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handoutMasterIdLst>
    <p:handoutMasterId r:id="rId50"/>
  </p:handoutMasterIdLst>
  <p:sldIdLst>
    <p:sldId id="346" r:id="rId2"/>
    <p:sldId id="589" r:id="rId3"/>
    <p:sldId id="659" r:id="rId4"/>
    <p:sldId id="1052" r:id="rId5"/>
    <p:sldId id="1083" r:id="rId6"/>
    <p:sldId id="824" r:id="rId7"/>
    <p:sldId id="810" r:id="rId8"/>
    <p:sldId id="662" r:id="rId9"/>
    <p:sldId id="663" r:id="rId10"/>
    <p:sldId id="660" r:id="rId11"/>
    <p:sldId id="661" r:id="rId12"/>
    <p:sldId id="1050" r:id="rId13"/>
    <p:sldId id="785" r:id="rId14"/>
    <p:sldId id="585" r:id="rId15"/>
    <p:sldId id="1084" r:id="rId16"/>
    <p:sldId id="817" r:id="rId17"/>
    <p:sldId id="818" r:id="rId18"/>
    <p:sldId id="571" r:id="rId19"/>
    <p:sldId id="568" r:id="rId20"/>
    <p:sldId id="570" r:id="rId21"/>
    <p:sldId id="645" r:id="rId22"/>
    <p:sldId id="813" r:id="rId23"/>
    <p:sldId id="823" r:id="rId24"/>
    <p:sldId id="738" r:id="rId25"/>
    <p:sldId id="826" r:id="rId26"/>
    <p:sldId id="805" r:id="rId27"/>
    <p:sldId id="1080" r:id="rId28"/>
    <p:sldId id="1081" r:id="rId29"/>
    <p:sldId id="1076" r:id="rId30"/>
    <p:sldId id="1075" r:id="rId31"/>
    <p:sldId id="616" r:id="rId32"/>
    <p:sldId id="1049" r:id="rId33"/>
    <p:sldId id="1072" r:id="rId34"/>
    <p:sldId id="668" r:id="rId35"/>
    <p:sldId id="804" r:id="rId36"/>
    <p:sldId id="749" r:id="rId37"/>
    <p:sldId id="755" r:id="rId38"/>
    <p:sldId id="257" r:id="rId39"/>
    <p:sldId id="260" r:id="rId40"/>
    <p:sldId id="700" r:id="rId41"/>
    <p:sldId id="701" r:id="rId42"/>
    <p:sldId id="802" r:id="rId43"/>
    <p:sldId id="756" r:id="rId44"/>
    <p:sldId id="758" r:id="rId45"/>
    <p:sldId id="795" r:id="rId46"/>
    <p:sldId id="797" r:id="rId47"/>
    <p:sldId id="652"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428AF90-B7A2-47E5-A59C-2FF3B087202B}">
          <p14:sldIdLst>
            <p14:sldId id="346"/>
            <p14:sldId id="589"/>
            <p14:sldId id="659"/>
            <p14:sldId id="1052"/>
            <p14:sldId id="1083"/>
            <p14:sldId id="824"/>
            <p14:sldId id="810"/>
            <p14:sldId id="662"/>
            <p14:sldId id="663"/>
            <p14:sldId id="660"/>
            <p14:sldId id="661"/>
            <p14:sldId id="1050"/>
            <p14:sldId id="785"/>
            <p14:sldId id="585"/>
            <p14:sldId id="1084"/>
            <p14:sldId id="817"/>
            <p14:sldId id="818"/>
            <p14:sldId id="571"/>
            <p14:sldId id="568"/>
            <p14:sldId id="570"/>
            <p14:sldId id="645"/>
            <p14:sldId id="813"/>
            <p14:sldId id="823"/>
            <p14:sldId id="738"/>
            <p14:sldId id="826"/>
            <p14:sldId id="805"/>
            <p14:sldId id="1080"/>
            <p14:sldId id="1081"/>
            <p14:sldId id="1076"/>
            <p14:sldId id="1075"/>
            <p14:sldId id="616"/>
            <p14:sldId id="1049"/>
            <p14:sldId id="1072"/>
            <p14:sldId id="668"/>
            <p14:sldId id="804"/>
            <p14:sldId id="749"/>
            <p14:sldId id="755"/>
            <p14:sldId id="257"/>
            <p14:sldId id="260"/>
            <p14:sldId id="700"/>
            <p14:sldId id="701"/>
            <p14:sldId id="802"/>
            <p14:sldId id="756"/>
            <p14:sldId id="758"/>
            <p14:sldId id="795"/>
            <p14:sldId id="797"/>
            <p14:sldId id="652"/>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orient="horz" pos="230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evin Gentry" initials="KG" lastIdx="1" clrIdx="0">
    <p:extLst>
      <p:ext uri="{19B8F6BF-5375-455C-9EA6-DF929625EA0E}">
        <p15:presenceInfo xmlns:p15="http://schemas.microsoft.com/office/powerpoint/2012/main" userId="91628a10c4a6113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147"/>
    <a:srgbClr val="2EA568"/>
    <a:srgbClr val="89CCAA"/>
    <a:srgbClr val="00683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03CF858-A4B6-4EF0-8F56-8781F4EA6653}" v="4" dt="2021-08-14T12:56:00.18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1" autoAdjust="0"/>
    <p:restoredTop sz="66093" autoAdjust="0"/>
  </p:normalViewPr>
  <p:slideViewPr>
    <p:cSldViewPr snapToGrid="0">
      <p:cViewPr varScale="1">
        <p:scale>
          <a:sx n="100" d="100"/>
          <a:sy n="100" d="100"/>
        </p:scale>
        <p:origin x="452" y="72"/>
      </p:cViewPr>
      <p:guideLst>
        <p:guide orient="horz" pos="2160"/>
        <p:guide pos="3840"/>
        <p:guide orient="horz" pos="2304"/>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39738"/>
    </p:cViewPr>
  </p:sorterViewPr>
  <p:notesViewPr>
    <p:cSldViewPr snapToGrid="0" showGuides="1">
      <p:cViewPr varScale="1">
        <p:scale>
          <a:sx n="66" d="100"/>
          <a:sy n="66" d="100"/>
        </p:scale>
        <p:origin x="3134" y="5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7DD0F9C-DCB3-0749-8A1A-34AE88B1C038}" type="datetimeFigureOut">
              <a:rPr lang="en-US" smtClean="0"/>
              <a:t>8/20/2021</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30054F9-BA2B-4144-BBAC-C182FC70053E}" type="slidenum">
              <a:rPr lang="en-US" smtClean="0"/>
              <a:t>‹N›</a:t>
            </a:fld>
            <a:endParaRPr lang="en-US"/>
          </a:p>
        </p:txBody>
      </p:sp>
    </p:spTree>
    <p:extLst>
      <p:ext uri="{BB962C8B-B14F-4D97-AF65-F5344CB8AC3E}">
        <p14:creationId xmlns:p14="http://schemas.microsoft.com/office/powerpoint/2010/main" val="178276157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9FFC8D-C3C5-4165-A1DF-5302B0F051B6}" type="datetimeFigureOut">
              <a:rPr lang="en-US" smtClean="0"/>
              <a:t>8/20/2021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163F98-F231-42E0-9EAE-E3A01AEEAC4C}" type="slidenum">
              <a:rPr lang="en-US" smtClean="0"/>
              <a:t>‹N›</a:t>
            </a:fld>
            <a:endParaRPr lang="en-US"/>
          </a:p>
        </p:txBody>
      </p:sp>
    </p:spTree>
    <p:extLst>
      <p:ext uri="{BB962C8B-B14F-4D97-AF65-F5344CB8AC3E}">
        <p14:creationId xmlns:p14="http://schemas.microsoft.com/office/powerpoint/2010/main" val="3890010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63F98-F231-42E0-9EAE-E3A01AEEAC4C}" type="slidenum">
              <a:rPr lang="en-US" smtClean="0"/>
              <a:t>1</a:t>
            </a:fld>
            <a:endParaRPr lang="en-US"/>
          </a:p>
        </p:txBody>
      </p:sp>
    </p:spTree>
    <p:extLst>
      <p:ext uri="{BB962C8B-B14F-4D97-AF65-F5344CB8AC3E}">
        <p14:creationId xmlns:p14="http://schemas.microsoft.com/office/powerpoint/2010/main" val="2347118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 is a inert water-soluble molecule that must come into physical contact with oil to begin its catalytic function. AZ reacts with hydrocarbons at a rate of millions reactions per second performing one single function, to release microscopic droplets of oil. The droplets are released from the surface of rock, changing wettability and enhancing oil’s mobility throughout the formation. </a:t>
            </a:r>
          </a:p>
        </p:txBody>
      </p:sp>
      <p:sp>
        <p:nvSpPr>
          <p:cNvPr id="4" name="Slide Number Placeholder 3"/>
          <p:cNvSpPr>
            <a:spLocks noGrp="1"/>
          </p:cNvSpPr>
          <p:nvPr>
            <p:ph type="sldNum" sz="quarter" idx="10"/>
          </p:nvPr>
        </p:nvSpPr>
        <p:spPr/>
        <p:txBody>
          <a:bodyPr/>
          <a:lstStyle/>
          <a:p>
            <a:fld id="{C3163F98-F231-42E0-9EAE-E3A01AEEAC4C}" type="slidenum">
              <a:rPr lang="en-US" smtClean="0"/>
              <a:t>15</a:t>
            </a:fld>
            <a:endParaRPr lang="en-US" dirty="0"/>
          </a:p>
        </p:txBody>
      </p:sp>
    </p:spTree>
    <p:extLst>
      <p:ext uri="{BB962C8B-B14F-4D97-AF65-F5344CB8AC3E}">
        <p14:creationId xmlns:p14="http://schemas.microsoft.com/office/powerpoint/2010/main" val="2958046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AlphaZyme</a:t>
            </a:r>
            <a:r>
              <a:rPr lang="en-US" dirty="0"/>
              <a:t> is a non-living product</a:t>
            </a:r>
          </a:p>
          <a:p>
            <a:r>
              <a:rPr lang="en-US" dirty="0"/>
              <a:t>As a true-catalyst, AZ is inert to everything except hydrocarbons</a:t>
            </a:r>
          </a:p>
          <a:p>
            <a:r>
              <a:rPr lang="en-US" dirty="0"/>
              <a:t>The product is able to repeat its function repeatedly over time without losing efficacy </a:t>
            </a:r>
          </a:p>
        </p:txBody>
      </p:sp>
      <p:sp>
        <p:nvSpPr>
          <p:cNvPr id="4" name="Slide Number Placeholder 3"/>
          <p:cNvSpPr>
            <a:spLocks noGrp="1"/>
          </p:cNvSpPr>
          <p:nvPr>
            <p:ph type="sldNum" sz="quarter" idx="10"/>
          </p:nvPr>
        </p:nvSpPr>
        <p:spPr/>
        <p:txBody>
          <a:bodyPr/>
          <a:lstStyle/>
          <a:p>
            <a:fld id="{C3163F98-F231-42E0-9EAE-E3A01AEEAC4C}" type="slidenum">
              <a:rPr lang="en-US" smtClean="0"/>
              <a:t>16</a:t>
            </a:fld>
            <a:endParaRPr lang="en-US" dirty="0"/>
          </a:p>
        </p:txBody>
      </p:sp>
    </p:spTree>
    <p:extLst>
      <p:ext uri="{BB962C8B-B14F-4D97-AF65-F5344CB8AC3E}">
        <p14:creationId xmlns:p14="http://schemas.microsoft.com/office/powerpoint/2010/main" val="7507091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AlphaZyme</a:t>
            </a:r>
            <a:r>
              <a:rPr lang="en-US" dirty="0"/>
              <a:t> is a non-living product</a:t>
            </a:r>
          </a:p>
          <a:p>
            <a:r>
              <a:rPr lang="en-US" dirty="0"/>
              <a:t>As a true-catalyst, AZ is inert to everything except hydrocarbons</a:t>
            </a:r>
          </a:p>
          <a:p>
            <a:r>
              <a:rPr lang="en-US" dirty="0"/>
              <a:t>The product is able to repeat its function repeatedly over time without losing efficacy </a:t>
            </a:r>
          </a:p>
        </p:txBody>
      </p:sp>
      <p:sp>
        <p:nvSpPr>
          <p:cNvPr id="4" name="Slide Number Placeholder 3"/>
          <p:cNvSpPr>
            <a:spLocks noGrp="1"/>
          </p:cNvSpPr>
          <p:nvPr>
            <p:ph type="sldNum" sz="quarter" idx="10"/>
          </p:nvPr>
        </p:nvSpPr>
        <p:spPr/>
        <p:txBody>
          <a:bodyPr/>
          <a:lstStyle/>
          <a:p>
            <a:fld id="{C3163F98-F231-42E0-9EAE-E3A01AEEAC4C}" type="slidenum">
              <a:rPr lang="en-US" smtClean="0"/>
              <a:t>17</a:t>
            </a:fld>
            <a:endParaRPr lang="en-US" dirty="0"/>
          </a:p>
        </p:txBody>
      </p:sp>
    </p:spTree>
    <p:extLst>
      <p:ext uri="{BB962C8B-B14F-4D97-AF65-F5344CB8AC3E}">
        <p14:creationId xmlns:p14="http://schemas.microsoft.com/office/powerpoint/2010/main" val="26219389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Under the microscope you can see the microscopic droplets of oil in the form of a grey or dark cloud. As the droplets travel up towards surface they rejoin together forming the larger droplets you see, without any impact to viscosity or breaking the hydrocarbons chain. It’s a completely clean release of oil that takes place.</a:t>
            </a:r>
          </a:p>
        </p:txBody>
      </p:sp>
      <p:sp>
        <p:nvSpPr>
          <p:cNvPr id="4" name="Slide Number Placeholder 3"/>
          <p:cNvSpPr>
            <a:spLocks noGrp="1"/>
          </p:cNvSpPr>
          <p:nvPr>
            <p:ph type="sldNum" sz="quarter" idx="10"/>
          </p:nvPr>
        </p:nvSpPr>
        <p:spPr/>
        <p:txBody>
          <a:bodyPr/>
          <a:lstStyle/>
          <a:p>
            <a:fld id="{C3163F98-F231-42E0-9EAE-E3A01AEEAC4C}" type="slidenum">
              <a:rPr lang="en-US" smtClean="0"/>
              <a:t>18</a:t>
            </a:fld>
            <a:endParaRPr lang="en-US"/>
          </a:p>
        </p:txBody>
      </p:sp>
    </p:spTree>
    <p:extLst>
      <p:ext uri="{BB962C8B-B14F-4D97-AF65-F5344CB8AC3E}">
        <p14:creationId xmlns:p14="http://schemas.microsoft.com/office/powerpoint/2010/main" val="2459948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AZ shown here is not “attached the rock”. The AZ has mobilized the oil and the oil is moving through the rock formation. AZ appears near the rock as it is the heavier component of the oil-water solution migrating through rock. </a:t>
            </a:r>
          </a:p>
        </p:txBody>
      </p:sp>
      <p:sp>
        <p:nvSpPr>
          <p:cNvPr id="4" name="Slide Number Placeholder 3"/>
          <p:cNvSpPr>
            <a:spLocks noGrp="1"/>
          </p:cNvSpPr>
          <p:nvPr>
            <p:ph type="sldNum" sz="quarter" idx="10"/>
          </p:nvPr>
        </p:nvSpPr>
        <p:spPr/>
        <p:txBody>
          <a:bodyPr/>
          <a:lstStyle/>
          <a:p>
            <a:fld id="{C3163F98-F231-42E0-9EAE-E3A01AEEAC4C}" type="slidenum">
              <a:rPr lang="en-US" smtClean="0"/>
              <a:t>19</a:t>
            </a:fld>
            <a:endParaRPr lang="en-US"/>
          </a:p>
        </p:txBody>
      </p:sp>
    </p:spTree>
    <p:extLst>
      <p:ext uri="{BB962C8B-B14F-4D97-AF65-F5344CB8AC3E}">
        <p14:creationId xmlns:p14="http://schemas.microsoft.com/office/powerpoint/2010/main" val="297874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core. The core is hard and you cannot see the oil inside it. But when submerged in AZ-water, the oil is being released within the core and as it seeks the path of least resistance to get out, its goes to common areas where we see the oil bulging out as a result. Ultimately, the capillary pressure will be overcome and the oil will release from the rock. </a:t>
            </a:r>
          </a:p>
        </p:txBody>
      </p:sp>
      <p:sp>
        <p:nvSpPr>
          <p:cNvPr id="4" name="Slide Number Placeholder 3"/>
          <p:cNvSpPr>
            <a:spLocks noGrp="1"/>
          </p:cNvSpPr>
          <p:nvPr>
            <p:ph type="sldNum" sz="quarter" idx="10"/>
          </p:nvPr>
        </p:nvSpPr>
        <p:spPr/>
        <p:txBody>
          <a:bodyPr/>
          <a:lstStyle/>
          <a:p>
            <a:fld id="{C3163F98-F231-42E0-9EAE-E3A01AEEAC4C}" type="slidenum">
              <a:rPr lang="en-US" smtClean="0"/>
              <a:t>20</a:t>
            </a:fld>
            <a:endParaRPr lang="en-US"/>
          </a:p>
        </p:txBody>
      </p:sp>
    </p:spTree>
    <p:extLst>
      <p:ext uri="{BB962C8B-B14F-4D97-AF65-F5344CB8AC3E}">
        <p14:creationId xmlns:p14="http://schemas.microsoft.com/office/powerpoint/2010/main" val="798153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samples are very similar to the samples you have today. Permian dead-oil mixed with sand, between 34-38 API. The samples photographed from left to right received 0,2,4,12 drops of AZ added to the sample. And the results are as shown over 24-hour, 48 and 72-hours, respectfully. Without agitation, AZ cleanly released the oil. The water is like a highway, it finds the path of least resistance down into the oil-sand mixture. And as AZ travels through diffusion in the water it interacts with oil and releases it. The oil droplets then use the water again as a highway to travel out the path of least resistance.  </a:t>
            </a:r>
          </a:p>
        </p:txBody>
      </p:sp>
      <p:sp>
        <p:nvSpPr>
          <p:cNvPr id="4" name="Slide Number Placeholder 3"/>
          <p:cNvSpPr>
            <a:spLocks noGrp="1"/>
          </p:cNvSpPr>
          <p:nvPr>
            <p:ph type="sldNum" sz="quarter" idx="10"/>
          </p:nvPr>
        </p:nvSpPr>
        <p:spPr/>
        <p:txBody>
          <a:bodyPr/>
          <a:lstStyle/>
          <a:p>
            <a:fld id="{C3163F98-F231-42E0-9EAE-E3A01AEEAC4C}" type="slidenum">
              <a:rPr lang="en-US" smtClean="0"/>
              <a:t>21</a:t>
            </a:fld>
            <a:endParaRPr lang="en-US"/>
          </a:p>
        </p:txBody>
      </p:sp>
    </p:spTree>
    <p:extLst>
      <p:ext uri="{BB962C8B-B14F-4D97-AF65-F5344CB8AC3E}">
        <p14:creationId xmlns:p14="http://schemas.microsoft.com/office/powerpoint/2010/main" val="42504567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3163F98-F231-42E0-9EAE-E3A01AEEAC4C}" type="slidenum">
              <a:rPr lang="en-US" smtClean="0"/>
              <a:t>22</a:t>
            </a:fld>
            <a:endParaRPr lang="en-US"/>
          </a:p>
        </p:txBody>
      </p:sp>
    </p:spTree>
    <p:extLst>
      <p:ext uri="{BB962C8B-B14F-4D97-AF65-F5344CB8AC3E}">
        <p14:creationId xmlns:p14="http://schemas.microsoft.com/office/powerpoint/2010/main" val="3192163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features &amp; benefits of AZ </a:t>
            </a:r>
          </a:p>
        </p:txBody>
      </p:sp>
      <p:sp>
        <p:nvSpPr>
          <p:cNvPr id="4" name="Slide Number Placeholder 3"/>
          <p:cNvSpPr>
            <a:spLocks noGrp="1"/>
          </p:cNvSpPr>
          <p:nvPr>
            <p:ph type="sldNum" sz="quarter" idx="10"/>
          </p:nvPr>
        </p:nvSpPr>
        <p:spPr/>
        <p:txBody>
          <a:bodyPr/>
          <a:lstStyle/>
          <a:p>
            <a:fld id="{C3163F98-F231-42E0-9EAE-E3A01AEEAC4C}" type="slidenum">
              <a:rPr lang="en-US" smtClean="0"/>
              <a:t>23</a:t>
            </a:fld>
            <a:endParaRPr lang="en-US"/>
          </a:p>
        </p:txBody>
      </p:sp>
    </p:spTree>
    <p:extLst>
      <p:ext uri="{BB962C8B-B14F-4D97-AF65-F5344CB8AC3E}">
        <p14:creationId xmlns:p14="http://schemas.microsoft.com/office/powerpoint/2010/main" val="26013953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B85C6EA-C2B6-4FE7-A0F1-011058E9666D}" type="slidenum">
              <a:rPr lang="en-US" smtClean="0"/>
              <a:t>26</a:t>
            </a:fld>
            <a:endParaRPr lang="en-US"/>
          </a:p>
        </p:txBody>
      </p:sp>
    </p:spTree>
    <p:extLst>
      <p:ext uri="{BB962C8B-B14F-4D97-AF65-F5344CB8AC3E}">
        <p14:creationId xmlns:p14="http://schemas.microsoft.com/office/powerpoint/2010/main" val="33646657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63F98-F231-42E0-9EAE-E3A01AEEAC4C}" type="slidenum">
              <a:rPr lang="en-US" smtClean="0"/>
              <a:t>4</a:t>
            </a:fld>
            <a:endParaRPr lang="en-US" dirty="0"/>
          </a:p>
        </p:txBody>
      </p:sp>
    </p:spTree>
    <p:extLst>
      <p:ext uri="{BB962C8B-B14F-4D97-AF65-F5344CB8AC3E}">
        <p14:creationId xmlns:p14="http://schemas.microsoft.com/office/powerpoint/2010/main" val="282986733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63F98-F231-42E0-9EAE-E3A01AEEAC4C}" type="slidenum">
              <a:rPr lang="en-US" smtClean="0"/>
              <a:t>27</a:t>
            </a:fld>
            <a:endParaRPr lang="en-US" dirty="0"/>
          </a:p>
        </p:txBody>
      </p:sp>
    </p:spTree>
    <p:extLst>
      <p:ext uri="{BB962C8B-B14F-4D97-AF65-F5344CB8AC3E}">
        <p14:creationId xmlns:p14="http://schemas.microsoft.com/office/powerpoint/2010/main" val="31456340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63F98-F231-42E0-9EAE-E3A01AEEAC4C}" type="slidenum">
              <a:rPr lang="en-US" smtClean="0"/>
              <a:t>28</a:t>
            </a:fld>
            <a:endParaRPr lang="en-US" dirty="0"/>
          </a:p>
        </p:txBody>
      </p:sp>
    </p:spTree>
    <p:extLst>
      <p:ext uri="{BB962C8B-B14F-4D97-AF65-F5344CB8AC3E}">
        <p14:creationId xmlns:p14="http://schemas.microsoft.com/office/powerpoint/2010/main" val="2582950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63F98-F231-42E0-9EAE-E3A01AEEAC4C}" type="slidenum">
              <a:rPr lang="en-US" smtClean="0"/>
              <a:t>29</a:t>
            </a:fld>
            <a:endParaRPr lang="en-US" dirty="0"/>
          </a:p>
        </p:txBody>
      </p:sp>
    </p:spTree>
    <p:extLst>
      <p:ext uri="{BB962C8B-B14F-4D97-AF65-F5344CB8AC3E}">
        <p14:creationId xmlns:p14="http://schemas.microsoft.com/office/powerpoint/2010/main" val="41851531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63F98-F231-42E0-9EAE-E3A01AEEAC4C}" type="slidenum">
              <a:rPr lang="en-US" smtClean="0"/>
              <a:t>30</a:t>
            </a:fld>
            <a:endParaRPr lang="en-US" dirty="0"/>
          </a:p>
        </p:txBody>
      </p:sp>
    </p:spTree>
    <p:extLst>
      <p:ext uri="{BB962C8B-B14F-4D97-AF65-F5344CB8AC3E}">
        <p14:creationId xmlns:p14="http://schemas.microsoft.com/office/powerpoint/2010/main" val="9610645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63F98-F231-42E0-9EAE-E3A01AEEAC4C}" type="slidenum">
              <a:rPr lang="en-US" smtClean="0"/>
              <a:t>32</a:t>
            </a:fld>
            <a:endParaRPr lang="en-US" dirty="0"/>
          </a:p>
        </p:txBody>
      </p:sp>
    </p:spTree>
    <p:extLst>
      <p:ext uri="{BB962C8B-B14F-4D97-AF65-F5344CB8AC3E}">
        <p14:creationId xmlns:p14="http://schemas.microsoft.com/office/powerpoint/2010/main" val="16553888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63F98-F231-42E0-9EAE-E3A01AEEAC4C}" type="slidenum">
              <a:rPr lang="en-US" smtClean="0"/>
              <a:t>33</a:t>
            </a:fld>
            <a:endParaRPr lang="en-US" dirty="0"/>
          </a:p>
        </p:txBody>
      </p:sp>
    </p:spTree>
    <p:extLst>
      <p:ext uri="{BB962C8B-B14F-4D97-AF65-F5344CB8AC3E}">
        <p14:creationId xmlns:p14="http://schemas.microsoft.com/office/powerpoint/2010/main" val="9963544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lets talk about future possibilities – Unconventional wells.  How</a:t>
            </a:r>
            <a:r>
              <a:rPr lang="en-US" baseline="0" dirty="0"/>
              <a:t> we introduce the product could differ but can have a similar maybe even better benefits compared to the increased production we are seeing on sand producing wells.  We would like to partner up with your unconventional team in the future.</a:t>
            </a:r>
            <a:endParaRPr lang="en-US" dirty="0"/>
          </a:p>
        </p:txBody>
      </p:sp>
      <p:sp>
        <p:nvSpPr>
          <p:cNvPr id="4" name="Slide Number Placeholder 3"/>
          <p:cNvSpPr>
            <a:spLocks noGrp="1"/>
          </p:cNvSpPr>
          <p:nvPr>
            <p:ph type="sldNum" sz="quarter" idx="10"/>
          </p:nvPr>
        </p:nvSpPr>
        <p:spPr/>
        <p:txBody>
          <a:bodyPr/>
          <a:lstStyle/>
          <a:p>
            <a:fld id="{C3163F98-F231-42E0-9EAE-E3A01AEEAC4C}" type="slidenum">
              <a:rPr lang="en-US" smtClean="0"/>
              <a:t>34</a:t>
            </a:fld>
            <a:endParaRPr lang="en-US"/>
          </a:p>
        </p:txBody>
      </p:sp>
    </p:spTree>
    <p:extLst>
      <p:ext uri="{BB962C8B-B14F-4D97-AF65-F5344CB8AC3E}">
        <p14:creationId xmlns:p14="http://schemas.microsoft.com/office/powerpoint/2010/main" val="42763630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Important factors we</a:t>
            </a:r>
            <a:r>
              <a:rPr lang="en-US" baseline="0" dirty="0"/>
              <a:t> have learned need to bee considered when introducing of </a:t>
            </a:r>
            <a:r>
              <a:rPr lang="en-US" baseline="0" dirty="0" err="1"/>
              <a:t>AlphaZyme</a:t>
            </a:r>
            <a:r>
              <a:rPr lang="en-US" baseline="0" dirty="0"/>
              <a:t> product into a field / wells.</a:t>
            </a:r>
            <a:r>
              <a:rPr lang="en-US" dirty="0"/>
              <a:t>   </a:t>
            </a:r>
          </a:p>
        </p:txBody>
      </p:sp>
      <p:sp>
        <p:nvSpPr>
          <p:cNvPr id="4" name="Slide Number Placeholder 3"/>
          <p:cNvSpPr>
            <a:spLocks noGrp="1"/>
          </p:cNvSpPr>
          <p:nvPr>
            <p:ph type="sldNum" sz="quarter" idx="10"/>
          </p:nvPr>
        </p:nvSpPr>
        <p:spPr/>
        <p:txBody>
          <a:bodyPr/>
          <a:lstStyle/>
          <a:p>
            <a:fld id="{C3163F98-F231-42E0-9EAE-E3A01AEEAC4C}" type="slidenum">
              <a:rPr lang="en-US" smtClean="0"/>
              <a:t>36</a:t>
            </a:fld>
            <a:endParaRPr lang="en-US"/>
          </a:p>
        </p:txBody>
      </p:sp>
    </p:spTree>
    <p:extLst>
      <p:ext uri="{BB962C8B-B14F-4D97-AF65-F5344CB8AC3E}">
        <p14:creationId xmlns:p14="http://schemas.microsoft.com/office/powerpoint/2010/main" val="31919557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Jim Will talk</a:t>
            </a:r>
            <a:r>
              <a:rPr lang="en-US" baseline="0" dirty="0"/>
              <a:t> about heavy oil</a:t>
            </a:r>
            <a:endParaRPr lang="en-US" dirty="0"/>
          </a:p>
        </p:txBody>
      </p:sp>
      <p:sp>
        <p:nvSpPr>
          <p:cNvPr id="4" name="Slide Number Placeholder 3"/>
          <p:cNvSpPr>
            <a:spLocks noGrp="1"/>
          </p:cNvSpPr>
          <p:nvPr>
            <p:ph type="sldNum" sz="quarter" idx="10"/>
          </p:nvPr>
        </p:nvSpPr>
        <p:spPr/>
        <p:txBody>
          <a:bodyPr/>
          <a:lstStyle/>
          <a:p>
            <a:fld id="{1B85C6EA-C2B6-4FE7-A0F1-011058E9666D}" type="slidenum">
              <a:rPr lang="en-US" smtClean="0"/>
              <a:t>38</a:t>
            </a:fld>
            <a:endParaRPr lang="en-US"/>
          </a:p>
        </p:txBody>
      </p:sp>
    </p:spTree>
    <p:extLst>
      <p:ext uri="{BB962C8B-B14F-4D97-AF65-F5344CB8AC3E}">
        <p14:creationId xmlns:p14="http://schemas.microsoft.com/office/powerpoint/2010/main" val="40181607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Piggy back on the Rod thing</a:t>
            </a:r>
          </a:p>
        </p:txBody>
      </p:sp>
      <p:sp>
        <p:nvSpPr>
          <p:cNvPr id="4" name="Slide Number Placeholder 3"/>
          <p:cNvSpPr>
            <a:spLocks noGrp="1"/>
          </p:cNvSpPr>
          <p:nvPr>
            <p:ph type="sldNum" sz="quarter" idx="10"/>
          </p:nvPr>
        </p:nvSpPr>
        <p:spPr/>
        <p:txBody>
          <a:bodyPr/>
          <a:lstStyle/>
          <a:p>
            <a:fld id="{1B85C6EA-C2B6-4FE7-A0F1-011058E9666D}" type="slidenum">
              <a:rPr lang="en-US" smtClean="0"/>
              <a:t>39</a:t>
            </a:fld>
            <a:endParaRPr lang="en-US"/>
          </a:p>
        </p:txBody>
      </p:sp>
    </p:spTree>
    <p:extLst>
      <p:ext uri="{BB962C8B-B14F-4D97-AF65-F5344CB8AC3E}">
        <p14:creationId xmlns:p14="http://schemas.microsoft.com/office/powerpoint/2010/main" val="645599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63F98-F231-42E0-9EAE-E3A01AEEAC4C}" type="slidenum">
              <a:rPr lang="en-US" smtClean="0"/>
              <a:t>5</a:t>
            </a:fld>
            <a:endParaRPr lang="en-US" dirty="0"/>
          </a:p>
        </p:txBody>
      </p:sp>
    </p:spTree>
    <p:extLst>
      <p:ext uri="{BB962C8B-B14F-4D97-AF65-F5344CB8AC3E}">
        <p14:creationId xmlns:p14="http://schemas.microsoft.com/office/powerpoint/2010/main" val="25516736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Opportunity via strategic partner IOC and relationship/contract with Pemex </a:t>
            </a:r>
          </a:p>
        </p:txBody>
      </p:sp>
      <p:sp>
        <p:nvSpPr>
          <p:cNvPr id="4" name="Slide Number Placeholder 3"/>
          <p:cNvSpPr>
            <a:spLocks noGrp="1"/>
          </p:cNvSpPr>
          <p:nvPr>
            <p:ph type="sldNum" sz="quarter" idx="5"/>
          </p:nvPr>
        </p:nvSpPr>
        <p:spPr/>
        <p:txBody>
          <a:bodyPr/>
          <a:lstStyle/>
          <a:p>
            <a:fld id="{1B85C6EA-C2B6-4FE7-A0F1-011058E9666D}" type="slidenum">
              <a:rPr lang="en-US" smtClean="0"/>
              <a:t>40</a:t>
            </a:fld>
            <a:endParaRPr lang="en-US"/>
          </a:p>
        </p:txBody>
      </p:sp>
    </p:spTree>
    <p:extLst>
      <p:ext uri="{BB962C8B-B14F-4D97-AF65-F5344CB8AC3E}">
        <p14:creationId xmlns:p14="http://schemas.microsoft.com/office/powerpoint/2010/main" val="28604974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Crude Railcar Tankers – Rail Industry utilizes 3</a:t>
            </a:r>
            <a:r>
              <a:rPr lang="en-US" baseline="30000" dirty="0"/>
              <a:t>rd</a:t>
            </a:r>
            <a:r>
              <a:rPr lang="en-US" dirty="0"/>
              <a:t> party service companies for cleaning opportunity via PFL (strategic partner for rail) and their industry relationships/contracts</a:t>
            </a:r>
          </a:p>
        </p:txBody>
      </p:sp>
      <p:sp>
        <p:nvSpPr>
          <p:cNvPr id="4" name="Slide Number Placeholder 3"/>
          <p:cNvSpPr>
            <a:spLocks noGrp="1"/>
          </p:cNvSpPr>
          <p:nvPr>
            <p:ph type="sldNum" sz="quarter" idx="5"/>
          </p:nvPr>
        </p:nvSpPr>
        <p:spPr/>
        <p:txBody>
          <a:bodyPr/>
          <a:lstStyle/>
          <a:p>
            <a:fld id="{1B85C6EA-C2B6-4FE7-A0F1-011058E9666D}" type="slidenum">
              <a:rPr lang="en-US" smtClean="0"/>
              <a:t>41</a:t>
            </a:fld>
            <a:endParaRPr lang="en-US"/>
          </a:p>
        </p:txBody>
      </p:sp>
    </p:spTree>
    <p:extLst>
      <p:ext uri="{BB962C8B-B14F-4D97-AF65-F5344CB8AC3E}">
        <p14:creationId xmlns:p14="http://schemas.microsoft.com/office/powerpoint/2010/main" val="234205753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features &amp; benefits of AZ </a:t>
            </a:r>
          </a:p>
        </p:txBody>
      </p:sp>
      <p:sp>
        <p:nvSpPr>
          <p:cNvPr id="4" name="Slide Number Placeholder 3"/>
          <p:cNvSpPr>
            <a:spLocks noGrp="1"/>
          </p:cNvSpPr>
          <p:nvPr>
            <p:ph type="sldNum" sz="quarter" idx="10"/>
          </p:nvPr>
        </p:nvSpPr>
        <p:spPr/>
        <p:txBody>
          <a:bodyPr/>
          <a:lstStyle/>
          <a:p>
            <a:fld id="{C3163F98-F231-42E0-9EAE-E3A01AEEAC4C}" type="slidenum">
              <a:rPr lang="en-US" smtClean="0"/>
              <a:t>42</a:t>
            </a:fld>
            <a:endParaRPr lang="en-US"/>
          </a:p>
        </p:txBody>
      </p:sp>
    </p:spTree>
    <p:extLst>
      <p:ext uri="{BB962C8B-B14F-4D97-AF65-F5344CB8AC3E}">
        <p14:creationId xmlns:p14="http://schemas.microsoft.com/office/powerpoint/2010/main" val="73827769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5C6EA-C2B6-4FE7-A0F1-011058E9666D}" type="slidenum">
              <a:rPr lang="en-US" smtClean="0"/>
              <a:t>43</a:t>
            </a:fld>
            <a:endParaRPr lang="en-US"/>
          </a:p>
        </p:txBody>
      </p:sp>
    </p:spTree>
    <p:extLst>
      <p:ext uri="{BB962C8B-B14F-4D97-AF65-F5344CB8AC3E}">
        <p14:creationId xmlns:p14="http://schemas.microsoft.com/office/powerpoint/2010/main" val="4115477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5C6EA-C2B6-4FE7-A0F1-011058E9666D}" type="slidenum">
              <a:rPr lang="en-US" smtClean="0"/>
              <a:t>44</a:t>
            </a:fld>
            <a:endParaRPr lang="en-US"/>
          </a:p>
        </p:txBody>
      </p:sp>
    </p:spTree>
    <p:extLst>
      <p:ext uri="{BB962C8B-B14F-4D97-AF65-F5344CB8AC3E}">
        <p14:creationId xmlns:p14="http://schemas.microsoft.com/office/powerpoint/2010/main" val="13018467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85C6EA-C2B6-4FE7-A0F1-011058E9666D}" type="slidenum">
              <a:rPr lang="en-US" smtClean="0"/>
              <a:t>45</a:t>
            </a:fld>
            <a:endParaRPr lang="en-US"/>
          </a:p>
        </p:txBody>
      </p:sp>
    </p:spTree>
    <p:extLst>
      <p:ext uri="{BB962C8B-B14F-4D97-AF65-F5344CB8AC3E}">
        <p14:creationId xmlns:p14="http://schemas.microsoft.com/office/powerpoint/2010/main" val="1511360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features &amp; benefits of AZ </a:t>
            </a:r>
          </a:p>
        </p:txBody>
      </p:sp>
      <p:sp>
        <p:nvSpPr>
          <p:cNvPr id="4" name="Slide Number Placeholder 3"/>
          <p:cNvSpPr>
            <a:spLocks noGrp="1"/>
          </p:cNvSpPr>
          <p:nvPr>
            <p:ph type="sldNum" sz="quarter" idx="10"/>
          </p:nvPr>
        </p:nvSpPr>
        <p:spPr/>
        <p:txBody>
          <a:bodyPr/>
          <a:lstStyle/>
          <a:p>
            <a:fld id="{C3163F98-F231-42E0-9EAE-E3A01AEEAC4C}" type="slidenum">
              <a:rPr lang="en-US" smtClean="0"/>
              <a:t>46</a:t>
            </a:fld>
            <a:endParaRPr lang="en-US"/>
          </a:p>
        </p:txBody>
      </p:sp>
    </p:spTree>
    <p:extLst>
      <p:ext uri="{BB962C8B-B14F-4D97-AF65-F5344CB8AC3E}">
        <p14:creationId xmlns:p14="http://schemas.microsoft.com/office/powerpoint/2010/main" val="2003112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Important factors we</a:t>
            </a:r>
            <a:r>
              <a:rPr lang="en-US" baseline="0" dirty="0"/>
              <a:t> have learned need to bee considered when introducing of </a:t>
            </a:r>
            <a:r>
              <a:rPr lang="en-US" baseline="0" dirty="0" err="1"/>
              <a:t>AlphaZyme</a:t>
            </a:r>
            <a:r>
              <a:rPr lang="en-US" baseline="0" dirty="0"/>
              <a:t> product into a field / wells.</a:t>
            </a:r>
            <a:r>
              <a:rPr lang="en-US" dirty="0"/>
              <a:t>   </a:t>
            </a:r>
          </a:p>
        </p:txBody>
      </p:sp>
      <p:sp>
        <p:nvSpPr>
          <p:cNvPr id="4" name="Slide Number Placeholder 3"/>
          <p:cNvSpPr>
            <a:spLocks noGrp="1"/>
          </p:cNvSpPr>
          <p:nvPr>
            <p:ph type="sldNum" sz="quarter" idx="10"/>
          </p:nvPr>
        </p:nvSpPr>
        <p:spPr/>
        <p:txBody>
          <a:bodyPr/>
          <a:lstStyle/>
          <a:p>
            <a:fld id="{C3163F98-F231-42E0-9EAE-E3A01AEEAC4C}" type="slidenum">
              <a:rPr lang="en-US" smtClean="0"/>
              <a:t>7</a:t>
            </a:fld>
            <a:endParaRPr lang="en-US"/>
          </a:p>
        </p:txBody>
      </p:sp>
    </p:spTree>
    <p:extLst>
      <p:ext uri="{BB962C8B-B14F-4D97-AF65-F5344CB8AC3E}">
        <p14:creationId xmlns:p14="http://schemas.microsoft.com/office/powerpoint/2010/main" val="574754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AlphaZyme</a:t>
            </a:r>
            <a:r>
              <a:rPr lang="en-US" dirty="0"/>
              <a:t> is not a microbe solution i.e. the “bug” solution coined back in the ‘90’s – it’s completely different</a:t>
            </a:r>
          </a:p>
          <a:p>
            <a:r>
              <a:rPr lang="en-US" dirty="0" err="1"/>
              <a:t>AlphaZyme</a:t>
            </a:r>
            <a:r>
              <a:rPr lang="en-US" dirty="0"/>
              <a:t> is the evolution of microbe technology – one of mother nature’s secret weapons</a:t>
            </a:r>
          </a:p>
        </p:txBody>
      </p:sp>
      <p:sp>
        <p:nvSpPr>
          <p:cNvPr id="4" name="Slide Number Placeholder 3"/>
          <p:cNvSpPr>
            <a:spLocks noGrp="1"/>
          </p:cNvSpPr>
          <p:nvPr>
            <p:ph type="sldNum" sz="quarter" idx="10"/>
          </p:nvPr>
        </p:nvSpPr>
        <p:spPr/>
        <p:txBody>
          <a:bodyPr/>
          <a:lstStyle/>
          <a:p>
            <a:fld id="{C3163F98-F231-42E0-9EAE-E3A01AEEAC4C}" type="slidenum">
              <a:rPr lang="en-US" smtClean="0"/>
              <a:t>8</a:t>
            </a:fld>
            <a:endParaRPr lang="en-US" dirty="0"/>
          </a:p>
        </p:txBody>
      </p:sp>
    </p:spTree>
    <p:extLst>
      <p:ext uri="{BB962C8B-B14F-4D97-AF65-F5344CB8AC3E}">
        <p14:creationId xmlns:p14="http://schemas.microsoft.com/office/powerpoint/2010/main" val="305004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AZ is not susceptible to many conditions and challenges associated to other oil recovery solutions</a:t>
            </a:r>
          </a:p>
        </p:txBody>
      </p:sp>
      <p:sp>
        <p:nvSpPr>
          <p:cNvPr id="4" name="Slide Number Placeholder 3"/>
          <p:cNvSpPr>
            <a:spLocks noGrp="1"/>
          </p:cNvSpPr>
          <p:nvPr>
            <p:ph type="sldNum" sz="quarter" idx="10"/>
          </p:nvPr>
        </p:nvSpPr>
        <p:spPr/>
        <p:txBody>
          <a:bodyPr/>
          <a:lstStyle/>
          <a:p>
            <a:fld id="{C3163F98-F231-42E0-9EAE-E3A01AEEAC4C}" type="slidenum">
              <a:rPr lang="en-US" smtClean="0"/>
              <a:t>9</a:t>
            </a:fld>
            <a:endParaRPr lang="en-US" dirty="0"/>
          </a:p>
        </p:txBody>
      </p:sp>
    </p:spTree>
    <p:extLst>
      <p:ext uri="{BB962C8B-B14F-4D97-AF65-F5344CB8AC3E}">
        <p14:creationId xmlns:p14="http://schemas.microsoft.com/office/powerpoint/2010/main" val="4363986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categories associated to improve oil recovery methods: Chemistry, Biology and Physics</a:t>
            </a:r>
          </a:p>
          <a:p>
            <a:r>
              <a:rPr lang="en-US" dirty="0"/>
              <a:t>Today’s meeting is about the natural solution Mother Nature invented – far more efficient oil recovery tool than either chemistry or physics </a:t>
            </a:r>
          </a:p>
        </p:txBody>
      </p:sp>
      <p:sp>
        <p:nvSpPr>
          <p:cNvPr id="4" name="Slide Number Placeholder 3"/>
          <p:cNvSpPr>
            <a:spLocks noGrp="1"/>
          </p:cNvSpPr>
          <p:nvPr>
            <p:ph type="sldNum" sz="quarter" idx="10"/>
          </p:nvPr>
        </p:nvSpPr>
        <p:spPr/>
        <p:txBody>
          <a:bodyPr/>
          <a:lstStyle/>
          <a:p>
            <a:fld id="{C3163F98-F231-42E0-9EAE-E3A01AEEAC4C}" type="slidenum">
              <a:rPr lang="en-US" smtClean="0"/>
              <a:t>10</a:t>
            </a:fld>
            <a:endParaRPr lang="en-US" dirty="0"/>
          </a:p>
        </p:txBody>
      </p:sp>
    </p:spTree>
    <p:extLst>
      <p:ext uri="{BB962C8B-B14F-4D97-AF65-F5344CB8AC3E}">
        <p14:creationId xmlns:p14="http://schemas.microsoft.com/office/powerpoint/2010/main" val="35179778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AlphaZyme</a:t>
            </a:r>
            <a:r>
              <a:rPr lang="en-US" dirty="0"/>
              <a:t> is a non-living product</a:t>
            </a:r>
          </a:p>
          <a:p>
            <a:r>
              <a:rPr lang="en-US" dirty="0"/>
              <a:t>As a true-catalyst, AZ is inert to everything except hydrocarbons</a:t>
            </a:r>
          </a:p>
          <a:p>
            <a:r>
              <a:rPr lang="en-US" dirty="0"/>
              <a:t>The product is able to repeat its function repeatedly over time without losing efficacy </a:t>
            </a:r>
          </a:p>
        </p:txBody>
      </p:sp>
      <p:sp>
        <p:nvSpPr>
          <p:cNvPr id="4" name="Slide Number Placeholder 3"/>
          <p:cNvSpPr>
            <a:spLocks noGrp="1"/>
          </p:cNvSpPr>
          <p:nvPr>
            <p:ph type="sldNum" sz="quarter" idx="10"/>
          </p:nvPr>
        </p:nvSpPr>
        <p:spPr/>
        <p:txBody>
          <a:bodyPr/>
          <a:lstStyle/>
          <a:p>
            <a:fld id="{C3163F98-F231-42E0-9EAE-E3A01AEEAC4C}" type="slidenum">
              <a:rPr lang="en-US" smtClean="0"/>
              <a:t>11</a:t>
            </a:fld>
            <a:endParaRPr lang="en-US" dirty="0"/>
          </a:p>
        </p:txBody>
      </p:sp>
    </p:spTree>
    <p:extLst>
      <p:ext uri="{BB962C8B-B14F-4D97-AF65-F5344CB8AC3E}">
        <p14:creationId xmlns:p14="http://schemas.microsoft.com/office/powerpoint/2010/main" val="1976794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77875" y="1200150"/>
            <a:ext cx="5759450" cy="324008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3163F98-F231-42E0-9EAE-E3A01AEEAC4C}" type="slidenum">
              <a:rPr lang="en-US" smtClean="0"/>
              <a:t>12</a:t>
            </a:fld>
            <a:endParaRPr lang="en-US" dirty="0"/>
          </a:p>
        </p:txBody>
      </p:sp>
    </p:spTree>
    <p:extLst>
      <p:ext uri="{BB962C8B-B14F-4D97-AF65-F5344CB8AC3E}">
        <p14:creationId xmlns:p14="http://schemas.microsoft.com/office/powerpoint/2010/main" val="343528648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2_Blank">
    <p:spTree>
      <p:nvGrpSpPr>
        <p:cNvPr id="1" name=""/>
        <p:cNvGrpSpPr/>
        <p:nvPr/>
      </p:nvGrpSpPr>
      <p:grpSpPr>
        <a:xfrm>
          <a:off x="0" y="0"/>
          <a:ext cx="0" cy="0"/>
          <a:chOff x="0" y="0"/>
          <a:chExt cx="0" cy="0"/>
        </a:xfrm>
      </p:grpSpPr>
      <p:sp>
        <p:nvSpPr>
          <p:cNvPr id="2" name="Right Triangle 1"/>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75" y="259202"/>
            <a:ext cx="594025" cy="308349"/>
          </a:xfrm>
          <a:prstGeom prst="rect">
            <a:avLst/>
          </a:prstGeom>
        </p:spPr>
      </p:pic>
    </p:spTree>
    <p:extLst>
      <p:ext uri="{BB962C8B-B14F-4D97-AF65-F5344CB8AC3E}">
        <p14:creationId xmlns:p14="http://schemas.microsoft.com/office/powerpoint/2010/main" val="38125289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0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33702DF-977E-451C-BDFA-E568791AA989}"/>
              </a:ext>
            </a:extLst>
          </p:cNvPr>
          <p:cNvSpPr>
            <a:spLocks noGrp="1"/>
          </p:cNvSpPr>
          <p:nvPr>
            <p:ph type="pic" sz="quarter" idx="10" hasCustomPrompt="1"/>
          </p:nvPr>
        </p:nvSpPr>
        <p:spPr>
          <a:xfrm>
            <a:off x="7448462" y="2154309"/>
            <a:ext cx="2549380" cy="2549382"/>
          </a:xfrm>
          <a:custGeom>
            <a:avLst/>
            <a:gdLst>
              <a:gd name="connsiteX0" fmla="*/ 1274690 w 2549380"/>
              <a:gd name="connsiteY0" fmla="*/ 0 h 2549382"/>
              <a:gd name="connsiteX1" fmla="*/ 2549380 w 2549380"/>
              <a:gd name="connsiteY1" fmla="*/ 1274692 h 2549382"/>
              <a:gd name="connsiteX2" fmla="*/ 1274691 w 2549380"/>
              <a:gd name="connsiteY2" fmla="*/ 2549382 h 2549382"/>
              <a:gd name="connsiteX3" fmla="*/ 0 w 2549380"/>
              <a:gd name="connsiteY3" fmla="*/ 1274690 h 2549382"/>
            </a:gdLst>
            <a:ahLst/>
            <a:cxnLst>
              <a:cxn ang="0">
                <a:pos x="connsiteX0" y="connsiteY0"/>
              </a:cxn>
              <a:cxn ang="0">
                <a:pos x="connsiteX1" y="connsiteY1"/>
              </a:cxn>
              <a:cxn ang="0">
                <a:pos x="connsiteX2" y="connsiteY2"/>
              </a:cxn>
              <a:cxn ang="0">
                <a:pos x="connsiteX3" y="connsiteY3"/>
              </a:cxn>
            </a:cxnLst>
            <a:rect l="l" t="t" r="r" b="b"/>
            <a:pathLst>
              <a:path w="2549380" h="2549382">
                <a:moveTo>
                  <a:pt x="1274690" y="0"/>
                </a:moveTo>
                <a:lnTo>
                  <a:pt x="2549380" y="1274692"/>
                </a:lnTo>
                <a:lnTo>
                  <a:pt x="1274691" y="2549382"/>
                </a:lnTo>
                <a:lnTo>
                  <a:pt x="0" y="1274690"/>
                </a:ln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3" name="Right Triangle 2"/>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75" y="259202"/>
            <a:ext cx="594025" cy="308349"/>
          </a:xfrm>
          <a:prstGeom prst="rect">
            <a:avLst/>
          </a:prstGeom>
        </p:spPr>
      </p:pic>
    </p:spTree>
    <p:extLst>
      <p:ext uri="{BB962C8B-B14F-4D97-AF65-F5344CB8AC3E}">
        <p14:creationId xmlns:p14="http://schemas.microsoft.com/office/powerpoint/2010/main" val="156719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31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17911CB-35D2-4C9B-931A-C108C1893892}"/>
              </a:ext>
            </a:extLst>
          </p:cNvPr>
          <p:cNvSpPr>
            <a:spLocks noGrp="1"/>
          </p:cNvSpPr>
          <p:nvPr>
            <p:ph type="pic" sz="quarter" idx="10" hasCustomPrompt="1"/>
          </p:nvPr>
        </p:nvSpPr>
        <p:spPr>
          <a:xfrm>
            <a:off x="2184108" y="2152104"/>
            <a:ext cx="2549380" cy="2549382"/>
          </a:xfrm>
          <a:custGeom>
            <a:avLst/>
            <a:gdLst>
              <a:gd name="connsiteX0" fmla="*/ 1274690 w 2549380"/>
              <a:gd name="connsiteY0" fmla="*/ 0 h 2549382"/>
              <a:gd name="connsiteX1" fmla="*/ 2549380 w 2549380"/>
              <a:gd name="connsiteY1" fmla="*/ 1274692 h 2549382"/>
              <a:gd name="connsiteX2" fmla="*/ 1274691 w 2549380"/>
              <a:gd name="connsiteY2" fmla="*/ 2549382 h 2549382"/>
              <a:gd name="connsiteX3" fmla="*/ 0 w 2549380"/>
              <a:gd name="connsiteY3" fmla="*/ 1274690 h 2549382"/>
            </a:gdLst>
            <a:ahLst/>
            <a:cxnLst>
              <a:cxn ang="0">
                <a:pos x="connsiteX0" y="connsiteY0"/>
              </a:cxn>
              <a:cxn ang="0">
                <a:pos x="connsiteX1" y="connsiteY1"/>
              </a:cxn>
              <a:cxn ang="0">
                <a:pos x="connsiteX2" y="connsiteY2"/>
              </a:cxn>
              <a:cxn ang="0">
                <a:pos x="connsiteX3" y="connsiteY3"/>
              </a:cxn>
            </a:cxnLst>
            <a:rect l="l" t="t" r="r" b="b"/>
            <a:pathLst>
              <a:path w="2549380" h="2549382">
                <a:moveTo>
                  <a:pt x="1274690" y="0"/>
                </a:moveTo>
                <a:lnTo>
                  <a:pt x="2549380" y="1274692"/>
                </a:lnTo>
                <a:lnTo>
                  <a:pt x="1274691" y="2549382"/>
                </a:lnTo>
                <a:lnTo>
                  <a:pt x="0" y="1274690"/>
                </a:ln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3" name="Right Triangle 2"/>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75" y="259202"/>
            <a:ext cx="594025" cy="308349"/>
          </a:xfrm>
          <a:prstGeom prst="rect">
            <a:avLst/>
          </a:prstGeom>
        </p:spPr>
      </p:pic>
    </p:spTree>
    <p:extLst>
      <p:ext uri="{BB962C8B-B14F-4D97-AF65-F5344CB8AC3E}">
        <p14:creationId xmlns:p14="http://schemas.microsoft.com/office/powerpoint/2010/main" val="30377175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2_Blank">
    <p:spTree>
      <p:nvGrpSpPr>
        <p:cNvPr id="1" name=""/>
        <p:cNvGrpSpPr/>
        <p:nvPr/>
      </p:nvGrpSpPr>
      <p:grpSpPr>
        <a:xfrm>
          <a:off x="0" y="0"/>
          <a:ext cx="0" cy="0"/>
          <a:chOff x="0" y="0"/>
          <a:chExt cx="0" cy="0"/>
        </a:xfrm>
      </p:grpSpPr>
      <p:sp>
        <p:nvSpPr>
          <p:cNvPr id="2" name="Picture Placeholder 3">
            <a:extLst>
              <a:ext uri="{FF2B5EF4-FFF2-40B4-BE49-F238E27FC236}">
                <a16:creationId xmlns:a16="http://schemas.microsoft.com/office/drawing/2014/main" id="{53733DF4-308F-4400-9AB6-E99CD54BA362}"/>
              </a:ext>
            </a:extLst>
          </p:cNvPr>
          <p:cNvSpPr>
            <a:spLocks noGrp="1"/>
          </p:cNvSpPr>
          <p:nvPr>
            <p:ph type="pic" sz="quarter" idx="18" hasCustomPrompt="1"/>
          </p:nvPr>
        </p:nvSpPr>
        <p:spPr>
          <a:xfrm>
            <a:off x="0" y="0"/>
            <a:ext cx="12192000" cy="6858000"/>
          </a:xfrm>
          <a:custGeom>
            <a:avLst/>
            <a:gdLst>
              <a:gd name="connsiteX0" fmla="*/ 0 w 3188039"/>
              <a:gd name="connsiteY0" fmla="*/ 0 h 3188040"/>
              <a:gd name="connsiteX1" fmla="*/ 3188039 w 3188039"/>
              <a:gd name="connsiteY1" fmla="*/ 0 h 3188040"/>
              <a:gd name="connsiteX2" fmla="*/ 3188039 w 3188039"/>
              <a:gd name="connsiteY2" fmla="*/ 3188040 h 3188040"/>
              <a:gd name="connsiteX3" fmla="*/ 0 w 3188039"/>
              <a:gd name="connsiteY3" fmla="*/ 3188040 h 3188040"/>
            </a:gdLst>
            <a:ahLst/>
            <a:cxnLst>
              <a:cxn ang="0">
                <a:pos x="connsiteX0" y="connsiteY0"/>
              </a:cxn>
              <a:cxn ang="0">
                <a:pos x="connsiteX1" y="connsiteY1"/>
              </a:cxn>
              <a:cxn ang="0">
                <a:pos x="connsiteX2" y="connsiteY2"/>
              </a:cxn>
              <a:cxn ang="0">
                <a:pos x="connsiteX3" y="connsiteY3"/>
              </a:cxn>
            </a:cxnLst>
            <a:rect l="l" t="t" r="r" b="b"/>
            <a:pathLst>
              <a:path w="3188039" h="3188040">
                <a:moveTo>
                  <a:pt x="0" y="0"/>
                </a:moveTo>
                <a:lnTo>
                  <a:pt x="3188039" y="0"/>
                </a:lnTo>
                <a:lnTo>
                  <a:pt x="3188039" y="3188040"/>
                </a:lnTo>
                <a:lnTo>
                  <a:pt x="0" y="3188040"/>
                </a:lnTo>
                <a:close/>
              </a:path>
            </a:pathLst>
          </a:custGeom>
          <a:solidFill>
            <a:schemeClr val="bg1">
              <a:lumMod val="95000"/>
            </a:schemeClr>
          </a:solidFill>
          <a:effectLst/>
        </p:spPr>
        <p:txBody>
          <a:bodyPr wrap="square" anchor="ctr" anchorCtr="0">
            <a:noAutofit/>
          </a:bodyPr>
          <a:lstStyle>
            <a:lvl1pPr marL="0" indent="0" algn="ctr">
              <a:buFontTx/>
              <a:buNone/>
              <a:defRPr sz="2000"/>
            </a:lvl1pPr>
          </a:lstStyle>
          <a:p>
            <a:r>
              <a:rPr lang="en-US"/>
              <a:t>Image</a:t>
            </a:r>
          </a:p>
        </p:txBody>
      </p:sp>
      <p:sp>
        <p:nvSpPr>
          <p:cNvPr id="3" name="Right Triangle 2"/>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6999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9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DC776EF-4B97-4AB6-B58B-75B73798232D}"/>
              </a:ext>
            </a:extLst>
          </p:cNvPr>
          <p:cNvSpPr>
            <a:spLocks noGrp="1"/>
          </p:cNvSpPr>
          <p:nvPr>
            <p:ph type="pic" sz="quarter" idx="10" hasCustomPrompt="1"/>
          </p:nvPr>
        </p:nvSpPr>
        <p:spPr>
          <a:xfrm>
            <a:off x="4850235" y="2944535"/>
            <a:ext cx="2491532" cy="2491532"/>
          </a:xfrm>
          <a:custGeom>
            <a:avLst/>
            <a:gdLst>
              <a:gd name="connsiteX0" fmla="*/ 1245766 w 2491532"/>
              <a:gd name="connsiteY0" fmla="*/ 0 h 2491532"/>
              <a:gd name="connsiteX1" fmla="*/ 2491532 w 2491532"/>
              <a:gd name="connsiteY1" fmla="*/ 1245766 h 2491532"/>
              <a:gd name="connsiteX2" fmla="*/ 1245766 w 2491532"/>
              <a:gd name="connsiteY2" fmla="*/ 2491532 h 2491532"/>
              <a:gd name="connsiteX3" fmla="*/ 0 w 2491532"/>
              <a:gd name="connsiteY3" fmla="*/ 1245766 h 2491532"/>
              <a:gd name="connsiteX4" fmla="*/ 1245766 w 2491532"/>
              <a:gd name="connsiteY4" fmla="*/ 0 h 2491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1532" h="2491532">
                <a:moveTo>
                  <a:pt x="1245766" y="0"/>
                </a:moveTo>
                <a:cubicBezTo>
                  <a:pt x="1933784" y="0"/>
                  <a:pt x="2491532" y="557748"/>
                  <a:pt x="2491532" y="1245766"/>
                </a:cubicBezTo>
                <a:cubicBezTo>
                  <a:pt x="2491532" y="1933784"/>
                  <a:pt x="1933784" y="2491532"/>
                  <a:pt x="1245766" y="2491532"/>
                </a:cubicBezTo>
                <a:cubicBezTo>
                  <a:pt x="557748" y="2491532"/>
                  <a:pt x="0" y="1933784"/>
                  <a:pt x="0" y="1245766"/>
                </a:cubicBezTo>
                <a:cubicBezTo>
                  <a:pt x="0" y="557748"/>
                  <a:pt x="557748" y="0"/>
                  <a:pt x="1245766" y="0"/>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3" name="Right Triangle 2"/>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75" y="259202"/>
            <a:ext cx="594025" cy="308349"/>
          </a:xfrm>
          <a:prstGeom prst="rect">
            <a:avLst/>
          </a:prstGeom>
        </p:spPr>
      </p:pic>
    </p:spTree>
    <p:extLst>
      <p:ext uri="{BB962C8B-B14F-4D97-AF65-F5344CB8AC3E}">
        <p14:creationId xmlns:p14="http://schemas.microsoft.com/office/powerpoint/2010/main" val="10288879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3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75477E7-3905-48C7-88A5-C09BF7ABD89C}"/>
              </a:ext>
            </a:extLst>
          </p:cNvPr>
          <p:cNvSpPr>
            <a:spLocks noGrp="1"/>
          </p:cNvSpPr>
          <p:nvPr>
            <p:ph type="pic" sz="quarter" idx="10" hasCustomPrompt="1"/>
          </p:nvPr>
        </p:nvSpPr>
        <p:spPr>
          <a:xfrm>
            <a:off x="1695774" y="1454474"/>
            <a:ext cx="4012552" cy="4012552"/>
          </a:xfrm>
          <a:custGeom>
            <a:avLst/>
            <a:gdLst>
              <a:gd name="connsiteX0" fmla="*/ 0 w 4300790"/>
              <a:gd name="connsiteY0" fmla="*/ 0 h 4300790"/>
              <a:gd name="connsiteX1" fmla="*/ 4300790 w 4300790"/>
              <a:gd name="connsiteY1" fmla="*/ 0 h 4300790"/>
              <a:gd name="connsiteX2" fmla="*/ 4300790 w 4300790"/>
              <a:gd name="connsiteY2" fmla="*/ 4300790 h 4300790"/>
              <a:gd name="connsiteX3" fmla="*/ 0 w 4300790"/>
              <a:gd name="connsiteY3" fmla="*/ 4300790 h 4300790"/>
            </a:gdLst>
            <a:ahLst/>
            <a:cxnLst>
              <a:cxn ang="0">
                <a:pos x="connsiteX0" y="connsiteY0"/>
              </a:cxn>
              <a:cxn ang="0">
                <a:pos x="connsiteX1" y="connsiteY1"/>
              </a:cxn>
              <a:cxn ang="0">
                <a:pos x="connsiteX2" y="connsiteY2"/>
              </a:cxn>
              <a:cxn ang="0">
                <a:pos x="connsiteX3" y="connsiteY3"/>
              </a:cxn>
            </a:cxnLst>
            <a:rect l="l" t="t" r="r" b="b"/>
            <a:pathLst>
              <a:path w="4300790" h="4300790">
                <a:moveTo>
                  <a:pt x="0" y="0"/>
                </a:moveTo>
                <a:lnTo>
                  <a:pt x="4300790" y="0"/>
                </a:lnTo>
                <a:lnTo>
                  <a:pt x="4300790" y="4300790"/>
                </a:lnTo>
                <a:lnTo>
                  <a:pt x="0" y="4300790"/>
                </a:ln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3" name="Right Triangle 2"/>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75" y="259202"/>
            <a:ext cx="594025" cy="308349"/>
          </a:xfrm>
          <a:prstGeom prst="rect">
            <a:avLst/>
          </a:prstGeom>
        </p:spPr>
      </p:pic>
    </p:spTree>
    <p:extLst>
      <p:ext uri="{BB962C8B-B14F-4D97-AF65-F5344CB8AC3E}">
        <p14:creationId xmlns:p14="http://schemas.microsoft.com/office/powerpoint/2010/main" val="1081579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8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752A268-2F32-4219-9AA0-A564D96FECD7}"/>
              </a:ext>
            </a:extLst>
          </p:cNvPr>
          <p:cNvSpPr>
            <a:spLocks noGrp="1"/>
          </p:cNvSpPr>
          <p:nvPr>
            <p:ph type="pic" sz="quarter" idx="10" hasCustomPrompt="1"/>
          </p:nvPr>
        </p:nvSpPr>
        <p:spPr>
          <a:xfrm>
            <a:off x="66509" y="0"/>
            <a:ext cx="5246208" cy="6858000"/>
          </a:xfrm>
          <a:custGeom>
            <a:avLst/>
            <a:gdLst>
              <a:gd name="connsiteX0" fmla="*/ 0 w 5246208"/>
              <a:gd name="connsiteY0" fmla="*/ 0 h 6858000"/>
              <a:gd name="connsiteX1" fmla="*/ 5246208 w 5246208"/>
              <a:gd name="connsiteY1" fmla="*/ 0 h 6858000"/>
              <a:gd name="connsiteX2" fmla="*/ 5088914 w 5246208"/>
              <a:gd name="connsiteY2" fmla="*/ 307112 h 6858000"/>
              <a:gd name="connsiteX3" fmla="*/ 4378827 w 5246208"/>
              <a:gd name="connsiteY3" fmla="*/ 3429000 h 6858000"/>
              <a:gd name="connsiteX4" fmla="*/ 5088914 w 5246208"/>
              <a:gd name="connsiteY4" fmla="*/ 6550888 h 6858000"/>
              <a:gd name="connsiteX5" fmla="*/ 5246208 w 5246208"/>
              <a:gd name="connsiteY5" fmla="*/ 6858000 h 6858000"/>
              <a:gd name="connsiteX6" fmla="*/ 1308 w 5246208"/>
              <a:gd name="connsiteY6" fmla="*/ 6858000 h 6858000"/>
              <a:gd name="connsiteX7" fmla="*/ 157948 w 5246208"/>
              <a:gd name="connsiteY7" fmla="*/ 6552165 h 6858000"/>
              <a:gd name="connsiteX8" fmla="*/ 868035 w 5246208"/>
              <a:gd name="connsiteY8" fmla="*/ 3430277 h 6858000"/>
              <a:gd name="connsiteX9" fmla="*/ 157948 w 5246208"/>
              <a:gd name="connsiteY9" fmla="*/ 308389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246208" h="6858000">
                <a:moveTo>
                  <a:pt x="0" y="0"/>
                </a:moveTo>
                <a:lnTo>
                  <a:pt x="5246208" y="0"/>
                </a:lnTo>
                <a:lnTo>
                  <a:pt x="5088914" y="307112"/>
                </a:lnTo>
                <a:cubicBezTo>
                  <a:pt x="4633847" y="1251530"/>
                  <a:pt x="4378827" y="2310484"/>
                  <a:pt x="4378827" y="3429000"/>
                </a:cubicBezTo>
                <a:cubicBezTo>
                  <a:pt x="4378827" y="4547516"/>
                  <a:pt x="4633847" y="5606469"/>
                  <a:pt x="5088914" y="6550888"/>
                </a:cubicBezTo>
                <a:lnTo>
                  <a:pt x="5246208" y="6858000"/>
                </a:lnTo>
                <a:lnTo>
                  <a:pt x="1308" y="6858000"/>
                </a:lnTo>
                <a:lnTo>
                  <a:pt x="157948" y="6552165"/>
                </a:lnTo>
                <a:cubicBezTo>
                  <a:pt x="613015" y="5607746"/>
                  <a:pt x="868035" y="4548793"/>
                  <a:pt x="868035" y="3430277"/>
                </a:cubicBezTo>
                <a:cubicBezTo>
                  <a:pt x="868035" y="2311761"/>
                  <a:pt x="613015" y="1252807"/>
                  <a:pt x="157948" y="308389"/>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Tree>
    <p:extLst>
      <p:ext uri="{BB962C8B-B14F-4D97-AF65-F5344CB8AC3E}">
        <p14:creationId xmlns:p14="http://schemas.microsoft.com/office/powerpoint/2010/main" val="2352922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01AA81E-8822-403D-A6AE-7CB7E892DA0C}"/>
              </a:ext>
            </a:extLst>
          </p:cNvPr>
          <p:cNvSpPr>
            <a:spLocks noGrp="1"/>
          </p:cNvSpPr>
          <p:nvPr>
            <p:ph type="pic" sz="quarter" idx="10" hasCustomPrompt="1"/>
          </p:nvPr>
        </p:nvSpPr>
        <p:spPr>
          <a:xfrm>
            <a:off x="7889573" y="2285728"/>
            <a:ext cx="2559186" cy="2559186"/>
          </a:xfrm>
          <a:custGeom>
            <a:avLst/>
            <a:gdLst>
              <a:gd name="connsiteX0" fmla="*/ 1279593 w 2559186"/>
              <a:gd name="connsiteY0" fmla="*/ 0 h 2559186"/>
              <a:gd name="connsiteX1" fmla="*/ 2559186 w 2559186"/>
              <a:gd name="connsiteY1" fmla="*/ 1279593 h 2559186"/>
              <a:gd name="connsiteX2" fmla="*/ 1279593 w 2559186"/>
              <a:gd name="connsiteY2" fmla="*/ 2559186 h 2559186"/>
              <a:gd name="connsiteX3" fmla="*/ 0 w 2559186"/>
              <a:gd name="connsiteY3" fmla="*/ 1279593 h 2559186"/>
              <a:gd name="connsiteX4" fmla="*/ 1279593 w 2559186"/>
              <a:gd name="connsiteY4" fmla="*/ 0 h 25591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59186" h="2559186">
                <a:moveTo>
                  <a:pt x="1279593" y="0"/>
                </a:moveTo>
                <a:cubicBezTo>
                  <a:pt x="1986293" y="0"/>
                  <a:pt x="2559186" y="572893"/>
                  <a:pt x="2559186" y="1279593"/>
                </a:cubicBezTo>
                <a:cubicBezTo>
                  <a:pt x="2559186" y="1986293"/>
                  <a:pt x="1986293" y="2559186"/>
                  <a:pt x="1279593" y="2559186"/>
                </a:cubicBezTo>
                <a:cubicBezTo>
                  <a:pt x="572893" y="2559186"/>
                  <a:pt x="0" y="1986293"/>
                  <a:pt x="0" y="1279593"/>
                </a:cubicBezTo>
                <a:cubicBezTo>
                  <a:pt x="0" y="572893"/>
                  <a:pt x="572893" y="0"/>
                  <a:pt x="1279593" y="0"/>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3" name="Right Triangle 2"/>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75" y="259202"/>
            <a:ext cx="594025" cy="308349"/>
          </a:xfrm>
          <a:prstGeom prst="rect">
            <a:avLst/>
          </a:prstGeom>
        </p:spPr>
      </p:pic>
    </p:spTree>
    <p:extLst>
      <p:ext uri="{BB962C8B-B14F-4D97-AF65-F5344CB8AC3E}">
        <p14:creationId xmlns:p14="http://schemas.microsoft.com/office/powerpoint/2010/main" val="1486877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0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3D9E4A5-34F4-4015-9ED7-5C9D2DC2546A}"/>
              </a:ext>
            </a:extLst>
          </p:cNvPr>
          <p:cNvSpPr>
            <a:spLocks noGrp="1"/>
          </p:cNvSpPr>
          <p:nvPr>
            <p:ph type="pic" sz="quarter" idx="10" hasCustomPrompt="1"/>
          </p:nvPr>
        </p:nvSpPr>
        <p:spPr>
          <a:xfrm>
            <a:off x="0" y="1"/>
            <a:ext cx="11059886" cy="6857999"/>
          </a:xfrm>
          <a:custGeom>
            <a:avLst/>
            <a:gdLst>
              <a:gd name="connsiteX0" fmla="*/ 0 w 11059886"/>
              <a:gd name="connsiteY0" fmla="*/ 0 h 6857999"/>
              <a:gd name="connsiteX1" fmla="*/ 11059886 w 11059886"/>
              <a:gd name="connsiteY1" fmla="*/ 6857999 h 6857999"/>
              <a:gd name="connsiteX2" fmla="*/ 0 w 11059886"/>
              <a:gd name="connsiteY2" fmla="*/ 6857999 h 6857999"/>
            </a:gdLst>
            <a:ahLst/>
            <a:cxnLst>
              <a:cxn ang="0">
                <a:pos x="connsiteX0" y="connsiteY0"/>
              </a:cxn>
              <a:cxn ang="0">
                <a:pos x="connsiteX1" y="connsiteY1"/>
              </a:cxn>
              <a:cxn ang="0">
                <a:pos x="connsiteX2" y="connsiteY2"/>
              </a:cxn>
            </a:cxnLst>
            <a:rect l="l" t="t" r="r" b="b"/>
            <a:pathLst>
              <a:path w="11059886" h="6857999">
                <a:moveTo>
                  <a:pt x="0" y="0"/>
                </a:moveTo>
                <a:lnTo>
                  <a:pt x="11059886" y="6857999"/>
                </a:lnTo>
                <a:lnTo>
                  <a:pt x="0" y="6857999"/>
                </a:ln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Tree>
    <p:extLst>
      <p:ext uri="{BB962C8B-B14F-4D97-AF65-F5344CB8AC3E}">
        <p14:creationId xmlns:p14="http://schemas.microsoft.com/office/powerpoint/2010/main" val="2893840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9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536B8FD-2645-43BC-8FF3-5C2CF18F69AE}"/>
              </a:ext>
            </a:extLst>
          </p:cNvPr>
          <p:cNvSpPr>
            <a:spLocks noGrp="1"/>
          </p:cNvSpPr>
          <p:nvPr>
            <p:ph type="pic" sz="quarter" idx="10" hasCustomPrompt="1"/>
          </p:nvPr>
        </p:nvSpPr>
        <p:spPr>
          <a:xfrm>
            <a:off x="0" y="-1"/>
            <a:ext cx="12192000" cy="3171825"/>
          </a:xfrm>
          <a:custGeom>
            <a:avLst/>
            <a:gdLst>
              <a:gd name="connsiteX0" fmla="*/ 0 w 12192000"/>
              <a:gd name="connsiteY0" fmla="*/ 0 h 2857500"/>
              <a:gd name="connsiteX1" fmla="*/ 12192000 w 12192000"/>
              <a:gd name="connsiteY1" fmla="*/ 0 h 2857500"/>
              <a:gd name="connsiteX2" fmla="*/ 12192000 w 12192000"/>
              <a:gd name="connsiteY2" fmla="*/ 2857500 h 2857500"/>
              <a:gd name="connsiteX3" fmla="*/ 0 w 12192000"/>
              <a:gd name="connsiteY3" fmla="*/ 2857500 h 2857500"/>
            </a:gdLst>
            <a:ahLst/>
            <a:cxnLst>
              <a:cxn ang="0">
                <a:pos x="connsiteX0" y="connsiteY0"/>
              </a:cxn>
              <a:cxn ang="0">
                <a:pos x="connsiteX1" y="connsiteY1"/>
              </a:cxn>
              <a:cxn ang="0">
                <a:pos x="connsiteX2" y="connsiteY2"/>
              </a:cxn>
              <a:cxn ang="0">
                <a:pos x="connsiteX3" y="connsiteY3"/>
              </a:cxn>
            </a:cxnLst>
            <a:rect l="l" t="t" r="r" b="b"/>
            <a:pathLst>
              <a:path w="12192000" h="2857500">
                <a:moveTo>
                  <a:pt x="0" y="0"/>
                </a:moveTo>
                <a:lnTo>
                  <a:pt x="12192000" y="0"/>
                </a:lnTo>
                <a:lnTo>
                  <a:pt x="12192000" y="2857500"/>
                </a:lnTo>
                <a:lnTo>
                  <a:pt x="0" y="2857500"/>
                </a:ln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8" name="Picture Placeholder 7">
            <a:extLst>
              <a:ext uri="{FF2B5EF4-FFF2-40B4-BE49-F238E27FC236}">
                <a16:creationId xmlns:a16="http://schemas.microsoft.com/office/drawing/2014/main" id="{EB3D260D-FCDC-4CC4-B2FE-10C82B14C0EE}"/>
              </a:ext>
            </a:extLst>
          </p:cNvPr>
          <p:cNvSpPr>
            <a:spLocks noGrp="1"/>
          </p:cNvSpPr>
          <p:nvPr>
            <p:ph type="pic" sz="quarter" idx="11" hasCustomPrompt="1"/>
          </p:nvPr>
        </p:nvSpPr>
        <p:spPr>
          <a:xfrm>
            <a:off x="4391028" y="1466848"/>
            <a:ext cx="3409952" cy="3409952"/>
          </a:xfrm>
          <a:custGeom>
            <a:avLst/>
            <a:gdLst>
              <a:gd name="connsiteX0" fmla="*/ 1895475 w 3790951"/>
              <a:gd name="connsiteY0" fmla="*/ 0 h 3790951"/>
              <a:gd name="connsiteX1" fmla="*/ 3790951 w 3790951"/>
              <a:gd name="connsiteY1" fmla="*/ 1895476 h 3790951"/>
              <a:gd name="connsiteX2" fmla="*/ 1895476 w 3790951"/>
              <a:gd name="connsiteY2" fmla="*/ 3790951 h 3790951"/>
              <a:gd name="connsiteX3" fmla="*/ 0 w 3790951"/>
              <a:gd name="connsiteY3" fmla="*/ 1895474 h 3790951"/>
            </a:gdLst>
            <a:ahLst/>
            <a:cxnLst>
              <a:cxn ang="0">
                <a:pos x="connsiteX0" y="connsiteY0"/>
              </a:cxn>
              <a:cxn ang="0">
                <a:pos x="connsiteX1" y="connsiteY1"/>
              </a:cxn>
              <a:cxn ang="0">
                <a:pos x="connsiteX2" y="connsiteY2"/>
              </a:cxn>
              <a:cxn ang="0">
                <a:pos x="connsiteX3" y="connsiteY3"/>
              </a:cxn>
            </a:cxnLst>
            <a:rect l="l" t="t" r="r" b="b"/>
            <a:pathLst>
              <a:path w="3790951" h="3790951">
                <a:moveTo>
                  <a:pt x="1895475" y="0"/>
                </a:moveTo>
                <a:lnTo>
                  <a:pt x="3790951" y="1895476"/>
                </a:lnTo>
                <a:lnTo>
                  <a:pt x="1895476" y="3790951"/>
                </a:lnTo>
                <a:lnTo>
                  <a:pt x="0" y="1895474"/>
                </a:ln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Tree>
    <p:extLst>
      <p:ext uri="{BB962C8B-B14F-4D97-AF65-F5344CB8AC3E}">
        <p14:creationId xmlns:p14="http://schemas.microsoft.com/office/powerpoint/2010/main" val="1884024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7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04C6765-441C-4EDD-9A87-301B1E785089}"/>
              </a:ext>
            </a:extLst>
          </p:cNvPr>
          <p:cNvSpPr>
            <a:spLocks noGrp="1"/>
          </p:cNvSpPr>
          <p:nvPr>
            <p:ph type="pic" sz="quarter" idx="10" hasCustomPrompt="1"/>
          </p:nvPr>
        </p:nvSpPr>
        <p:spPr>
          <a:xfrm>
            <a:off x="1651135" y="1848363"/>
            <a:ext cx="3388038" cy="3401020"/>
          </a:xfrm>
          <a:custGeom>
            <a:avLst/>
            <a:gdLst>
              <a:gd name="connsiteX0" fmla="*/ 0 w 3641863"/>
              <a:gd name="connsiteY0" fmla="*/ 0 h 3655816"/>
              <a:gd name="connsiteX1" fmla="*/ 3641863 w 3641863"/>
              <a:gd name="connsiteY1" fmla="*/ 0 h 3655816"/>
              <a:gd name="connsiteX2" fmla="*/ 3641863 w 3641863"/>
              <a:gd name="connsiteY2" fmla="*/ 3655816 h 3655816"/>
              <a:gd name="connsiteX3" fmla="*/ 0 w 3641863"/>
              <a:gd name="connsiteY3" fmla="*/ 3655816 h 3655816"/>
            </a:gdLst>
            <a:ahLst/>
            <a:cxnLst>
              <a:cxn ang="0">
                <a:pos x="connsiteX0" y="connsiteY0"/>
              </a:cxn>
              <a:cxn ang="0">
                <a:pos x="connsiteX1" y="connsiteY1"/>
              </a:cxn>
              <a:cxn ang="0">
                <a:pos x="connsiteX2" y="connsiteY2"/>
              </a:cxn>
              <a:cxn ang="0">
                <a:pos x="connsiteX3" y="connsiteY3"/>
              </a:cxn>
            </a:cxnLst>
            <a:rect l="l" t="t" r="r" b="b"/>
            <a:pathLst>
              <a:path w="3641863" h="3655816">
                <a:moveTo>
                  <a:pt x="0" y="0"/>
                </a:moveTo>
                <a:lnTo>
                  <a:pt x="3641863" y="0"/>
                </a:lnTo>
                <a:lnTo>
                  <a:pt x="3641863" y="3655816"/>
                </a:lnTo>
                <a:lnTo>
                  <a:pt x="0" y="3655816"/>
                </a:ln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3" name="Right Triangle 2"/>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75" y="259202"/>
            <a:ext cx="594025" cy="308349"/>
          </a:xfrm>
          <a:prstGeom prst="rect">
            <a:avLst/>
          </a:prstGeom>
        </p:spPr>
      </p:pic>
    </p:spTree>
    <p:extLst>
      <p:ext uri="{BB962C8B-B14F-4D97-AF65-F5344CB8AC3E}">
        <p14:creationId xmlns:p14="http://schemas.microsoft.com/office/powerpoint/2010/main" val="24916415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6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F2258C6-1ECB-473B-8F63-601CE62F8877}"/>
              </a:ext>
            </a:extLst>
          </p:cNvPr>
          <p:cNvSpPr>
            <a:spLocks noGrp="1"/>
          </p:cNvSpPr>
          <p:nvPr>
            <p:ph type="pic" sz="quarter" idx="18" hasCustomPrompt="1"/>
          </p:nvPr>
        </p:nvSpPr>
        <p:spPr>
          <a:xfrm>
            <a:off x="6928647" y="0"/>
            <a:ext cx="5263352" cy="6858000"/>
          </a:xfrm>
          <a:custGeom>
            <a:avLst/>
            <a:gdLst>
              <a:gd name="connsiteX0" fmla="*/ 3099155 w 5263352"/>
              <a:gd name="connsiteY0" fmla="*/ 0 h 6858000"/>
              <a:gd name="connsiteX1" fmla="*/ 4348952 w 5263352"/>
              <a:gd name="connsiteY1" fmla="*/ 0 h 6858000"/>
              <a:gd name="connsiteX2" fmla="*/ 4472261 w 5263352"/>
              <a:gd name="connsiteY2" fmla="*/ 0 h 6858000"/>
              <a:gd name="connsiteX3" fmla="*/ 5263352 w 5263352"/>
              <a:gd name="connsiteY3" fmla="*/ 0 h 6858000"/>
              <a:gd name="connsiteX4" fmla="*/ 5263352 w 5263352"/>
              <a:gd name="connsiteY4" fmla="*/ 6858000 h 6858000"/>
              <a:gd name="connsiteX5" fmla="*/ 4472261 w 5263352"/>
              <a:gd name="connsiteY5" fmla="*/ 6858000 h 6858000"/>
              <a:gd name="connsiteX6" fmla="*/ 4348952 w 5263352"/>
              <a:gd name="connsiteY6" fmla="*/ 6858000 h 6858000"/>
              <a:gd name="connsiteX7" fmla="*/ 0 w 5263352"/>
              <a:gd name="connsiteY7" fmla="*/ 6858000 h 6858000"/>
              <a:gd name="connsiteX8" fmla="*/ 11544 w 5263352"/>
              <a:gd name="connsiteY8" fmla="*/ 683069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263352" h="6858000">
                <a:moveTo>
                  <a:pt x="3099155" y="0"/>
                </a:moveTo>
                <a:lnTo>
                  <a:pt x="4348952" y="0"/>
                </a:lnTo>
                <a:lnTo>
                  <a:pt x="4472261" y="0"/>
                </a:lnTo>
                <a:lnTo>
                  <a:pt x="5263352" y="0"/>
                </a:lnTo>
                <a:lnTo>
                  <a:pt x="5263352" y="6858000"/>
                </a:lnTo>
                <a:lnTo>
                  <a:pt x="4472261" y="6858000"/>
                </a:lnTo>
                <a:lnTo>
                  <a:pt x="4348952" y="6858000"/>
                </a:lnTo>
                <a:lnTo>
                  <a:pt x="0" y="6858000"/>
                </a:lnTo>
                <a:lnTo>
                  <a:pt x="11544" y="6830690"/>
                </a:lnTo>
                <a:close/>
              </a:path>
            </a:pathLst>
          </a:custGeom>
          <a:solidFill>
            <a:schemeClr val="bg1">
              <a:lumMod val="95000"/>
            </a:schemeClr>
          </a:solidFill>
          <a:effectLst/>
        </p:spPr>
        <p:txBody>
          <a:bodyPr wrap="square" anchor="ctr" anchorCtr="0">
            <a:noAutofit/>
          </a:bodyPr>
          <a:lstStyle>
            <a:lvl1pPr marL="0" indent="0" algn="ctr">
              <a:buFontTx/>
              <a:buNone/>
              <a:defRPr sz="2000"/>
            </a:lvl1pPr>
          </a:lstStyle>
          <a:p>
            <a:r>
              <a:rPr lang="en-US"/>
              <a:t>Image</a:t>
            </a:r>
          </a:p>
        </p:txBody>
      </p:sp>
      <p:sp>
        <p:nvSpPr>
          <p:cNvPr id="3" name="Right Triangle 2"/>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75" y="259202"/>
            <a:ext cx="594025" cy="308349"/>
          </a:xfrm>
          <a:prstGeom prst="rect">
            <a:avLst/>
          </a:prstGeom>
        </p:spPr>
      </p:pic>
    </p:spTree>
    <p:extLst>
      <p:ext uri="{BB962C8B-B14F-4D97-AF65-F5344CB8AC3E}">
        <p14:creationId xmlns:p14="http://schemas.microsoft.com/office/powerpoint/2010/main" val="2690688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6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B67A3D6-2403-4A6B-A8F7-37154B8781E1}"/>
              </a:ext>
            </a:extLst>
          </p:cNvPr>
          <p:cNvSpPr>
            <a:spLocks noGrp="1"/>
          </p:cNvSpPr>
          <p:nvPr>
            <p:ph type="pic" sz="quarter" idx="10" hasCustomPrompt="1"/>
          </p:nvPr>
        </p:nvSpPr>
        <p:spPr>
          <a:xfrm>
            <a:off x="1720245" y="2019949"/>
            <a:ext cx="3341312" cy="3341312"/>
          </a:xfrm>
          <a:custGeom>
            <a:avLst/>
            <a:gdLst>
              <a:gd name="connsiteX0" fmla="*/ 1670656 w 3341312"/>
              <a:gd name="connsiteY0" fmla="*/ 0 h 3341312"/>
              <a:gd name="connsiteX1" fmla="*/ 3341312 w 3341312"/>
              <a:gd name="connsiteY1" fmla="*/ 1670656 h 3341312"/>
              <a:gd name="connsiteX2" fmla="*/ 1670656 w 3341312"/>
              <a:gd name="connsiteY2" fmla="*/ 3341312 h 3341312"/>
              <a:gd name="connsiteX3" fmla="*/ 0 w 3341312"/>
              <a:gd name="connsiteY3" fmla="*/ 1670656 h 3341312"/>
              <a:gd name="connsiteX4" fmla="*/ 1670656 w 3341312"/>
              <a:gd name="connsiteY4" fmla="*/ 0 h 33413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41312" h="3341312">
                <a:moveTo>
                  <a:pt x="1670656" y="0"/>
                </a:moveTo>
                <a:cubicBezTo>
                  <a:pt x="2593334" y="0"/>
                  <a:pt x="3341312" y="747978"/>
                  <a:pt x="3341312" y="1670656"/>
                </a:cubicBezTo>
                <a:cubicBezTo>
                  <a:pt x="3341312" y="2593334"/>
                  <a:pt x="2593334" y="3341312"/>
                  <a:pt x="1670656" y="3341312"/>
                </a:cubicBezTo>
                <a:cubicBezTo>
                  <a:pt x="747978" y="3341312"/>
                  <a:pt x="0" y="2593334"/>
                  <a:pt x="0" y="1670656"/>
                </a:cubicBezTo>
                <a:cubicBezTo>
                  <a:pt x="0" y="747978"/>
                  <a:pt x="747978" y="0"/>
                  <a:pt x="1670656" y="0"/>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Tree>
    <p:extLst>
      <p:ext uri="{BB962C8B-B14F-4D97-AF65-F5344CB8AC3E}">
        <p14:creationId xmlns:p14="http://schemas.microsoft.com/office/powerpoint/2010/main" val="493110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3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E95A373-B8EB-47D5-AF5F-71F6DD3B5BA0}"/>
              </a:ext>
            </a:extLst>
          </p:cNvPr>
          <p:cNvSpPr>
            <a:spLocks noGrp="1"/>
          </p:cNvSpPr>
          <p:nvPr>
            <p:ph type="pic" sz="quarter" idx="10" hasCustomPrompt="1"/>
          </p:nvPr>
        </p:nvSpPr>
        <p:spPr>
          <a:xfrm>
            <a:off x="1445796" y="1514014"/>
            <a:ext cx="3750510" cy="3750510"/>
          </a:xfrm>
          <a:custGeom>
            <a:avLst/>
            <a:gdLst>
              <a:gd name="connsiteX0" fmla="*/ 1875255 w 3750510"/>
              <a:gd name="connsiteY0" fmla="*/ 0 h 3750510"/>
              <a:gd name="connsiteX1" fmla="*/ 3750510 w 3750510"/>
              <a:gd name="connsiteY1" fmla="*/ 1875255 h 3750510"/>
              <a:gd name="connsiteX2" fmla="*/ 1875255 w 3750510"/>
              <a:gd name="connsiteY2" fmla="*/ 3750510 h 3750510"/>
              <a:gd name="connsiteX3" fmla="*/ 0 w 3750510"/>
              <a:gd name="connsiteY3" fmla="*/ 1875255 h 3750510"/>
              <a:gd name="connsiteX4" fmla="*/ 1875255 w 3750510"/>
              <a:gd name="connsiteY4" fmla="*/ 0 h 37505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50510" h="3750510">
                <a:moveTo>
                  <a:pt x="1875255" y="0"/>
                </a:moveTo>
                <a:cubicBezTo>
                  <a:pt x="2910931" y="0"/>
                  <a:pt x="3750510" y="839580"/>
                  <a:pt x="3750510" y="1875255"/>
                </a:cubicBezTo>
                <a:cubicBezTo>
                  <a:pt x="3750510" y="2910930"/>
                  <a:pt x="2910931" y="3750510"/>
                  <a:pt x="1875255" y="3750510"/>
                </a:cubicBezTo>
                <a:cubicBezTo>
                  <a:pt x="839580" y="3750510"/>
                  <a:pt x="0" y="2910930"/>
                  <a:pt x="0" y="1875255"/>
                </a:cubicBezTo>
                <a:cubicBezTo>
                  <a:pt x="0" y="839580"/>
                  <a:pt x="839580" y="0"/>
                  <a:pt x="1875255" y="0"/>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Tree>
    <p:extLst>
      <p:ext uri="{BB962C8B-B14F-4D97-AF65-F5344CB8AC3E}">
        <p14:creationId xmlns:p14="http://schemas.microsoft.com/office/powerpoint/2010/main" val="3734919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4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65E74718-FFE2-4D19-8224-8F88D7529C68}"/>
              </a:ext>
            </a:extLst>
          </p:cNvPr>
          <p:cNvSpPr>
            <a:spLocks noGrp="1"/>
          </p:cNvSpPr>
          <p:nvPr>
            <p:ph type="pic" sz="quarter" idx="10" hasCustomPrompt="1"/>
          </p:nvPr>
        </p:nvSpPr>
        <p:spPr>
          <a:xfrm>
            <a:off x="774559" y="1246921"/>
            <a:ext cx="4078139" cy="4078136"/>
          </a:xfrm>
          <a:custGeom>
            <a:avLst/>
            <a:gdLst>
              <a:gd name="connsiteX0" fmla="*/ 2039070 w 4078139"/>
              <a:gd name="connsiteY0" fmla="*/ 0 h 4078136"/>
              <a:gd name="connsiteX1" fmla="*/ 4078139 w 4078139"/>
              <a:gd name="connsiteY1" fmla="*/ 2039068 h 4078136"/>
              <a:gd name="connsiteX2" fmla="*/ 2039070 w 4078139"/>
              <a:gd name="connsiteY2" fmla="*/ 4078136 h 4078136"/>
              <a:gd name="connsiteX3" fmla="*/ 0 w 4078139"/>
              <a:gd name="connsiteY3" fmla="*/ 2039068 h 4078136"/>
              <a:gd name="connsiteX4" fmla="*/ 2039070 w 4078139"/>
              <a:gd name="connsiteY4" fmla="*/ 0 h 4078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8139" h="4078136">
                <a:moveTo>
                  <a:pt x="2039070" y="0"/>
                </a:moveTo>
                <a:cubicBezTo>
                  <a:pt x="3165217" y="0"/>
                  <a:pt x="4078139" y="912921"/>
                  <a:pt x="4078139" y="2039068"/>
                </a:cubicBezTo>
                <a:cubicBezTo>
                  <a:pt x="4078139" y="3165215"/>
                  <a:pt x="3165217" y="4078136"/>
                  <a:pt x="2039070" y="4078136"/>
                </a:cubicBezTo>
                <a:cubicBezTo>
                  <a:pt x="912924" y="4078136"/>
                  <a:pt x="0" y="3165215"/>
                  <a:pt x="0" y="2039068"/>
                </a:cubicBezTo>
                <a:cubicBezTo>
                  <a:pt x="0" y="912921"/>
                  <a:pt x="912924" y="0"/>
                  <a:pt x="2039070" y="0"/>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9" name="Picture Placeholder 8">
            <a:extLst>
              <a:ext uri="{FF2B5EF4-FFF2-40B4-BE49-F238E27FC236}">
                <a16:creationId xmlns:a16="http://schemas.microsoft.com/office/drawing/2014/main" id="{846F5F11-A0A2-4B39-A642-25836820D48B}"/>
              </a:ext>
            </a:extLst>
          </p:cNvPr>
          <p:cNvSpPr>
            <a:spLocks noGrp="1"/>
          </p:cNvSpPr>
          <p:nvPr>
            <p:ph type="pic" sz="quarter" idx="11" hasCustomPrompt="1"/>
          </p:nvPr>
        </p:nvSpPr>
        <p:spPr>
          <a:xfrm>
            <a:off x="4217539" y="1369953"/>
            <a:ext cx="1669697" cy="1669696"/>
          </a:xfrm>
          <a:custGeom>
            <a:avLst/>
            <a:gdLst>
              <a:gd name="connsiteX0" fmla="*/ 818777 w 1669697"/>
              <a:gd name="connsiteY0" fmla="*/ 138 h 1669696"/>
              <a:gd name="connsiteX1" fmla="*/ 987267 w 1669697"/>
              <a:gd name="connsiteY1" fmla="*/ 14183 h 1669696"/>
              <a:gd name="connsiteX2" fmla="*/ 1655515 w 1669697"/>
              <a:gd name="connsiteY2" fmla="*/ 987267 h 1669696"/>
              <a:gd name="connsiteX3" fmla="*/ 933325 w 1669697"/>
              <a:gd name="connsiteY3" fmla="*/ 1663943 h 1669696"/>
              <a:gd name="connsiteX4" fmla="*/ 682431 w 1669697"/>
              <a:gd name="connsiteY4" fmla="*/ 1655514 h 1669696"/>
              <a:gd name="connsiteX5" fmla="*/ 14183 w 1669697"/>
              <a:gd name="connsiteY5" fmla="*/ 682431 h 1669696"/>
              <a:gd name="connsiteX6" fmla="*/ 818777 w 1669697"/>
              <a:gd name="connsiteY6" fmla="*/ 138 h 1669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9697" h="1669696">
                <a:moveTo>
                  <a:pt x="818777" y="138"/>
                </a:moveTo>
                <a:cubicBezTo>
                  <a:pt x="874231" y="-872"/>
                  <a:pt x="930612" y="3660"/>
                  <a:pt x="987267" y="14183"/>
                </a:cubicBezTo>
                <a:cubicBezTo>
                  <a:pt x="1440509" y="98361"/>
                  <a:pt x="1739693" y="534026"/>
                  <a:pt x="1655515" y="987267"/>
                </a:cubicBezTo>
                <a:cubicBezTo>
                  <a:pt x="1587120" y="1355525"/>
                  <a:pt x="1286690" y="1622082"/>
                  <a:pt x="933325" y="1663943"/>
                </a:cubicBezTo>
                <a:cubicBezTo>
                  <a:pt x="851779" y="1673603"/>
                  <a:pt x="767415" y="1671297"/>
                  <a:pt x="682431" y="1655514"/>
                </a:cubicBezTo>
                <a:cubicBezTo>
                  <a:pt x="229190" y="1571336"/>
                  <a:pt x="-69995" y="1135672"/>
                  <a:pt x="14183" y="682431"/>
                </a:cubicBezTo>
                <a:cubicBezTo>
                  <a:pt x="87840" y="285845"/>
                  <a:pt x="430601" y="7208"/>
                  <a:pt x="818777" y="138"/>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11" name="Picture Placeholder 10">
            <a:extLst>
              <a:ext uri="{FF2B5EF4-FFF2-40B4-BE49-F238E27FC236}">
                <a16:creationId xmlns:a16="http://schemas.microsoft.com/office/drawing/2014/main" id="{E07A4B43-1A59-45B4-9F90-0A36F45BACA7}"/>
              </a:ext>
            </a:extLst>
          </p:cNvPr>
          <p:cNvSpPr>
            <a:spLocks noGrp="1"/>
          </p:cNvSpPr>
          <p:nvPr>
            <p:ph type="pic" sz="quarter" idx="12" hasCustomPrompt="1"/>
          </p:nvPr>
        </p:nvSpPr>
        <p:spPr>
          <a:xfrm>
            <a:off x="4508054" y="3848919"/>
            <a:ext cx="1492329" cy="1492330"/>
          </a:xfrm>
          <a:custGeom>
            <a:avLst/>
            <a:gdLst>
              <a:gd name="connsiteX0" fmla="*/ 720218 w 1492329"/>
              <a:gd name="connsiteY0" fmla="*/ 430 h 1492330"/>
              <a:gd name="connsiteX1" fmla="*/ 1349911 w 1492329"/>
              <a:gd name="connsiteY1" fmla="*/ 307790 h 1492330"/>
              <a:gd name="connsiteX2" fmla="*/ 1184540 w 1492329"/>
              <a:gd name="connsiteY2" fmla="*/ 1349912 h 1492330"/>
              <a:gd name="connsiteX3" fmla="*/ 142418 w 1492329"/>
              <a:gd name="connsiteY3" fmla="*/ 1184541 h 1492330"/>
              <a:gd name="connsiteX4" fmla="*/ 307789 w 1492329"/>
              <a:gd name="connsiteY4" fmla="*/ 142419 h 1492330"/>
              <a:gd name="connsiteX5" fmla="*/ 720218 w 1492329"/>
              <a:gd name="connsiteY5" fmla="*/ 430 h 1492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92329" h="1492330">
                <a:moveTo>
                  <a:pt x="720218" y="430"/>
                </a:moveTo>
                <a:cubicBezTo>
                  <a:pt x="959595" y="-7682"/>
                  <a:pt x="1198594" y="99390"/>
                  <a:pt x="1349911" y="307790"/>
                </a:cubicBezTo>
                <a:cubicBezTo>
                  <a:pt x="1592019" y="641230"/>
                  <a:pt x="1517980" y="1107805"/>
                  <a:pt x="1184540" y="1349912"/>
                </a:cubicBezTo>
                <a:cubicBezTo>
                  <a:pt x="851102" y="1592020"/>
                  <a:pt x="384527" y="1517981"/>
                  <a:pt x="142418" y="1184541"/>
                </a:cubicBezTo>
                <a:cubicBezTo>
                  <a:pt x="-99689" y="851102"/>
                  <a:pt x="-25649" y="384527"/>
                  <a:pt x="307789" y="142419"/>
                </a:cubicBezTo>
                <a:cubicBezTo>
                  <a:pt x="432830" y="51629"/>
                  <a:pt x="576591" y="5296"/>
                  <a:pt x="720218" y="430"/>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Tree>
    <p:extLst>
      <p:ext uri="{BB962C8B-B14F-4D97-AF65-F5344CB8AC3E}">
        <p14:creationId xmlns:p14="http://schemas.microsoft.com/office/powerpoint/2010/main" val="38286008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8BA1CE03-71BA-432D-84A5-AFCFC26E4455}"/>
              </a:ext>
            </a:extLst>
          </p:cNvPr>
          <p:cNvSpPr>
            <a:spLocks noGrp="1"/>
          </p:cNvSpPr>
          <p:nvPr>
            <p:ph type="pic" sz="quarter" idx="10" hasCustomPrompt="1"/>
          </p:nvPr>
        </p:nvSpPr>
        <p:spPr>
          <a:xfrm>
            <a:off x="2897591" y="1925723"/>
            <a:ext cx="1550346" cy="1550347"/>
          </a:xfrm>
          <a:custGeom>
            <a:avLst/>
            <a:gdLst>
              <a:gd name="connsiteX0" fmla="*/ 784894 w 1550346"/>
              <a:gd name="connsiteY0" fmla="*/ 64 h 1550347"/>
              <a:gd name="connsiteX1" fmla="*/ 1014823 w 1550346"/>
              <a:gd name="connsiteY1" fmla="*/ 38196 h 1550347"/>
              <a:gd name="connsiteX2" fmla="*/ 1512152 w 1550346"/>
              <a:gd name="connsiteY2" fmla="*/ 1014824 h 1550347"/>
              <a:gd name="connsiteX3" fmla="*/ 535524 w 1550346"/>
              <a:gd name="connsiteY3" fmla="*/ 1512153 h 1550347"/>
              <a:gd name="connsiteX4" fmla="*/ 38195 w 1550346"/>
              <a:gd name="connsiteY4" fmla="*/ 535524 h 1550347"/>
              <a:gd name="connsiteX5" fmla="*/ 784894 w 1550346"/>
              <a:gd name="connsiteY5" fmla="*/ 64 h 1550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50346" h="1550347">
                <a:moveTo>
                  <a:pt x="784894" y="64"/>
                </a:moveTo>
                <a:cubicBezTo>
                  <a:pt x="861127" y="1044"/>
                  <a:pt x="938506" y="13379"/>
                  <a:pt x="1014823" y="38196"/>
                </a:cubicBezTo>
                <a:cubicBezTo>
                  <a:pt x="1421845" y="170551"/>
                  <a:pt x="1644507" y="607802"/>
                  <a:pt x="1512152" y="1014824"/>
                </a:cubicBezTo>
                <a:cubicBezTo>
                  <a:pt x="1379797" y="1421846"/>
                  <a:pt x="942546" y="1644508"/>
                  <a:pt x="535524" y="1512153"/>
                </a:cubicBezTo>
                <a:cubicBezTo>
                  <a:pt x="128501" y="1379798"/>
                  <a:pt x="-94160" y="942546"/>
                  <a:pt x="38195" y="535524"/>
                </a:cubicBezTo>
                <a:cubicBezTo>
                  <a:pt x="145733" y="204819"/>
                  <a:pt x="454551" y="-4180"/>
                  <a:pt x="784894" y="64"/>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9" name="Picture Placeholder 8">
            <a:extLst>
              <a:ext uri="{FF2B5EF4-FFF2-40B4-BE49-F238E27FC236}">
                <a16:creationId xmlns:a16="http://schemas.microsoft.com/office/drawing/2014/main" id="{4D322AB0-5B69-476E-A390-1F68EA30CB6E}"/>
              </a:ext>
            </a:extLst>
          </p:cNvPr>
          <p:cNvSpPr>
            <a:spLocks noGrp="1"/>
          </p:cNvSpPr>
          <p:nvPr>
            <p:ph type="pic" sz="quarter" idx="11" hasCustomPrompt="1"/>
          </p:nvPr>
        </p:nvSpPr>
        <p:spPr>
          <a:xfrm>
            <a:off x="7349491" y="4019503"/>
            <a:ext cx="1385529" cy="1385530"/>
          </a:xfrm>
          <a:custGeom>
            <a:avLst/>
            <a:gdLst>
              <a:gd name="connsiteX0" fmla="*/ 668675 w 1385529"/>
              <a:gd name="connsiteY0" fmla="*/ 399 h 1385530"/>
              <a:gd name="connsiteX1" fmla="*/ 1253304 w 1385529"/>
              <a:gd name="connsiteY1" fmla="*/ 285763 h 1385530"/>
              <a:gd name="connsiteX2" fmla="*/ 1099768 w 1385529"/>
              <a:gd name="connsiteY2" fmla="*/ 1253305 h 1385530"/>
              <a:gd name="connsiteX3" fmla="*/ 132226 w 1385529"/>
              <a:gd name="connsiteY3" fmla="*/ 1099769 h 1385530"/>
              <a:gd name="connsiteX4" fmla="*/ 285762 w 1385529"/>
              <a:gd name="connsiteY4" fmla="*/ 132227 h 1385530"/>
              <a:gd name="connsiteX5" fmla="*/ 668675 w 1385529"/>
              <a:gd name="connsiteY5" fmla="*/ 399 h 13855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85529" h="1385530">
                <a:moveTo>
                  <a:pt x="668675" y="399"/>
                </a:moveTo>
                <a:cubicBezTo>
                  <a:pt x="890921" y="-7132"/>
                  <a:pt x="1112816" y="92277"/>
                  <a:pt x="1253304" y="285763"/>
                </a:cubicBezTo>
                <a:cubicBezTo>
                  <a:pt x="1478085" y="595340"/>
                  <a:pt x="1409345" y="1028524"/>
                  <a:pt x="1099768" y="1253305"/>
                </a:cubicBezTo>
                <a:cubicBezTo>
                  <a:pt x="790192" y="1478086"/>
                  <a:pt x="357008" y="1409346"/>
                  <a:pt x="132226" y="1099769"/>
                </a:cubicBezTo>
                <a:cubicBezTo>
                  <a:pt x="-92555" y="790192"/>
                  <a:pt x="-23814" y="357008"/>
                  <a:pt x="285762" y="132227"/>
                </a:cubicBezTo>
                <a:cubicBezTo>
                  <a:pt x="401854" y="47934"/>
                  <a:pt x="535327" y="4917"/>
                  <a:pt x="668675" y="399"/>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11" name="Picture Placeholder 10">
            <a:extLst>
              <a:ext uri="{FF2B5EF4-FFF2-40B4-BE49-F238E27FC236}">
                <a16:creationId xmlns:a16="http://schemas.microsoft.com/office/drawing/2014/main" id="{1B00BBFF-65C2-498D-9D76-AB218730DB75}"/>
              </a:ext>
            </a:extLst>
          </p:cNvPr>
          <p:cNvSpPr>
            <a:spLocks noGrp="1"/>
          </p:cNvSpPr>
          <p:nvPr>
            <p:ph type="pic" sz="quarter" idx="12" hasCustomPrompt="1"/>
          </p:nvPr>
        </p:nvSpPr>
        <p:spPr>
          <a:xfrm>
            <a:off x="4353323" y="1588804"/>
            <a:ext cx="3437104" cy="3437102"/>
          </a:xfrm>
          <a:custGeom>
            <a:avLst/>
            <a:gdLst>
              <a:gd name="connsiteX0" fmla="*/ 1718552 w 3437104"/>
              <a:gd name="connsiteY0" fmla="*/ 0 h 3437102"/>
              <a:gd name="connsiteX1" fmla="*/ 3437104 w 3437104"/>
              <a:gd name="connsiteY1" fmla="*/ 1718551 h 3437102"/>
              <a:gd name="connsiteX2" fmla="*/ 1718552 w 3437104"/>
              <a:gd name="connsiteY2" fmla="*/ 3437102 h 3437102"/>
              <a:gd name="connsiteX3" fmla="*/ 0 w 3437104"/>
              <a:gd name="connsiteY3" fmla="*/ 1718551 h 3437102"/>
              <a:gd name="connsiteX4" fmla="*/ 1718552 w 3437104"/>
              <a:gd name="connsiteY4" fmla="*/ 0 h 34371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7104" h="3437102">
                <a:moveTo>
                  <a:pt x="1718552" y="0"/>
                </a:moveTo>
                <a:cubicBezTo>
                  <a:pt x="2667682" y="0"/>
                  <a:pt x="3437104" y="769421"/>
                  <a:pt x="3437104" y="1718551"/>
                </a:cubicBezTo>
                <a:cubicBezTo>
                  <a:pt x="3437104" y="2667681"/>
                  <a:pt x="2667682" y="3437102"/>
                  <a:pt x="1718552" y="3437102"/>
                </a:cubicBezTo>
                <a:cubicBezTo>
                  <a:pt x="769423" y="3437102"/>
                  <a:pt x="0" y="2667681"/>
                  <a:pt x="0" y="1718551"/>
                </a:cubicBezTo>
                <a:cubicBezTo>
                  <a:pt x="0" y="769421"/>
                  <a:pt x="769423" y="0"/>
                  <a:pt x="1718552" y="0"/>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Tree>
    <p:extLst>
      <p:ext uri="{BB962C8B-B14F-4D97-AF65-F5344CB8AC3E}">
        <p14:creationId xmlns:p14="http://schemas.microsoft.com/office/powerpoint/2010/main" val="13749190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66D314C-3DCF-4E2E-B5A7-377083064D12}"/>
              </a:ext>
            </a:extLst>
          </p:cNvPr>
          <p:cNvSpPr>
            <a:spLocks noGrp="1"/>
          </p:cNvSpPr>
          <p:nvPr>
            <p:ph type="pic" sz="quarter" idx="10" hasCustomPrompt="1"/>
          </p:nvPr>
        </p:nvSpPr>
        <p:spPr>
          <a:xfrm>
            <a:off x="1" y="1"/>
            <a:ext cx="5212617" cy="5210485"/>
          </a:xfrm>
          <a:custGeom>
            <a:avLst/>
            <a:gdLst>
              <a:gd name="connsiteX0" fmla="*/ 0 w 5212617"/>
              <a:gd name="connsiteY0" fmla="*/ 0 h 5210485"/>
              <a:gd name="connsiteX1" fmla="*/ 4117372 w 5212617"/>
              <a:gd name="connsiteY1" fmla="*/ 0 h 5210485"/>
              <a:gd name="connsiteX2" fmla="*/ 4146886 w 5212617"/>
              <a:gd name="connsiteY2" fmla="*/ 22070 h 5210485"/>
              <a:gd name="connsiteX3" fmla="*/ 5212617 w 5212617"/>
              <a:gd name="connsiteY3" fmla="*/ 2281905 h 5210485"/>
              <a:gd name="connsiteX4" fmla="*/ 2284037 w 5212617"/>
              <a:gd name="connsiteY4" fmla="*/ 5210485 h 5210485"/>
              <a:gd name="connsiteX5" fmla="*/ 24202 w 5212617"/>
              <a:gd name="connsiteY5" fmla="*/ 4144754 h 5210485"/>
              <a:gd name="connsiteX6" fmla="*/ 0 w 5212617"/>
              <a:gd name="connsiteY6" fmla="*/ 4112389 h 5210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12617" h="5210485">
                <a:moveTo>
                  <a:pt x="0" y="0"/>
                </a:moveTo>
                <a:lnTo>
                  <a:pt x="4117372" y="0"/>
                </a:lnTo>
                <a:lnTo>
                  <a:pt x="4146886" y="22070"/>
                </a:lnTo>
                <a:cubicBezTo>
                  <a:pt x="4797755" y="559215"/>
                  <a:pt x="5212617" y="1372112"/>
                  <a:pt x="5212617" y="2281905"/>
                </a:cubicBezTo>
                <a:cubicBezTo>
                  <a:pt x="5212617" y="3899315"/>
                  <a:pt x="3901447" y="5210485"/>
                  <a:pt x="2284037" y="5210485"/>
                </a:cubicBezTo>
                <a:cubicBezTo>
                  <a:pt x="1374244" y="5210485"/>
                  <a:pt x="561347" y="4795623"/>
                  <a:pt x="24202" y="4144754"/>
                </a:cubicBezTo>
                <a:lnTo>
                  <a:pt x="0" y="4112389"/>
                </a:ln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Tree>
    <p:extLst>
      <p:ext uri="{BB962C8B-B14F-4D97-AF65-F5344CB8AC3E}">
        <p14:creationId xmlns:p14="http://schemas.microsoft.com/office/powerpoint/2010/main" val="33706153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1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14FCAEEE-FCB7-4FCB-AC37-7B3FE1C9CFE8}"/>
              </a:ext>
            </a:extLst>
          </p:cNvPr>
          <p:cNvSpPr>
            <a:spLocks noGrp="1"/>
          </p:cNvSpPr>
          <p:nvPr>
            <p:ph type="pic" sz="quarter" idx="10" hasCustomPrompt="1"/>
          </p:nvPr>
        </p:nvSpPr>
        <p:spPr>
          <a:xfrm>
            <a:off x="1366777" y="2"/>
            <a:ext cx="10825223" cy="6857999"/>
          </a:xfrm>
          <a:custGeom>
            <a:avLst/>
            <a:gdLst>
              <a:gd name="connsiteX0" fmla="*/ 0 w 10825223"/>
              <a:gd name="connsiteY0" fmla="*/ 0 h 6857999"/>
              <a:gd name="connsiteX1" fmla="*/ 10825223 w 10825223"/>
              <a:gd name="connsiteY1" fmla="*/ 0 h 6857999"/>
              <a:gd name="connsiteX2" fmla="*/ 10825223 w 10825223"/>
              <a:gd name="connsiteY2" fmla="*/ 6857999 h 6857999"/>
              <a:gd name="connsiteX3" fmla="*/ 9281606 w 10825223"/>
              <a:gd name="connsiteY3" fmla="*/ 6857999 h 6857999"/>
              <a:gd name="connsiteX4" fmla="*/ 9263666 w 10825223"/>
              <a:gd name="connsiteY4" fmla="*/ 6684226 h 6857999"/>
              <a:gd name="connsiteX5" fmla="*/ 4450 w 10825223"/>
              <a:gd name="connsiteY5" fmla="*/ 512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825223" h="6857999">
                <a:moveTo>
                  <a:pt x="0" y="0"/>
                </a:moveTo>
                <a:lnTo>
                  <a:pt x="10825223" y="0"/>
                </a:lnTo>
                <a:lnTo>
                  <a:pt x="10825223" y="6857999"/>
                </a:lnTo>
                <a:lnTo>
                  <a:pt x="9281606" y="6857999"/>
                </a:lnTo>
                <a:lnTo>
                  <a:pt x="9263666" y="6684226"/>
                </a:lnTo>
                <a:cubicBezTo>
                  <a:pt x="8805335" y="3358981"/>
                  <a:pt x="4983109" y="656955"/>
                  <a:pt x="4450" y="512"/>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Tree>
    <p:extLst>
      <p:ext uri="{BB962C8B-B14F-4D97-AF65-F5344CB8AC3E}">
        <p14:creationId xmlns:p14="http://schemas.microsoft.com/office/powerpoint/2010/main" val="1809775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DED943B-7F92-471C-BC83-C3AB064D5ED9}"/>
              </a:ext>
            </a:extLst>
          </p:cNvPr>
          <p:cNvSpPr>
            <a:spLocks noGrp="1"/>
          </p:cNvSpPr>
          <p:nvPr>
            <p:ph type="pic" sz="quarter" idx="10" hasCustomPrompt="1"/>
          </p:nvPr>
        </p:nvSpPr>
        <p:spPr>
          <a:xfrm>
            <a:off x="2" y="0"/>
            <a:ext cx="6333249" cy="6858000"/>
          </a:xfrm>
          <a:custGeom>
            <a:avLst/>
            <a:gdLst>
              <a:gd name="connsiteX0" fmla="*/ 0 w 6333249"/>
              <a:gd name="connsiteY0" fmla="*/ 0 h 6858000"/>
              <a:gd name="connsiteX1" fmla="*/ 6333249 w 6333249"/>
              <a:gd name="connsiteY1" fmla="*/ 0 h 6858000"/>
              <a:gd name="connsiteX2" fmla="*/ 4330700 w 6333249"/>
              <a:gd name="connsiteY2" fmla="*/ 2552700 h 6858000"/>
              <a:gd name="connsiteX3" fmla="*/ 4406900 w 6333249"/>
              <a:gd name="connsiteY3" fmla="*/ 4584700 h 6858000"/>
              <a:gd name="connsiteX4" fmla="*/ 2668979 w 6333249"/>
              <a:gd name="connsiteY4" fmla="*/ 6858000 h 6858000"/>
              <a:gd name="connsiteX5" fmla="*/ 0 w 6333249"/>
              <a:gd name="connsiteY5"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33249" h="6858000">
                <a:moveTo>
                  <a:pt x="0" y="0"/>
                </a:moveTo>
                <a:lnTo>
                  <a:pt x="6333249" y="0"/>
                </a:lnTo>
                <a:lnTo>
                  <a:pt x="4330700" y="2552700"/>
                </a:lnTo>
                <a:lnTo>
                  <a:pt x="4406900" y="4584700"/>
                </a:lnTo>
                <a:lnTo>
                  <a:pt x="2668979" y="6858000"/>
                </a:lnTo>
                <a:lnTo>
                  <a:pt x="0" y="6858000"/>
                </a:ln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Tree>
    <p:extLst>
      <p:ext uri="{BB962C8B-B14F-4D97-AF65-F5344CB8AC3E}">
        <p14:creationId xmlns:p14="http://schemas.microsoft.com/office/powerpoint/2010/main" val="18275338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9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EA9BB75-D02A-4A8B-A9D0-0C674F68C2F3}"/>
              </a:ext>
            </a:extLst>
          </p:cNvPr>
          <p:cNvSpPr>
            <a:spLocks noGrp="1"/>
          </p:cNvSpPr>
          <p:nvPr>
            <p:ph type="pic" sz="quarter" idx="10" hasCustomPrompt="1"/>
          </p:nvPr>
        </p:nvSpPr>
        <p:spPr>
          <a:xfrm>
            <a:off x="1" y="0"/>
            <a:ext cx="5927209" cy="6858000"/>
          </a:xfrm>
          <a:custGeom>
            <a:avLst/>
            <a:gdLst>
              <a:gd name="connsiteX0" fmla="*/ 0 w 5927209"/>
              <a:gd name="connsiteY0" fmla="*/ 0 h 6858000"/>
              <a:gd name="connsiteX1" fmla="*/ 4403989 w 5927209"/>
              <a:gd name="connsiteY1" fmla="*/ 0 h 6858000"/>
              <a:gd name="connsiteX2" fmla="*/ 4398770 w 5927209"/>
              <a:gd name="connsiteY2" fmla="*/ 19142 h 6858000"/>
              <a:gd name="connsiteX3" fmla="*/ 5179788 w 5927209"/>
              <a:gd name="connsiteY3" fmla="*/ 5577360 h 6858000"/>
              <a:gd name="connsiteX4" fmla="*/ 5878058 w 5927209"/>
              <a:gd name="connsiteY4" fmla="*/ 6787911 h 6858000"/>
              <a:gd name="connsiteX5" fmla="*/ 5927209 w 5927209"/>
              <a:gd name="connsiteY5" fmla="*/ 6858000 h 6858000"/>
              <a:gd name="connsiteX6" fmla="*/ 0 w 592720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27209" h="6858000">
                <a:moveTo>
                  <a:pt x="0" y="0"/>
                </a:moveTo>
                <a:lnTo>
                  <a:pt x="4403989" y="0"/>
                </a:lnTo>
                <a:lnTo>
                  <a:pt x="4398770" y="19142"/>
                </a:lnTo>
                <a:cubicBezTo>
                  <a:pt x="4002759" y="1624015"/>
                  <a:pt x="4237612" y="3645874"/>
                  <a:pt x="5179788" y="5577360"/>
                </a:cubicBezTo>
                <a:cubicBezTo>
                  <a:pt x="5389161" y="6006579"/>
                  <a:pt x="5623552" y="6411018"/>
                  <a:pt x="5878058" y="6787911"/>
                </a:cubicBezTo>
                <a:lnTo>
                  <a:pt x="5927209" y="6858000"/>
                </a:lnTo>
                <a:lnTo>
                  <a:pt x="0" y="6858000"/>
                </a:ln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7" name="Picture Placeholder 6">
            <a:extLst>
              <a:ext uri="{FF2B5EF4-FFF2-40B4-BE49-F238E27FC236}">
                <a16:creationId xmlns:a16="http://schemas.microsoft.com/office/drawing/2014/main" id="{94563175-393D-4E18-845C-1D5FC9142F9C}"/>
              </a:ext>
            </a:extLst>
          </p:cNvPr>
          <p:cNvSpPr>
            <a:spLocks noGrp="1"/>
          </p:cNvSpPr>
          <p:nvPr>
            <p:ph type="pic" sz="quarter" idx="11" hasCustomPrompt="1"/>
          </p:nvPr>
        </p:nvSpPr>
        <p:spPr>
          <a:xfrm>
            <a:off x="1324315" y="1546001"/>
            <a:ext cx="2143252" cy="3765999"/>
          </a:xfrm>
          <a:custGeom>
            <a:avLst/>
            <a:gdLst>
              <a:gd name="connsiteX0" fmla="*/ 0 w 2143252"/>
              <a:gd name="connsiteY0" fmla="*/ 0 h 3765999"/>
              <a:gd name="connsiteX1" fmla="*/ 2143252 w 2143252"/>
              <a:gd name="connsiteY1" fmla="*/ 0 h 3765999"/>
              <a:gd name="connsiteX2" fmla="*/ 2143252 w 2143252"/>
              <a:gd name="connsiteY2" fmla="*/ 3765999 h 3765999"/>
              <a:gd name="connsiteX3" fmla="*/ 0 w 2143252"/>
              <a:gd name="connsiteY3" fmla="*/ 3765999 h 3765999"/>
            </a:gdLst>
            <a:ahLst/>
            <a:cxnLst>
              <a:cxn ang="0">
                <a:pos x="connsiteX0" y="connsiteY0"/>
              </a:cxn>
              <a:cxn ang="0">
                <a:pos x="connsiteX1" y="connsiteY1"/>
              </a:cxn>
              <a:cxn ang="0">
                <a:pos x="connsiteX2" y="connsiteY2"/>
              </a:cxn>
              <a:cxn ang="0">
                <a:pos x="connsiteX3" y="connsiteY3"/>
              </a:cxn>
            </a:cxnLst>
            <a:rect l="l" t="t" r="r" b="b"/>
            <a:pathLst>
              <a:path w="2143252" h="3765999">
                <a:moveTo>
                  <a:pt x="0" y="0"/>
                </a:moveTo>
                <a:lnTo>
                  <a:pt x="2143252" y="0"/>
                </a:lnTo>
                <a:lnTo>
                  <a:pt x="2143252" y="3765999"/>
                </a:lnTo>
                <a:lnTo>
                  <a:pt x="0" y="3765999"/>
                </a:lnTo>
                <a:close/>
              </a:path>
            </a:pathLst>
          </a:custGeom>
          <a:solidFill>
            <a:schemeClr val="bg1">
              <a:lumMod val="95000"/>
            </a:schemeClr>
          </a:solidFill>
          <a:ln>
            <a:solidFill>
              <a:schemeClr val="bg1">
                <a:lumMod val="75000"/>
              </a:schemeClr>
            </a:solidFill>
          </a:ln>
        </p:spPr>
        <p:txBody>
          <a:bodyPr wrap="square" anchor="ctr" anchorCtr="1">
            <a:noAutofit/>
          </a:bodyPr>
          <a:lstStyle>
            <a:lvl1pPr marL="0" indent="0">
              <a:buNone/>
              <a:defRPr sz="1800"/>
            </a:lvl1pPr>
          </a:lstStyle>
          <a:p>
            <a:r>
              <a:rPr lang="en-US"/>
              <a:t>Image</a:t>
            </a:r>
          </a:p>
        </p:txBody>
      </p:sp>
    </p:spTree>
    <p:extLst>
      <p:ext uri="{BB962C8B-B14F-4D97-AF65-F5344CB8AC3E}">
        <p14:creationId xmlns:p14="http://schemas.microsoft.com/office/powerpoint/2010/main" val="1606044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8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DB7C67-D5BC-4EE2-93CF-4C7D97CB6ABF}"/>
              </a:ext>
            </a:extLst>
          </p:cNvPr>
          <p:cNvSpPr>
            <a:spLocks noGrp="1"/>
          </p:cNvSpPr>
          <p:nvPr>
            <p:ph type="pic" sz="quarter" idx="11" hasCustomPrompt="1"/>
          </p:nvPr>
        </p:nvSpPr>
        <p:spPr>
          <a:xfrm>
            <a:off x="7190768" y="0"/>
            <a:ext cx="5001233" cy="6858000"/>
          </a:xfrm>
          <a:custGeom>
            <a:avLst/>
            <a:gdLst>
              <a:gd name="connsiteX0" fmla="*/ 1946886 w 5001233"/>
              <a:gd name="connsiteY0" fmla="*/ 0 h 6858000"/>
              <a:gd name="connsiteX1" fmla="*/ 5001233 w 5001233"/>
              <a:gd name="connsiteY1" fmla="*/ 0 h 6858000"/>
              <a:gd name="connsiteX2" fmla="*/ 5001233 w 5001233"/>
              <a:gd name="connsiteY2" fmla="*/ 6858000 h 6858000"/>
              <a:gd name="connsiteX3" fmla="*/ 2975581 w 5001233"/>
              <a:gd name="connsiteY3" fmla="*/ 6858000 h 6858000"/>
              <a:gd name="connsiteX4" fmla="*/ 2805571 w 5001233"/>
              <a:gd name="connsiteY4" fmla="*/ 6728032 h 6858000"/>
              <a:gd name="connsiteX5" fmla="*/ 841982 w 5001233"/>
              <a:gd name="connsiteY5" fmla="*/ 4748575 h 6858000"/>
              <a:gd name="connsiteX6" fmla="*/ 194282 w 5001233"/>
              <a:gd name="connsiteY6" fmla="*/ 1541869 h 6858000"/>
              <a:gd name="connsiteX7" fmla="*/ 1946882 w 5001233"/>
              <a:gd name="connsiteY7" fmla="*/ 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1233" h="6858000">
                <a:moveTo>
                  <a:pt x="1946886" y="0"/>
                </a:moveTo>
                <a:lnTo>
                  <a:pt x="5001233" y="0"/>
                </a:lnTo>
                <a:lnTo>
                  <a:pt x="5001233" y="6858000"/>
                </a:lnTo>
                <a:lnTo>
                  <a:pt x="2975581" y="6858000"/>
                </a:lnTo>
                <a:lnTo>
                  <a:pt x="2805571" y="6728032"/>
                </a:lnTo>
                <a:cubicBezTo>
                  <a:pt x="1974192" y="6086919"/>
                  <a:pt x="1416459" y="5567397"/>
                  <a:pt x="841982" y="4748575"/>
                </a:cubicBezTo>
                <a:cubicBezTo>
                  <a:pt x="-126393" y="3310760"/>
                  <a:pt x="-132743" y="2336451"/>
                  <a:pt x="194282" y="1541869"/>
                </a:cubicBezTo>
                <a:cubicBezTo>
                  <a:pt x="635607" y="687378"/>
                  <a:pt x="1210282" y="372067"/>
                  <a:pt x="1946882" y="1"/>
                </a:cubicBezTo>
                <a:close/>
              </a:path>
            </a:pathLst>
          </a:custGeom>
          <a:solidFill>
            <a:schemeClr val="bg1">
              <a:lumMod val="95000"/>
            </a:schemeClr>
          </a:solidFill>
        </p:spPr>
        <p:txBody>
          <a:bodyPr wrap="square" anchor="ctr" anchorCtr="1">
            <a:noAutofit/>
          </a:bodyPr>
          <a:lstStyle>
            <a:lvl1pPr marL="0" indent="0">
              <a:buFontTx/>
              <a:buNone/>
              <a:defRPr sz="1800"/>
            </a:lvl1pPr>
          </a:lstStyle>
          <a:p>
            <a:r>
              <a:rPr lang="en-US"/>
              <a:t>Image</a:t>
            </a:r>
          </a:p>
        </p:txBody>
      </p:sp>
      <p:sp>
        <p:nvSpPr>
          <p:cNvPr id="5" name="Picture Placeholder 4">
            <a:extLst>
              <a:ext uri="{FF2B5EF4-FFF2-40B4-BE49-F238E27FC236}">
                <a16:creationId xmlns:a16="http://schemas.microsoft.com/office/drawing/2014/main" id="{C035E819-EDDA-41D6-808A-683E7C36D09D}"/>
              </a:ext>
            </a:extLst>
          </p:cNvPr>
          <p:cNvSpPr>
            <a:spLocks noGrp="1"/>
          </p:cNvSpPr>
          <p:nvPr>
            <p:ph type="pic" sz="quarter" idx="10" hasCustomPrompt="1"/>
          </p:nvPr>
        </p:nvSpPr>
        <p:spPr>
          <a:xfrm>
            <a:off x="6452714" y="2327837"/>
            <a:ext cx="2218336" cy="2469594"/>
          </a:xfrm>
          <a:custGeom>
            <a:avLst/>
            <a:gdLst>
              <a:gd name="connsiteX0" fmla="*/ 1109145 w 2218336"/>
              <a:gd name="connsiteY0" fmla="*/ 0 h 2469594"/>
              <a:gd name="connsiteX1" fmla="*/ 1244183 w 2218336"/>
              <a:gd name="connsiteY1" fmla="*/ 27263 h 2469594"/>
              <a:gd name="connsiteX2" fmla="*/ 1272884 w 2218336"/>
              <a:gd name="connsiteY2" fmla="*/ 42840 h 2469594"/>
              <a:gd name="connsiteX3" fmla="*/ 2054432 w 2218336"/>
              <a:gd name="connsiteY3" fmla="*/ 498215 h 2469594"/>
              <a:gd name="connsiteX4" fmla="*/ 2082296 w 2218336"/>
              <a:gd name="connsiteY4" fmla="*/ 515274 h 2469594"/>
              <a:gd name="connsiteX5" fmla="*/ 2173481 w 2218336"/>
              <a:gd name="connsiteY5" fmla="*/ 618541 h 2469594"/>
              <a:gd name="connsiteX6" fmla="*/ 2217459 w 2218336"/>
              <a:gd name="connsiteY6" fmla="*/ 749096 h 2469594"/>
              <a:gd name="connsiteX7" fmla="*/ 2218336 w 2218336"/>
              <a:gd name="connsiteY7" fmla="*/ 781759 h 2469594"/>
              <a:gd name="connsiteX8" fmla="*/ 2218086 w 2218336"/>
              <a:gd name="connsiteY8" fmla="*/ 1692675 h 2469594"/>
              <a:gd name="connsiteX9" fmla="*/ 2217245 w 2218336"/>
              <a:gd name="connsiteY9" fmla="*/ 1725336 h 2469594"/>
              <a:gd name="connsiteX10" fmla="*/ 2173405 w 2218336"/>
              <a:gd name="connsiteY10" fmla="*/ 1855937 h 2469594"/>
              <a:gd name="connsiteX11" fmla="*/ 2132373 w 2218336"/>
              <a:gd name="connsiteY11" fmla="*/ 1912984 h 2469594"/>
              <a:gd name="connsiteX12" fmla="*/ 2086921 w 2218336"/>
              <a:gd name="connsiteY12" fmla="*/ 1955052 h 2469594"/>
              <a:gd name="connsiteX13" fmla="*/ 1272898 w 2218336"/>
              <a:gd name="connsiteY13" fmla="*/ 2426744 h 2469594"/>
              <a:gd name="connsiteX14" fmla="*/ 1244183 w 2218336"/>
              <a:gd name="connsiteY14" fmla="*/ 2442330 h 2469594"/>
              <a:gd name="connsiteX15" fmla="*/ 1109145 w 2218336"/>
              <a:gd name="connsiteY15" fmla="*/ 2469594 h 2469594"/>
              <a:gd name="connsiteX16" fmla="*/ 974106 w 2218336"/>
              <a:gd name="connsiteY16" fmla="*/ 2442330 h 2469594"/>
              <a:gd name="connsiteX17" fmla="*/ 975666 w 2218336"/>
              <a:gd name="connsiteY17" fmla="*/ 2443246 h 2469594"/>
              <a:gd name="connsiteX18" fmla="*/ 969084 w 2218336"/>
              <a:gd name="connsiteY18" fmla="*/ 2440476 h 2469594"/>
              <a:gd name="connsiteX19" fmla="*/ 159954 w 2218336"/>
              <a:gd name="connsiteY19" fmla="*/ 1971617 h 2469594"/>
              <a:gd name="connsiteX20" fmla="*/ 163904 w 2218336"/>
              <a:gd name="connsiteY20" fmla="*/ 1973886 h 2469594"/>
              <a:gd name="connsiteX21" fmla="*/ 136039 w 2218336"/>
              <a:gd name="connsiteY21" fmla="*/ 1956826 h 2469594"/>
              <a:gd name="connsiteX22" fmla="*/ 44855 w 2218336"/>
              <a:gd name="connsiteY22" fmla="*/ 1853559 h 2469594"/>
              <a:gd name="connsiteX23" fmla="*/ 876 w 2218336"/>
              <a:gd name="connsiteY23" fmla="*/ 1723005 h 2469594"/>
              <a:gd name="connsiteX24" fmla="*/ 0 w 2218336"/>
              <a:gd name="connsiteY24" fmla="*/ 1690342 h 2469594"/>
              <a:gd name="connsiteX25" fmla="*/ 249 w 2218336"/>
              <a:gd name="connsiteY25" fmla="*/ 779425 h 2469594"/>
              <a:gd name="connsiteX26" fmla="*/ 1090 w 2218336"/>
              <a:gd name="connsiteY26" fmla="*/ 746764 h 2469594"/>
              <a:gd name="connsiteX27" fmla="*/ 44930 w 2218336"/>
              <a:gd name="connsiteY27" fmla="*/ 616163 h 2469594"/>
              <a:gd name="connsiteX28" fmla="*/ 136005 w 2218336"/>
              <a:gd name="connsiteY28" fmla="*/ 512799 h 2469594"/>
              <a:gd name="connsiteX29" fmla="*/ 163549 w 2218336"/>
              <a:gd name="connsiteY29" fmla="*/ 495894 h 2469594"/>
              <a:gd name="connsiteX30" fmla="*/ 945391 w 2218336"/>
              <a:gd name="connsiteY30" fmla="*/ 42849 h 2469594"/>
              <a:gd name="connsiteX31" fmla="*/ 974106 w 2218336"/>
              <a:gd name="connsiteY31" fmla="*/ 27263 h 2469594"/>
              <a:gd name="connsiteX32" fmla="*/ 1109145 w 2218336"/>
              <a:gd name="connsiteY32" fmla="*/ 0 h 2469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218336" h="2469594">
                <a:moveTo>
                  <a:pt x="1109145" y="0"/>
                </a:moveTo>
                <a:cubicBezTo>
                  <a:pt x="1157045" y="0"/>
                  <a:pt x="1202678" y="9707"/>
                  <a:pt x="1244183" y="27263"/>
                </a:cubicBezTo>
                <a:lnTo>
                  <a:pt x="1272884" y="42840"/>
                </a:lnTo>
                <a:lnTo>
                  <a:pt x="2054432" y="498215"/>
                </a:lnTo>
                <a:lnTo>
                  <a:pt x="2082296" y="515274"/>
                </a:lnTo>
                <a:cubicBezTo>
                  <a:pt x="2118267" y="542421"/>
                  <a:pt x="2149509" y="577071"/>
                  <a:pt x="2173481" y="618541"/>
                </a:cubicBezTo>
                <a:cubicBezTo>
                  <a:pt x="2197453" y="660011"/>
                  <a:pt x="2211886" y="704376"/>
                  <a:pt x="2217459" y="749096"/>
                </a:cubicBezTo>
                <a:lnTo>
                  <a:pt x="2218336" y="781759"/>
                </a:lnTo>
                <a:lnTo>
                  <a:pt x="2218086" y="1692675"/>
                </a:lnTo>
                <a:lnTo>
                  <a:pt x="2217245" y="1725336"/>
                </a:lnTo>
                <a:cubicBezTo>
                  <a:pt x="2211719" y="1770061"/>
                  <a:pt x="2197333" y="1814441"/>
                  <a:pt x="2173405" y="1855937"/>
                </a:cubicBezTo>
                <a:cubicBezTo>
                  <a:pt x="2161441" y="1876685"/>
                  <a:pt x="2147658" y="1895729"/>
                  <a:pt x="2132373" y="1912984"/>
                </a:cubicBezTo>
                <a:lnTo>
                  <a:pt x="2086921" y="1955052"/>
                </a:lnTo>
                <a:lnTo>
                  <a:pt x="1272898" y="2426744"/>
                </a:lnTo>
                <a:lnTo>
                  <a:pt x="1244183" y="2442330"/>
                </a:lnTo>
                <a:cubicBezTo>
                  <a:pt x="1202678" y="2459886"/>
                  <a:pt x="1157045" y="2469594"/>
                  <a:pt x="1109145" y="2469594"/>
                </a:cubicBezTo>
                <a:cubicBezTo>
                  <a:pt x="1061244" y="2469594"/>
                  <a:pt x="1015611" y="2459886"/>
                  <a:pt x="974106" y="2442330"/>
                </a:cubicBezTo>
                <a:lnTo>
                  <a:pt x="975666" y="2443246"/>
                </a:lnTo>
                <a:lnTo>
                  <a:pt x="969084" y="2440476"/>
                </a:lnTo>
                <a:lnTo>
                  <a:pt x="159954" y="1971617"/>
                </a:lnTo>
                <a:lnTo>
                  <a:pt x="163904" y="1973886"/>
                </a:lnTo>
                <a:lnTo>
                  <a:pt x="136039" y="1956826"/>
                </a:lnTo>
                <a:cubicBezTo>
                  <a:pt x="100069" y="1929679"/>
                  <a:pt x="68826" y="1895030"/>
                  <a:pt x="44855" y="1853559"/>
                </a:cubicBezTo>
                <a:cubicBezTo>
                  <a:pt x="20882" y="1812089"/>
                  <a:pt x="6449" y="1767725"/>
                  <a:pt x="876" y="1723005"/>
                </a:cubicBezTo>
                <a:lnTo>
                  <a:pt x="0" y="1690342"/>
                </a:lnTo>
                <a:lnTo>
                  <a:pt x="249" y="779425"/>
                </a:lnTo>
                <a:lnTo>
                  <a:pt x="1090" y="746764"/>
                </a:lnTo>
                <a:cubicBezTo>
                  <a:pt x="6616" y="702039"/>
                  <a:pt x="21002" y="657658"/>
                  <a:pt x="44930" y="616163"/>
                </a:cubicBezTo>
                <a:cubicBezTo>
                  <a:pt x="68858" y="574667"/>
                  <a:pt x="100063" y="539985"/>
                  <a:pt x="136005" y="512799"/>
                </a:cubicBezTo>
                <a:lnTo>
                  <a:pt x="163549" y="495894"/>
                </a:lnTo>
                <a:lnTo>
                  <a:pt x="945391" y="42849"/>
                </a:lnTo>
                <a:lnTo>
                  <a:pt x="974106" y="27263"/>
                </a:lnTo>
                <a:cubicBezTo>
                  <a:pt x="1015611" y="9707"/>
                  <a:pt x="1061244" y="0"/>
                  <a:pt x="1109145" y="0"/>
                </a:cubicBezTo>
                <a:close/>
              </a:path>
            </a:pathLst>
          </a:custGeom>
          <a:solidFill>
            <a:schemeClr val="bg1">
              <a:lumMod val="95000"/>
            </a:schemeClr>
          </a:solidFill>
        </p:spPr>
        <p:txBody>
          <a:bodyPr wrap="square" anchor="ctr" anchorCtr="1">
            <a:noAutofit/>
          </a:bodyPr>
          <a:lstStyle>
            <a:lvl1pPr marL="0" indent="0">
              <a:buFontTx/>
              <a:buNone/>
              <a:defRPr sz="1800"/>
            </a:lvl1pPr>
          </a:lstStyle>
          <a:p>
            <a:r>
              <a:rPr lang="en-US"/>
              <a:t>Image</a:t>
            </a:r>
          </a:p>
        </p:txBody>
      </p:sp>
    </p:spTree>
    <p:extLst>
      <p:ext uri="{BB962C8B-B14F-4D97-AF65-F5344CB8AC3E}">
        <p14:creationId xmlns:p14="http://schemas.microsoft.com/office/powerpoint/2010/main" val="38578508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E1B8E84-3E8E-4775-B28E-2AD6DB271214}"/>
              </a:ext>
            </a:extLst>
          </p:cNvPr>
          <p:cNvSpPr>
            <a:spLocks noGrp="1"/>
          </p:cNvSpPr>
          <p:nvPr>
            <p:ph type="pic" sz="quarter" idx="10" hasCustomPrompt="1"/>
          </p:nvPr>
        </p:nvSpPr>
        <p:spPr>
          <a:xfrm>
            <a:off x="5564662" y="237068"/>
            <a:ext cx="6627339" cy="6620933"/>
          </a:xfrm>
          <a:custGeom>
            <a:avLst/>
            <a:gdLst>
              <a:gd name="connsiteX0" fmla="*/ 6627339 w 6627339"/>
              <a:gd name="connsiteY0" fmla="*/ 0 h 6620933"/>
              <a:gd name="connsiteX1" fmla="*/ 6627339 w 6627339"/>
              <a:gd name="connsiteY1" fmla="*/ 6620933 h 6620933"/>
              <a:gd name="connsiteX2" fmla="*/ 375702 w 6627339"/>
              <a:gd name="connsiteY2" fmla="*/ 6620933 h 6620933"/>
              <a:gd name="connsiteX3" fmla="*/ 295575 w 6627339"/>
              <a:gd name="connsiteY3" fmla="*/ 6411526 h 6620933"/>
              <a:gd name="connsiteX4" fmla="*/ 6390244 w 6627339"/>
              <a:gd name="connsiteY4" fmla="*/ 50376 h 66209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27339" h="6620933">
                <a:moveTo>
                  <a:pt x="6627339" y="0"/>
                </a:moveTo>
                <a:lnTo>
                  <a:pt x="6627339" y="6620933"/>
                </a:lnTo>
                <a:lnTo>
                  <a:pt x="375702" y="6620933"/>
                </a:lnTo>
                <a:lnTo>
                  <a:pt x="295575" y="6411526"/>
                </a:lnTo>
                <a:cubicBezTo>
                  <a:pt x="-1287883" y="2029835"/>
                  <a:pt x="3888664" y="591233"/>
                  <a:pt x="6390244" y="50376"/>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Tree>
    <p:extLst>
      <p:ext uri="{BB962C8B-B14F-4D97-AF65-F5344CB8AC3E}">
        <p14:creationId xmlns:p14="http://schemas.microsoft.com/office/powerpoint/2010/main" val="3154916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67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1AEB7168-F82D-4709-B871-FA712E0750B4}"/>
              </a:ext>
            </a:extLst>
          </p:cNvPr>
          <p:cNvSpPr>
            <a:spLocks noGrp="1"/>
          </p:cNvSpPr>
          <p:nvPr>
            <p:ph type="pic" sz="quarter" idx="18" hasCustomPrompt="1"/>
          </p:nvPr>
        </p:nvSpPr>
        <p:spPr>
          <a:xfrm>
            <a:off x="5473699" y="0"/>
            <a:ext cx="6718300" cy="6858000"/>
          </a:xfrm>
          <a:custGeom>
            <a:avLst/>
            <a:gdLst>
              <a:gd name="connsiteX0" fmla="*/ 1523221 w 6718300"/>
              <a:gd name="connsiteY0" fmla="*/ 0 h 6858000"/>
              <a:gd name="connsiteX1" fmla="*/ 5803900 w 6718300"/>
              <a:gd name="connsiteY1" fmla="*/ 0 h 6858000"/>
              <a:gd name="connsiteX2" fmla="*/ 5927209 w 6718300"/>
              <a:gd name="connsiteY2" fmla="*/ 0 h 6858000"/>
              <a:gd name="connsiteX3" fmla="*/ 6718300 w 6718300"/>
              <a:gd name="connsiteY3" fmla="*/ 0 h 6858000"/>
              <a:gd name="connsiteX4" fmla="*/ 6718300 w 6718300"/>
              <a:gd name="connsiteY4" fmla="*/ 6858000 h 6858000"/>
              <a:gd name="connsiteX5" fmla="*/ 5927209 w 6718300"/>
              <a:gd name="connsiteY5" fmla="*/ 6858000 h 6858000"/>
              <a:gd name="connsiteX6" fmla="*/ 5803900 w 6718300"/>
              <a:gd name="connsiteY6" fmla="*/ 6858000 h 6858000"/>
              <a:gd name="connsiteX7" fmla="*/ 0 w 6718300"/>
              <a:gd name="connsiteY7" fmla="*/ 6858000 h 6858000"/>
              <a:gd name="connsiteX8" fmla="*/ 49151 w 6718300"/>
              <a:gd name="connsiteY8" fmla="*/ 6787911 h 6858000"/>
              <a:gd name="connsiteX9" fmla="*/ 747421 w 6718300"/>
              <a:gd name="connsiteY9" fmla="*/ 5577360 h 6858000"/>
              <a:gd name="connsiteX10" fmla="*/ 1528439 w 6718300"/>
              <a:gd name="connsiteY10" fmla="*/ 191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8300" h="6858000">
                <a:moveTo>
                  <a:pt x="1523221" y="0"/>
                </a:moveTo>
                <a:lnTo>
                  <a:pt x="5803900" y="0"/>
                </a:lnTo>
                <a:lnTo>
                  <a:pt x="5927209" y="0"/>
                </a:lnTo>
                <a:lnTo>
                  <a:pt x="6718300" y="0"/>
                </a:lnTo>
                <a:lnTo>
                  <a:pt x="6718300" y="6858000"/>
                </a:lnTo>
                <a:lnTo>
                  <a:pt x="5927209" y="6858000"/>
                </a:lnTo>
                <a:lnTo>
                  <a:pt x="5803900" y="6858000"/>
                </a:lnTo>
                <a:lnTo>
                  <a:pt x="0" y="6858000"/>
                </a:lnTo>
                <a:lnTo>
                  <a:pt x="49151" y="6787911"/>
                </a:lnTo>
                <a:cubicBezTo>
                  <a:pt x="303657" y="6411018"/>
                  <a:pt x="538048" y="6006579"/>
                  <a:pt x="747421" y="5577360"/>
                </a:cubicBezTo>
                <a:cubicBezTo>
                  <a:pt x="1689597" y="3645874"/>
                  <a:pt x="1924450" y="1624015"/>
                  <a:pt x="1528439" y="19142"/>
                </a:cubicBezTo>
                <a:close/>
              </a:path>
            </a:pathLst>
          </a:custGeom>
          <a:solidFill>
            <a:schemeClr val="bg1">
              <a:lumMod val="95000"/>
            </a:schemeClr>
          </a:solidFill>
          <a:effectLst/>
        </p:spPr>
        <p:txBody>
          <a:bodyPr wrap="square" anchor="ctr" anchorCtr="0">
            <a:noAutofit/>
          </a:bodyPr>
          <a:lstStyle>
            <a:lvl1pPr marL="0" indent="0" algn="ctr">
              <a:buFontTx/>
              <a:buNone/>
              <a:defRPr sz="2000"/>
            </a:lvl1pPr>
          </a:lstStyle>
          <a:p>
            <a:r>
              <a:rPr lang="en-US"/>
              <a:t>Image</a:t>
            </a:r>
          </a:p>
        </p:txBody>
      </p:sp>
      <p:sp>
        <p:nvSpPr>
          <p:cNvPr id="7" name="Picture Placeholder 6">
            <a:extLst>
              <a:ext uri="{FF2B5EF4-FFF2-40B4-BE49-F238E27FC236}">
                <a16:creationId xmlns:a16="http://schemas.microsoft.com/office/drawing/2014/main" id="{6CB1D04D-D045-4D8C-B0ED-3424791D0832}"/>
              </a:ext>
            </a:extLst>
          </p:cNvPr>
          <p:cNvSpPr>
            <a:spLocks noGrp="1"/>
          </p:cNvSpPr>
          <p:nvPr>
            <p:ph type="pic" sz="quarter" idx="16" hasCustomPrompt="1"/>
          </p:nvPr>
        </p:nvSpPr>
        <p:spPr>
          <a:xfrm>
            <a:off x="8258505" y="1535994"/>
            <a:ext cx="2922148" cy="3887224"/>
          </a:xfrm>
          <a:custGeom>
            <a:avLst/>
            <a:gdLst>
              <a:gd name="connsiteX0" fmla="*/ 0 w 2922148"/>
              <a:gd name="connsiteY0" fmla="*/ 0 h 3887224"/>
              <a:gd name="connsiteX1" fmla="*/ 2922148 w 2922148"/>
              <a:gd name="connsiteY1" fmla="*/ 0 h 3887224"/>
              <a:gd name="connsiteX2" fmla="*/ 2922148 w 2922148"/>
              <a:gd name="connsiteY2" fmla="*/ 3887224 h 3887224"/>
              <a:gd name="connsiteX3" fmla="*/ 0 w 2922148"/>
              <a:gd name="connsiteY3" fmla="*/ 3887224 h 3887224"/>
            </a:gdLst>
            <a:ahLst/>
            <a:cxnLst>
              <a:cxn ang="0">
                <a:pos x="connsiteX0" y="connsiteY0"/>
              </a:cxn>
              <a:cxn ang="0">
                <a:pos x="connsiteX1" y="connsiteY1"/>
              </a:cxn>
              <a:cxn ang="0">
                <a:pos x="connsiteX2" y="connsiteY2"/>
              </a:cxn>
              <a:cxn ang="0">
                <a:pos x="connsiteX3" y="connsiteY3"/>
              </a:cxn>
            </a:cxnLst>
            <a:rect l="l" t="t" r="r" b="b"/>
            <a:pathLst>
              <a:path w="2922148" h="3887224">
                <a:moveTo>
                  <a:pt x="0" y="0"/>
                </a:moveTo>
                <a:lnTo>
                  <a:pt x="2922148" y="0"/>
                </a:lnTo>
                <a:lnTo>
                  <a:pt x="2922148" y="3887224"/>
                </a:lnTo>
                <a:lnTo>
                  <a:pt x="0" y="3887224"/>
                </a:lnTo>
                <a:close/>
              </a:path>
            </a:pathLst>
          </a:custGeom>
          <a:solidFill>
            <a:schemeClr val="bg1">
              <a:lumMod val="95000"/>
            </a:schemeClr>
          </a:solidFill>
          <a:ln>
            <a:solidFill>
              <a:schemeClr val="bg1">
                <a:lumMod val="75000"/>
              </a:schemeClr>
            </a:solidFill>
          </a:ln>
        </p:spPr>
        <p:txBody>
          <a:bodyPr wrap="square" anchor="ctr" anchorCtr="0">
            <a:noAutofit/>
          </a:bodyPr>
          <a:lstStyle>
            <a:lvl1pPr marL="0" indent="0" algn="ctr">
              <a:buFontTx/>
              <a:buNone/>
              <a:defRPr sz="1800"/>
            </a:lvl1pPr>
          </a:lstStyle>
          <a:p>
            <a:r>
              <a:rPr lang="en-US"/>
              <a:t>Image</a:t>
            </a:r>
          </a:p>
        </p:txBody>
      </p:sp>
      <p:sp>
        <p:nvSpPr>
          <p:cNvPr id="5" name="Right Triangle 4"/>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74951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5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CF0205C-A30C-4367-851F-1280EEFB39ED}"/>
              </a:ext>
            </a:extLst>
          </p:cNvPr>
          <p:cNvSpPr>
            <a:spLocks noGrp="1"/>
          </p:cNvSpPr>
          <p:nvPr>
            <p:ph type="pic" sz="quarter" idx="10" hasCustomPrompt="1"/>
          </p:nvPr>
        </p:nvSpPr>
        <p:spPr>
          <a:xfrm>
            <a:off x="6538977" y="623824"/>
            <a:ext cx="4598922" cy="5334752"/>
          </a:xfrm>
          <a:custGeom>
            <a:avLst/>
            <a:gdLst>
              <a:gd name="connsiteX0" fmla="*/ 2299461 w 4598922"/>
              <a:gd name="connsiteY0" fmla="*/ 0 h 5334752"/>
              <a:gd name="connsiteX1" fmla="*/ 4598922 w 4598922"/>
              <a:gd name="connsiteY1" fmla="*/ 1302139 h 5334752"/>
              <a:gd name="connsiteX2" fmla="*/ 4598922 w 4598922"/>
              <a:gd name="connsiteY2" fmla="*/ 4032613 h 5334752"/>
              <a:gd name="connsiteX3" fmla="*/ 2299461 w 4598922"/>
              <a:gd name="connsiteY3" fmla="*/ 5334752 h 5334752"/>
              <a:gd name="connsiteX4" fmla="*/ 0 w 4598922"/>
              <a:gd name="connsiteY4" fmla="*/ 4032613 h 5334752"/>
              <a:gd name="connsiteX5" fmla="*/ 0 w 4598922"/>
              <a:gd name="connsiteY5" fmla="*/ 1302139 h 53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598922" h="5334752">
                <a:moveTo>
                  <a:pt x="2299461" y="0"/>
                </a:moveTo>
                <a:lnTo>
                  <a:pt x="4598922" y="1302139"/>
                </a:lnTo>
                <a:lnTo>
                  <a:pt x="4598922" y="4032613"/>
                </a:lnTo>
                <a:lnTo>
                  <a:pt x="2299461" y="5334752"/>
                </a:lnTo>
                <a:lnTo>
                  <a:pt x="0" y="4032613"/>
                </a:lnTo>
                <a:lnTo>
                  <a:pt x="0" y="1302139"/>
                </a:lnTo>
                <a:close/>
              </a:path>
            </a:pathLst>
          </a:custGeom>
          <a:solidFill>
            <a:schemeClr val="bg1">
              <a:lumMod val="95000"/>
            </a:schemeClr>
          </a:solidFill>
        </p:spPr>
        <p:txBody>
          <a:bodyPr wrap="square" anchor="ctr" anchorCtr="1">
            <a:noAutofit/>
          </a:bodyPr>
          <a:lstStyle>
            <a:lvl1pPr marL="0" indent="0">
              <a:buFontTx/>
              <a:buNone/>
              <a:defRPr sz="1800"/>
            </a:lvl1pPr>
          </a:lstStyle>
          <a:p>
            <a:r>
              <a:rPr lang="en-US"/>
              <a:t>Image</a:t>
            </a:r>
          </a:p>
        </p:txBody>
      </p:sp>
    </p:spTree>
    <p:extLst>
      <p:ext uri="{BB962C8B-B14F-4D97-AF65-F5344CB8AC3E}">
        <p14:creationId xmlns:p14="http://schemas.microsoft.com/office/powerpoint/2010/main" val="224667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Blank">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0762C41C-DF3D-4C9C-B871-F4BEF7A66178}"/>
              </a:ext>
            </a:extLst>
          </p:cNvPr>
          <p:cNvSpPr>
            <a:spLocks noGrp="1"/>
          </p:cNvSpPr>
          <p:nvPr>
            <p:ph type="pic" sz="quarter" idx="11" hasCustomPrompt="1"/>
          </p:nvPr>
        </p:nvSpPr>
        <p:spPr>
          <a:xfrm>
            <a:off x="6856325" y="0"/>
            <a:ext cx="5335674" cy="5232400"/>
          </a:xfrm>
          <a:custGeom>
            <a:avLst/>
            <a:gdLst>
              <a:gd name="connsiteX0" fmla="*/ 799337 w 5335674"/>
              <a:gd name="connsiteY0" fmla="*/ 0 h 5232400"/>
              <a:gd name="connsiteX1" fmla="*/ 5335674 w 5335674"/>
              <a:gd name="connsiteY1" fmla="*/ 0 h 5232400"/>
              <a:gd name="connsiteX2" fmla="*/ 5335674 w 5335674"/>
              <a:gd name="connsiteY2" fmla="*/ 4339201 h 5232400"/>
              <a:gd name="connsiteX3" fmla="*/ 5142649 w 5335674"/>
              <a:gd name="connsiteY3" fmla="*/ 4514634 h 5232400"/>
              <a:gd name="connsiteX4" fmla="*/ 3143250 w 5335674"/>
              <a:gd name="connsiteY4" fmla="*/ 5232400 h 5232400"/>
              <a:gd name="connsiteX5" fmla="*/ 0 w 5335674"/>
              <a:gd name="connsiteY5" fmla="*/ 2089150 h 5232400"/>
              <a:gd name="connsiteX6" fmla="*/ 717766 w 5335674"/>
              <a:gd name="connsiteY6" fmla="*/ 89751 h 523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35674" h="5232400">
                <a:moveTo>
                  <a:pt x="799337" y="0"/>
                </a:moveTo>
                <a:lnTo>
                  <a:pt x="5335674" y="0"/>
                </a:lnTo>
                <a:lnTo>
                  <a:pt x="5335674" y="4339201"/>
                </a:lnTo>
                <a:lnTo>
                  <a:pt x="5142649" y="4514634"/>
                </a:lnTo>
                <a:cubicBezTo>
                  <a:pt x="4599310" y="4963038"/>
                  <a:pt x="3902736" y="5232400"/>
                  <a:pt x="3143250" y="5232400"/>
                </a:cubicBezTo>
                <a:cubicBezTo>
                  <a:pt x="1407281" y="5232400"/>
                  <a:pt x="0" y="3825119"/>
                  <a:pt x="0" y="2089150"/>
                </a:cubicBezTo>
                <a:cubicBezTo>
                  <a:pt x="0" y="1329664"/>
                  <a:pt x="269362" y="633090"/>
                  <a:pt x="717766" y="89751"/>
                </a:cubicBezTo>
                <a:close/>
              </a:path>
            </a:pathLst>
          </a:custGeom>
          <a:solidFill>
            <a:schemeClr val="bg1">
              <a:lumMod val="95000"/>
            </a:schemeClr>
          </a:solidFill>
        </p:spPr>
        <p:txBody>
          <a:bodyPr wrap="square" anchor="ctr" anchorCtr="1">
            <a:noAutofit/>
          </a:bodyPr>
          <a:lstStyle>
            <a:lvl1pPr marL="0" indent="0">
              <a:buNone/>
              <a:defRPr sz="1600"/>
            </a:lvl1pPr>
          </a:lstStyle>
          <a:p>
            <a:r>
              <a:rPr lang="en-US"/>
              <a:t>Image</a:t>
            </a:r>
          </a:p>
        </p:txBody>
      </p:sp>
    </p:spTree>
    <p:extLst>
      <p:ext uri="{BB962C8B-B14F-4D97-AF65-F5344CB8AC3E}">
        <p14:creationId xmlns:p14="http://schemas.microsoft.com/office/powerpoint/2010/main" val="38656197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942380A4-4A41-48DC-990D-0153033F35FF}"/>
              </a:ext>
            </a:extLst>
          </p:cNvPr>
          <p:cNvSpPr>
            <a:spLocks noGrp="1"/>
          </p:cNvSpPr>
          <p:nvPr>
            <p:ph type="pic" sz="quarter" idx="10" hasCustomPrompt="1"/>
          </p:nvPr>
        </p:nvSpPr>
        <p:spPr>
          <a:xfrm>
            <a:off x="6986488" y="0"/>
            <a:ext cx="5205513" cy="5070878"/>
          </a:xfrm>
          <a:custGeom>
            <a:avLst/>
            <a:gdLst>
              <a:gd name="connsiteX0" fmla="*/ 2183739 w 5205513"/>
              <a:gd name="connsiteY0" fmla="*/ 0 h 5070878"/>
              <a:gd name="connsiteX1" fmla="*/ 5205513 w 5205513"/>
              <a:gd name="connsiteY1" fmla="*/ 0 h 5070878"/>
              <a:gd name="connsiteX2" fmla="*/ 5205513 w 5205513"/>
              <a:gd name="connsiteY2" fmla="*/ 2752505 h 5070878"/>
              <a:gd name="connsiteX3" fmla="*/ 3485085 w 5205513"/>
              <a:gd name="connsiteY3" fmla="*/ 4472932 h 5070878"/>
              <a:gd name="connsiteX4" fmla="*/ 597946 w 5205513"/>
              <a:gd name="connsiteY4" fmla="*/ 4472932 h 5070878"/>
              <a:gd name="connsiteX5" fmla="*/ 597946 w 5205513"/>
              <a:gd name="connsiteY5" fmla="*/ 1585793 h 5070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05513" h="5070878">
                <a:moveTo>
                  <a:pt x="2183739" y="0"/>
                </a:moveTo>
                <a:lnTo>
                  <a:pt x="5205513" y="0"/>
                </a:lnTo>
                <a:lnTo>
                  <a:pt x="5205513" y="2752505"/>
                </a:lnTo>
                <a:lnTo>
                  <a:pt x="3485085" y="4472932"/>
                </a:lnTo>
                <a:cubicBezTo>
                  <a:pt x="2687824" y="5270194"/>
                  <a:pt x="1395208" y="5270194"/>
                  <a:pt x="597946" y="4472932"/>
                </a:cubicBezTo>
                <a:cubicBezTo>
                  <a:pt x="-199315" y="3675671"/>
                  <a:pt x="-199315" y="2383054"/>
                  <a:pt x="597946" y="1585793"/>
                </a:cubicBezTo>
                <a:close/>
              </a:path>
            </a:pathLst>
          </a:custGeom>
          <a:solidFill>
            <a:schemeClr val="bg1">
              <a:lumMod val="95000"/>
            </a:schemeClr>
          </a:solidFill>
        </p:spPr>
        <p:txBody>
          <a:bodyPr wrap="square" anchor="ctr" anchorCtr="1">
            <a:noAutofit/>
          </a:bodyPr>
          <a:lstStyle>
            <a:lvl1pPr marL="0" indent="0">
              <a:buFontTx/>
              <a:buNone/>
              <a:defRPr sz="1800"/>
            </a:lvl1pPr>
          </a:lstStyle>
          <a:p>
            <a:r>
              <a:rPr lang="en-US"/>
              <a:t>Image</a:t>
            </a:r>
          </a:p>
        </p:txBody>
      </p:sp>
    </p:spTree>
    <p:extLst>
      <p:ext uri="{BB962C8B-B14F-4D97-AF65-F5344CB8AC3E}">
        <p14:creationId xmlns:p14="http://schemas.microsoft.com/office/powerpoint/2010/main" val="42282971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DD5F03A-5DC1-4FF3-9865-A871DB4ECA1C}"/>
              </a:ext>
            </a:extLst>
          </p:cNvPr>
          <p:cNvSpPr>
            <a:spLocks noGrp="1"/>
          </p:cNvSpPr>
          <p:nvPr>
            <p:ph type="pic" sz="quarter" idx="10" hasCustomPrompt="1"/>
          </p:nvPr>
        </p:nvSpPr>
        <p:spPr>
          <a:xfrm>
            <a:off x="1447800" y="715411"/>
            <a:ext cx="4191001" cy="5452858"/>
          </a:xfrm>
          <a:custGeom>
            <a:avLst/>
            <a:gdLst>
              <a:gd name="connsiteX0" fmla="*/ 2635251 w 4191001"/>
              <a:gd name="connsiteY0" fmla="*/ 4220958 h 5452858"/>
              <a:gd name="connsiteX1" fmla="*/ 2825751 w 4191001"/>
              <a:gd name="connsiteY1" fmla="*/ 4411458 h 5452858"/>
              <a:gd name="connsiteX2" fmla="*/ 2825751 w 4191001"/>
              <a:gd name="connsiteY2" fmla="*/ 5262358 h 5452858"/>
              <a:gd name="connsiteX3" fmla="*/ 2635251 w 4191001"/>
              <a:gd name="connsiteY3" fmla="*/ 5452858 h 5452858"/>
              <a:gd name="connsiteX4" fmla="*/ 2444751 w 4191001"/>
              <a:gd name="connsiteY4" fmla="*/ 5262358 h 5452858"/>
              <a:gd name="connsiteX5" fmla="*/ 2444751 w 4191001"/>
              <a:gd name="connsiteY5" fmla="*/ 4411458 h 5452858"/>
              <a:gd name="connsiteX6" fmla="*/ 2635251 w 4191001"/>
              <a:gd name="connsiteY6" fmla="*/ 4220958 h 5452858"/>
              <a:gd name="connsiteX7" fmla="*/ 207574 w 4191001"/>
              <a:gd name="connsiteY7" fmla="*/ 2818574 h 5452858"/>
              <a:gd name="connsiteX8" fmla="*/ 412486 w 4191001"/>
              <a:gd name="connsiteY8" fmla="*/ 3010915 h 5452858"/>
              <a:gd name="connsiteX9" fmla="*/ 412486 w 4191001"/>
              <a:gd name="connsiteY9" fmla="*/ 3775345 h 5452858"/>
              <a:gd name="connsiteX10" fmla="*/ 207574 w 4191001"/>
              <a:gd name="connsiteY10" fmla="*/ 3967685 h 5452858"/>
              <a:gd name="connsiteX11" fmla="*/ 1 w 4191001"/>
              <a:gd name="connsiteY11" fmla="*/ 3775345 h 5452858"/>
              <a:gd name="connsiteX12" fmla="*/ 1 w 4191001"/>
              <a:gd name="connsiteY12" fmla="*/ 3010915 h 5452858"/>
              <a:gd name="connsiteX13" fmla="*/ 207574 w 4191001"/>
              <a:gd name="connsiteY13" fmla="*/ 2818574 h 5452858"/>
              <a:gd name="connsiteX14" fmla="*/ 190500 w 4191001"/>
              <a:gd name="connsiteY14" fmla="*/ 2218289 h 5452858"/>
              <a:gd name="connsiteX15" fmla="*/ 381000 w 4191001"/>
              <a:gd name="connsiteY15" fmla="*/ 2408789 h 5452858"/>
              <a:gd name="connsiteX16" fmla="*/ 190500 w 4191001"/>
              <a:gd name="connsiteY16" fmla="*/ 2599289 h 5452858"/>
              <a:gd name="connsiteX17" fmla="*/ 0 w 4191001"/>
              <a:gd name="connsiteY17" fmla="*/ 2408789 h 5452858"/>
              <a:gd name="connsiteX18" fmla="*/ 190500 w 4191001"/>
              <a:gd name="connsiteY18" fmla="*/ 2218289 h 5452858"/>
              <a:gd name="connsiteX19" fmla="*/ 1168401 w 4191001"/>
              <a:gd name="connsiteY19" fmla="*/ 427589 h 5452858"/>
              <a:gd name="connsiteX20" fmla="*/ 1358901 w 4191001"/>
              <a:gd name="connsiteY20" fmla="*/ 618089 h 5452858"/>
              <a:gd name="connsiteX21" fmla="*/ 1168401 w 4191001"/>
              <a:gd name="connsiteY21" fmla="*/ 808589 h 5452858"/>
              <a:gd name="connsiteX22" fmla="*/ 977901 w 4191001"/>
              <a:gd name="connsiteY22" fmla="*/ 618089 h 5452858"/>
              <a:gd name="connsiteX23" fmla="*/ 1168401 w 4191001"/>
              <a:gd name="connsiteY23" fmla="*/ 427589 h 5452858"/>
              <a:gd name="connsiteX24" fmla="*/ 207574 w 4191001"/>
              <a:gd name="connsiteY24" fmla="*/ 88531 h 5452858"/>
              <a:gd name="connsiteX25" fmla="*/ 412486 w 4191001"/>
              <a:gd name="connsiteY25" fmla="*/ 280842 h 5452858"/>
              <a:gd name="connsiteX26" fmla="*/ 412486 w 4191001"/>
              <a:gd name="connsiteY26" fmla="*/ 1762623 h 5452858"/>
              <a:gd name="connsiteX27" fmla="*/ 207574 w 4191001"/>
              <a:gd name="connsiteY27" fmla="*/ 1954934 h 5452858"/>
              <a:gd name="connsiteX28" fmla="*/ 1 w 4191001"/>
              <a:gd name="connsiteY28" fmla="*/ 1762623 h 5452858"/>
              <a:gd name="connsiteX29" fmla="*/ 1 w 4191001"/>
              <a:gd name="connsiteY29" fmla="*/ 280842 h 5452858"/>
              <a:gd name="connsiteX30" fmla="*/ 207574 w 4191001"/>
              <a:gd name="connsiteY30" fmla="*/ 88531 h 5452858"/>
              <a:gd name="connsiteX31" fmla="*/ 2413620 w 4191001"/>
              <a:gd name="connsiteY31" fmla="*/ 0 h 5452858"/>
              <a:gd name="connsiteX32" fmla="*/ 2610221 w 4191001"/>
              <a:gd name="connsiteY32" fmla="*/ 182336 h 5452858"/>
              <a:gd name="connsiteX33" fmla="*/ 2610221 w 4191001"/>
              <a:gd name="connsiteY33" fmla="*/ 1463623 h 5452858"/>
              <a:gd name="connsiteX34" fmla="*/ 2809478 w 4191001"/>
              <a:gd name="connsiteY34" fmla="*/ 1648423 h 5452858"/>
              <a:gd name="connsiteX35" fmla="*/ 3006080 w 4191001"/>
              <a:gd name="connsiteY35" fmla="*/ 1463623 h 5452858"/>
              <a:gd name="connsiteX36" fmla="*/ 3006080 w 4191001"/>
              <a:gd name="connsiteY36" fmla="*/ 914148 h 5452858"/>
              <a:gd name="connsiteX37" fmla="*/ 3202681 w 4191001"/>
              <a:gd name="connsiteY37" fmla="*/ 731811 h 5452858"/>
              <a:gd name="connsiteX38" fmla="*/ 3401939 w 4191001"/>
              <a:gd name="connsiteY38" fmla="*/ 914148 h 5452858"/>
              <a:gd name="connsiteX39" fmla="*/ 3401939 w 4191001"/>
              <a:gd name="connsiteY39" fmla="*/ 1532614 h 5452858"/>
              <a:gd name="connsiteX40" fmla="*/ 3598541 w 4191001"/>
              <a:gd name="connsiteY40" fmla="*/ 1717416 h 5452858"/>
              <a:gd name="connsiteX41" fmla="*/ 3795142 w 4191001"/>
              <a:gd name="connsiteY41" fmla="*/ 1532614 h 5452858"/>
              <a:gd name="connsiteX42" fmla="*/ 3795142 w 4191001"/>
              <a:gd name="connsiteY42" fmla="*/ 1236933 h 5452858"/>
              <a:gd name="connsiteX43" fmla="*/ 3994400 w 4191001"/>
              <a:gd name="connsiteY43" fmla="*/ 1052132 h 5452858"/>
              <a:gd name="connsiteX44" fmla="*/ 4191001 w 4191001"/>
              <a:gd name="connsiteY44" fmla="*/ 1236933 h 5452858"/>
              <a:gd name="connsiteX45" fmla="*/ 4191001 w 4191001"/>
              <a:gd name="connsiteY45" fmla="*/ 4624949 h 5452858"/>
              <a:gd name="connsiteX46" fmla="*/ 3994400 w 4191001"/>
              <a:gd name="connsiteY46" fmla="*/ 4807286 h 5452858"/>
              <a:gd name="connsiteX47" fmla="*/ 3978459 w 4191001"/>
              <a:gd name="connsiteY47" fmla="*/ 4807286 h 5452858"/>
              <a:gd name="connsiteX48" fmla="*/ 3890785 w 4191001"/>
              <a:gd name="connsiteY48" fmla="*/ 4822070 h 5452858"/>
              <a:gd name="connsiteX49" fmla="*/ 3795142 w 4191001"/>
              <a:gd name="connsiteY49" fmla="*/ 4967447 h 5452858"/>
              <a:gd name="connsiteX50" fmla="*/ 3795142 w 4191001"/>
              <a:gd name="connsiteY50" fmla="*/ 5218776 h 5452858"/>
              <a:gd name="connsiteX51" fmla="*/ 3598541 w 4191001"/>
              <a:gd name="connsiteY51" fmla="*/ 5403576 h 5452858"/>
              <a:gd name="connsiteX52" fmla="*/ 3401939 w 4191001"/>
              <a:gd name="connsiteY52" fmla="*/ 5218776 h 5452858"/>
              <a:gd name="connsiteX53" fmla="*/ 3401939 w 4191001"/>
              <a:gd name="connsiteY53" fmla="*/ 4831926 h 5452858"/>
              <a:gd name="connsiteX54" fmla="*/ 3306295 w 4191001"/>
              <a:gd name="connsiteY54" fmla="*/ 4686550 h 5452858"/>
              <a:gd name="connsiteX55" fmla="*/ 3189398 w 4191001"/>
              <a:gd name="connsiteY55" fmla="*/ 4669301 h 5452858"/>
              <a:gd name="connsiteX56" fmla="*/ 3006080 w 4191001"/>
              <a:gd name="connsiteY56" fmla="*/ 4486965 h 5452858"/>
              <a:gd name="connsiteX57" fmla="*/ 3006080 w 4191001"/>
              <a:gd name="connsiteY57" fmla="*/ 3434832 h 5452858"/>
              <a:gd name="connsiteX58" fmla="*/ 2809478 w 4191001"/>
              <a:gd name="connsiteY58" fmla="*/ 3250031 h 5452858"/>
              <a:gd name="connsiteX59" fmla="*/ 2610221 w 4191001"/>
              <a:gd name="connsiteY59" fmla="*/ 3434832 h 5452858"/>
              <a:gd name="connsiteX60" fmla="*/ 2610221 w 4191001"/>
              <a:gd name="connsiteY60" fmla="*/ 3755153 h 5452858"/>
              <a:gd name="connsiteX61" fmla="*/ 2413620 w 4191001"/>
              <a:gd name="connsiteY61" fmla="*/ 3937491 h 5452858"/>
              <a:gd name="connsiteX62" fmla="*/ 2410963 w 4191001"/>
              <a:gd name="connsiteY62" fmla="*/ 3937491 h 5452858"/>
              <a:gd name="connsiteX63" fmla="*/ 2312662 w 4191001"/>
              <a:gd name="connsiteY63" fmla="*/ 3952274 h 5452858"/>
              <a:gd name="connsiteX64" fmla="*/ 2217018 w 4191001"/>
              <a:gd name="connsiteY64" fmla="*/ 4097650 h 5452858"/>
              <a:gd name="connsiteX65" fmla="*/ 2217018 w 4191001"/>
              <a:gd name="connsiteY65" fmla="*/ 4920631 h 5452858"/>
              <a:gd name="connsiteX66" fmla="*/ 2017760 w 4191001"/>
              <a:gd name="connsiteY66" fmla="*/ 5105431 h 5452858"/>
              <a:gd name="connsiteX67" fmla="*/ 2009790 w 4191001"/>
              <a:gd name="connsiteY67" fmla="*/ 5105431 h 5452858"/>
              <a:gd name="connsiteX68" fmla="*/ 1914146 w 4191001"/>
              <a:gd name="connsiteY68" fmla="*/ 5120215 h 5452858"/>
              <a:gd name="connsiteX69" fmla="*/ 1821160 w 4191001"/>
              <a:gd name="connsiteY69" fmla="*/ 5240951 h 5452858"/>
              <a:gd name="connsiteX70" fmla="*/ 1821160 w 4191001"/>
              <a:gd name="connsiteY70" fmla="*/ 5270520 h 5452858"/>
              <a:gd name="connsiteX71" fmla="*/ 1624558 w 4191001"/>
              <a:gd name="connsiteY71" fmla="*/ 5452857 h 5452858"/>
              <a:gd name="connsiteX72" fmla="*/ 1425299 w 4191001"/>
              <a:gd name="connsiteY72" fmla="*/ 5270520 h 5452858"/>
              <a:gd name="connsiteX73" fmla="*/ 1425299 w 4191001"/>
              <a:gd name="connsiteY73" fmla="*/ 4669301 h 5452858"/>
              <a:gd name="connsiteX74" fmla="*/ 1228698 w 4191001"/>
              <a:gd name="connsiteY74" fmla="*/ 4486965 h 5452858"/>
              <a:gd name="connsiteX75" fmla="*/ 1032097 w 4191001"/>
              <a:gd name="connsiteY75" fmla="*/ 4669301 h 5452858"/>
              <a:gd name="connsiteX76" fmla="*/ 1032097 w 4191001"/>
              <a:gd name="connsiteY76" fmla="*/ 4760470 h 5452858"/>
              <a:gd name="connsiteX77" fmla="*/ 832840 w 4191001"/>
              <a:gd name="connsiteY77" fmla="*/ 4945270 h 5452858"/>
              <a:gd name="connsiteX78" fmla="*/ 636238 w 4191001"/>
              <a:gd name="connsiteY78" fmla="*/ 4760470 h 5452858"/>
              <a:gd name="connsiteX79" fmla="*/ 636238 w 4191001"/>
              <a:gd name="connsiteY79" fmla="*/ 1372454 h 5452858"/>
              <a:gd name="connsiteX80" fmla="*/ 832840 w 4191001"/>
              <a:gd name="connsiteY80" fmla="*/ 1190117 h 5452858"/>
              <a:gd name="connsiteX81" fmla="*/ 1032097 w 4191001"/>
              <a:gd name="connsiteY81" fmla="*/ 1372454 h 5452858"/>
              <a:gd name="connsiteX82" fmla="*/ 1032097 w 4191001"/>
              <a:gd name="connsiteY82" fmla="*/ 1350278 h 5452858"/>
              <a:gd name="connsiteX83" fmla="*/ 1228698 w 4191001"/>
              <a:gd name="connsiteY83" fmla="*/ 1532614 h 5452858"/>
              <a:gd name="connsiteX84" fmla="*/ 1425299 w 4191001"/>
              <a:gd name="connsiteY84" fmla="*/ 1350278 h 5452858"/>
              <a:gd name="connsiteX85" fmla="*/ 1425299 w 4191001"/>
              <a:gd name="connsiteY85" fmla="*/ 1276358 h 5452858"/>
              <a:gd name="connsiteX86" fmla="*/ 1624558 w 4191001"/>
              <a:gd name="connsiteY86" fmla="*/ 1094021 h 5452858"/>
              <a:gd name="connsiteX87" fmla="*/ 1821160 w 4191001"/>
              <a:gd name="connsiteY87" fmla="*/ 1276358 h 5452858"/>
              <a:gd name="connsiteX88" fmla="*/ 1821160 w 4191001"/>
              <a:gd name="connsiteY88" fmla="*/ 1236933 h 5452858"/>
              <a:gd name="connsiteX89" fmla="*/ 2017760 w 4191001"/>
              <a:gd name="connsiteY89" fmla="*/ 1419270 h 5452858"/>
              <a:gd name="connsiteX90" fmla="*/ 2217018 w 4191001"/>
              <a:gd name="connsiteY90" fmla="*/ 1236933 h 5452858"/>
              <a:gd name="connsiteX91" fmla="*/ 2217018 w 4191001"/>
              <a:gd name="connsiteY91" fmla="*/ 182336 h 5452858"/>
              <a:gd name="connsiteX92" fmla="*/ 2413620 w 4191001"/>
              <a:gd name="connsiteY92" fmla="*/ 0 h 545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191001" h="5452858">
                <a:moveTo>
                  <a:pt x="2635251" y="4220958"/>
                </a:moveTo>
                <a:cubicBezTo>
                  <a:pt x="2740461" y="4220958"/>
                  <a:pt x="2825751" y="4306248"/>
                  <a:pt x="2825751" y="4411458"/>
                </a:cubicBezTo>
                <a:lnTo>
                  <a:pt x="2825751" y="5262358"/>
                </a:lnTo>
                <a:cubicBezTo>
                  <a:pt x="2825751" y="5367568"/>
                  <a:pt x="2740461" y="5452858"/>
                  <a:pt x="2635251" y="5452858"/>
                </a:cubicBezTo>
                <a:cubicBezTo>
                  <a:pt x="2530041" y="5452858"/>
                  <a:pt x="2444751" y="5367568"/>
                  <a:pt x="2444751" y="5262358"/>
                </a:cubicBezTo>
                <a:lnTo>
                  <a:pt x="2444751" y="4411458"/>
                </a:lnTo>
                <a:cubicBezTo>
                  <a:pt x="2444751" y="4306248"/>
                  <a:pt x="2530041" y="4220958"/>
                  <a:pt x="2635251" y="4220958"/>
                </a:cubicBezTo>
                <a:close/>
                <a:moveTo>
                  <a:pt x="207574" y="2818574"/>
                </a:moveTo>
                <a:cubicBezTo>
                  <a:pt x="322005" y="2818574"/>
                  <a:pt x="412486" y="2904881"/>
                  <a:pt x="412486" y="3010915"/>
                </a:cubicBezTo>
                <a:cubicBezTo>
                  <a:pt x="412486" y="3775345"/>
                  <a:pt x="412486" y="3775345"/>
                  <a:pt x="412486" y="3775345"/>
                </a:cubicBezTo>
                <a:cubicBezTo>
                  <a:pt x="412486" y="3881379"/>
                  <a:pt x="322005" y="3967685"/>
                  <a:pt x="207574" y="3967685"/>
                </a:cubicBezTo>
                <a:cubicBezTo>
                  <a:pt x="93142" y="3967685"/>
                  <a:pt x="1" y="3881379"/>
                  <a:pt x="1" y="3775345"/>
                </a:cubicBezTo>
                <a:cubicBezTo>
                  <a:pt x="1" y="3010915"/>
                  <a:pt x="1" y="3010915"/>
                  <a:pt x="1" y="3010915"/>
                </a:cubicBezTo>
                <a:cubicBezTo>
                  <a:pt x="1" y="2904881"/>
                  <a:pt x="93142" y="2818574"/>
                  <a:pt x="207574" y="2818574"/>
                </a:cubicBezTo>
                <a:close/>
                <a:moveTo>
                  <a:pt x="190500" y="2218289"/>
                </a:moveTo>
                <a:cubicBezTo>
                  <a:pt x="295710" y="2218289"/>
                  <a:pt x="381000" y="2303579"/>
                  <a:pt x="381000" y="2408789"/>
                </a:cubicBezTo>
                <a:cubicBezTo>
                  <a:pt x="381000" y="2513999"/>
                  <a:pt x="295710" y="2599289"/>
                  <a:pt x="190500" y="2599289"/>
                </a:cubicBezTo>
                <a:cubicBezTo>
                  <a:pt x="85290" y="2599289"/>
                  <a:pt x="0" y="2513999"/>
                  <a:pt x="0" y="2408789"/>
                </a:cubicBezTo>
                <a:cubicBezTo>
                  <a:pt x="0" y="2303579"/>
                  <a:pt x="85290" y="2218289"/>
                  <a:pt x="190500" y="2218289"/>
                </a:cubicBezTo>
                <a:close/>
                <a:moveTo>
                  <a:pt x="1168401" y="427589"/>
                </a:moveTo>
                <a:cubicBezTo>
                  <a:pt x="1273611" y="427589"/>
                  <a:pt x="1358901" y="512879"/>
                  <a:pt x="1358901" y="618089"/>
                </a:cubicBezTo>
                <a:cubicBezTo>
                  <a:pt x="1358901" y="723299"/>
                  <a:pt x="1273611" y="808589"/>
                  <a:pt x="1168401" y="808589"/>
                </a:cubicBezTo>
                <a:cubicBezTo>
                  <a:pt x="1063191" y="808589"/>
                  <a:pt x="977901" y="723299"/>
                  <a:pt x="977901" y="618089"/>
                </a:cubicBezTo>
                <a:cubicBezTo>
                  <a:pt x="977901" y="512879"/>
                  <a:pt x="1063191" y="427589"/>
                  <a:pt x="1168401" y="427589"/>
                </a:cubicBezTo>
                <a:close/>
                <a:moveTo>
                  <a:pt x="207574" y="88531"/>
                </a:moveTo>
                <a:cubicBezTo>
                  <a:pt x="322005" y="88531"/>
                  <a:pt x="412486" y="174825"/>
                  <a:pt x="412486" y="280842"/>
                </a:cubicBezTo>
                <a:cubicBezTo>
                  <a:pt x="412486" y="1762623"/>
                  <a:pt x="412486" y="1762623"/>
                  <a:pt x="412486" y="1762623"/>
                </a:cubicBezTo>
                <a:cubicBezTo>
                  <a:pt x="412486" y="1868640"/>
                  <a:pt x="322005" y="1954934"/>
                  <a:pt x="207574" y="1954934"/>
                </a:cubicBezTo>
                <a:cubicBezTo>
                  <a:pt x="93142" y="1954934"/>
                  <a:pt x="1" y="1868640"/>
                  <a:pt x="1" y="1762623"/>
                </a:cubicBezTo>
                <a:cubicBezTo>
                  <a:pt x="1" y="280842"/>
                  <a:pt x="1" y="280842"/>
                  <a:pt x="1" y="280842"/>
                </a:cubicBezTo>
                <a:cubicBezTo>
                  <a:pt x="1" y="174825"/>
                  <a:pt x="93142" y="88531"/>
                  <a:pt x="207574" y="88531"/>
                </a:cubicBezTo>
                <a:close/>
                <a:moveTo>
                  <a:pt x="2413620" y="0"/>
                </a:moveTo>
                <a:cubicBezTo>
                  <a:pt x="2522547" y="0"/>
                  <a:pt x="2610221" y="81312"/>
                  <a:pt x="2610221" y="182336"/>
                </a:cubicBezTo>
                <a:cubicBezTo>
                  <a:pt x="2610221" y="182336"/>
                  <a:pt x="2610221" y="182336"/>
                  <a:pt x="2610221" y="1463623"/>
                </a:cubicBezTo>
                <a:cubicBezTo>
                  <a:pt x="2610221" y="1564647"/>
                  <a:pt x="2700550" y="1648423"/>
                  <a:pt x="2809478" y="1648423"/>
                </a:cubicBezTo>
                <a:cubicBezTo>
                  <a:pt x="2918407" y="1648423"/>
                  <a:pt x="3006080" y="1564647"/>
                  <a:pt x="3006080" y="1463623"/>
                </a:cubicBezTo>
                <a:cubicBezTo>
                  <a:pt x="3006080" y="1463623"/>
                  <a:pt x="3006080" y="1463623"/>
                  <a:pt x="3006080" y="914148"/>
                </a:cubicBezTo>
                <a:cubicBezTo>
                  <a:pt x="3006080" y="813123"/>
                  <a:pt x="3093754" y="731811"/>
                  <a:pt x="3202681" y="731811"/>
                </a:cubicBezTo>
                <a:cubicBezTo>
                  <a:pt x="3311609" y="731811"/>
                  <a:pt x="3401939" y="813123"/>
                  <a:pt x="3401939" y="914148"/>
                </a:cubicBezTo>
                <a:cubicBezTo>
                  <a:pt x="3401939" y="914148"/>
                  <a:pt x="3401939" y="914148"/>
                  <a:pt x="3401939" y="1532614"/>
                </a:cubicBezTo>
                <a:cubicBezTo>
                  <a:pt x="3401939" y="1633640"/>
                  <a:pt x="3489612" y="1717416"/>
                  <a:pt x="3598541" y="1717416"/>
                </a:cubicBezTo>
                <a:cubicBezTo>
                  <a:pt x="3707468" y="1717416"/>
                  <a:pt x="3795142" y="1633640"/>
                  <a:pt x="3795142" y="1532614"/>
                </a:cubicBezTo>
                <a:cubicBezTo>
                  <a:pt x="3795142" y="1532614"/>
                  <a:pt x="3795142" y="1532614"/>
                  <a:pt x="3795142" y="1236933"/>
                </a:cubicBezTo>
                <a:cubicBezTo>
                  <a:pt x="3795142" y="1133445"/>
                  <a:pt x="3885471" y="1052132"/>
                  <a:pt x="3994400" y="1052132"/>
                </a:cubicBezTo>
                <a:cubicBezTo>
                  <a:pt x="4103326" y="1052132"/>
                  <a:pt x="4191001" y="1133445"/>
                  <a:pt x="4191001" y="1236933"/>
                </a:cubicBezTo>
                <a:cubicBezTo>
                  <a:pt x="4191001" y="1236933"/>
                  <a:pt x="4191001" y="1236933"/>
                  <a:pt x="4191001" y="4624949"/>
                </a:cubicBezTo>
                <a:cubicBezTo>
                  <a:pt x="4191001" y="4725973"/>
                  <a:pt x="4103326" y="4807286"/>
                  <a:pt x="3994400" y="4807286"/>
                </a:cubicBezTo>
                <a:cubicBezTo>
                  <a:pt x="3989086" y="4807286"/>
                  <a:pt x="3983773" y="4807286"/>
                  <a:pt x="3978459" y="4807286"/>
                </a:cubicBezTo>
                <a:cubicBezTo>
                  <a:pt x="3946578" y="4807286"/>
                  <a:pt x="3930637" y="4809749"/>
                  <a:pt x="3890785" y="4822070"/>
                </a:cubicBezTo>
                <a:cubicBezTo>
                  <a:pt x="3858904" y="4834390"/>
                  <a:pt x="3800455" y="4868886"/>
                  <a:pt x="3795142" y="4967447"/>
                </a:cubicBezTo>
                <a:cubicBezTo>
                  <a:pt x="3795142" y="4967447"/>
                  <a:pt x="3795142" y="4967447"/>
                  <a:pt x="3795142" y="5218776"/>
                </a:cubicBezTo>
                <a:cubicBezTo>
                  <a:pt x="3795142" y="5319800"/>
                  <a:pt x="3707468" y="5403576"/>
                  <a:pt x="3598541" y="5403576"/>
                </a:cubicBezTo>
                <a:cubicBezTo>
                  <a:pt x="3489612" y="5403576"/>
                  <a:pt x="3401939" y="5319800"/>
                  <a:pt x="3401939" y="5218776"/>
                </a:cubicBezTo>
                <a:cubicBezTo>
                  <a:pt x="3401939" y="5218776"/>
                  <a:pt x="3401939" y="5218776"/>
                  <a:pt x="3401939" y="4831926"/>
                </a:cubicBezTo>
                <a:cubicBezTo>
                  <a:pt x="3396626" y="4733366"/>
                  <a:pt x="3338176" y="4698869"/>
                  <a:pt x="3306295" y="4686550"/>
                </a:cubicBezTo>
                <a:cubicBezTo>
                  <a:pt x="3255817" y="4669301"/>
                  <a:pt x="3242533" y="4671765"/>
                  <a:pt x="3189398" y="4669301"/>
                </a:cubicBezTo>
                <a:cubicBezTo>
                  <a:pt x="3088440" y="4661909"/>
                  <a:pt x="3006080" y="4583061"/>
                  <a:pt x="3006080" y="4486965"/>
                </a:cubicBezTo>
                <a:cubicBezTo>
                  <a:pt x="3006080" y="4486965"/>
                  <a:pt x="3006080" y="4486965"/>
                  <a:pt x="3006080" y="3434832"/>
                </a:cubicBezTo>
                <a:cubicBezTo>
                  <a:pt x="3006080" y="3331343"/>
                  <a:pt x="2918407" y="3250031"/>
                  <a:pt x="2809478" y="3250031"/>
                </a:cubicBezTo>
                <a:cubicBezTo>
                  <a:pt x="2700550" y="3250031"/>
                  <a:pt x="2610221" y="3331343"/>
                  <a:pt x="2610221" y="3434832"/>
                </a:cubicBezTo>
                <a:cubicBezTo>
                  <a:pt x="2610221" y="3434832"/>
                  <a:pt x="2610221" y="3434832"/>
                  <a:pt x="2610221" y="3755153"/>
                </a:cubicBezTo>
                <a:cubicBezTo>
                  <a:pt x="2610221" y="3856177"/>
                  <a:pt x="2522547" y="3937491"/>
                  <a:pt x="2413620" y="3937491"/>
                </a:cubicBezTo>
                <a:cubicBezTo>
                  <a:pt x="2413620" y="3937491"/>
                  <a:pt x="2410963" y="3937491"/>
                  <a:pt x="2410963" y="3937491"/>
                </a:cubicBezTo>
                <a:cubicBezTo>
                  <a:pt x="2371112" y="3937491"/>
                  <a:pt x="2355170" y="3937491"/>
                  <a:pt x="2312662" y="3952274"/>
                </a:cubicBezTo>
                <a:cubicBezTo>
                  <a:pt x="2278124" y="3964595"/>
                  <a:pt x="2219675" y="3999090"/>
                  <a:pt x="2217018" y="4097650"/>
                </a:cubicBezTo>
                <a:lnTo>
                  <a:pt x="2217018" y="4920631"/>
                </a:lnTo>
                <a:cubicBezTo>
                  <a:pt x="2217018" y="5024119"/>
                  <a:pt x="2126688" y="5105431"/>
                  <a:pt x="2017760" y="5105431"/>
                </a:cubicBezTo>
                <a:cubicBezTo>
                  <a:pt x="2015103" y="5105431"/>
                  <a:pt x="2012446" y="5105431"/>
                  <a:pt x="2009790" y="5105431"/>
                </a:cubicBezTo>
                <a:cubicBezTo>
                  <a:pt x="1972595" y="5105431"/>
                  <a:pt x="1956654" y="5105431"/>
                  <a:pt x="1914146" y="5120215"/>
                </a:cubicBezTo>
                <a:cubicBezTo>
                  <a:pt x="1884921" y="5130071"/>
                  <a:pt x="1831787" y="5162104"/>
                  <a:pt x="1821160" y="5240951"/>
                </a:cubicBezTo>
                <a:cubicBezTo>
                  <a:pt x="1821160" y="5240951"/>
                  <a:pt x="1821160" y="5240951"/>
                  <a:pt x="1821160" y="5270520"/>
                </a:cubicBezTo>
                <a:cubicBezTo>
                  <a:pt x="1821160" y="5371545"/>
                  <a:pt x="1733485" y="5452857"/>
                  <a:pt x="1624558" y="5452857"/>
                </a:cubicBezTo>
                <a:cubicBezTo>
                  <a:pt x="1515630" y="5452857"/>
                  <a:pt x="1425299" y="5371545"/>
                  <a:pt x="1425299" y="5270520"/>
                </a:cubicBezTo>
                <a:cubicBezTo>
                  <a:pt x="1425299" y="5270520"/>
                  <a:pt x="1425299" y="5270520"/>
                  <a:pt x="1425299" y="4669301"/>
                </a:cubicBezTo>
                <a:cubicBezTo>
                  <a:pt x="1425299" y="4568277"/>
                  <a:pt x="1337627" y="4486965"/>
                  <a:pt x="1228698" y="4486965"/>
                </a:cubicBezTo>
                <a:cubicBezTo>
                  <a:pt x="1119771" y="4486965"/>
                  <a:pt x="1032097" y="4568277"/>
                  <a:pt x="1032097" y="4669301"/>
                </a:cubicBezTo>
                <a:cubicBezTo>
                  <a:pt x="1032097" y="4669301"/>
                  <a:pt x="1032097" y="4669301"/>
                  <a:pt x="1032097" y="4760470"/>
                </a:cubicBezTo>
                <a:cubicBezTo>
                  <a:pt x="1032097" y="4863958"/>
                  <a:pt x="941767" y="4945270"/>
                  <a:pt x="832840" y="4945270"/>
                </a:cubicBezTo>
                <a:cubicBezTo>
                  <a:pt x="723912" y="4945270"/>
                  <a:pt x="636238" y="4863958"/>
                  <a:pt x="636238" y="4760470"/>
                </a:cubicBezTo>
                <a:cubicBezTo>
                  <a:pt x="636238" y="4760470"/>
                  <a:pt x="636238" y="4760470"/>
                  <a:pt x="636238" y="1372454"/>
                </a:cubicBezTo>
                <a:cubicBezTo>
                  <a:pt x="636238" y="1271429"/>
                  <a:pt x="723912" y="1190117"/>
                  <a:pt x="832840" y="1190117"/>
                </a:cubicBezTo>
                <a:cubicBezTo>
                  <a:pt x="941767" y="1190117"/>
                  <a:pt x="1032097" y="1271429"/>
                  <a:pt x="1032097" y="1372454"/>
                </a:cubicBezTo>
                <a:cubicBezTo>
                  <a:pt x="1032097" y="1372454"/>
                  <a:pt x="1032097" y="1372454"/>
                  <a:pt x="1032097" y="1350278"/>
                </a:cubicBezTo>
                <a:cubicBezTo>
                  <a:pt x="1032097" y="1451302"/>
                  <a:pt x="1119771" y="1532614"/>
                  <a:pt x="1228698" y="1532614"/>
                </a:cubicBezTo>
                <a:cubicBezTo>
                  <a:pt x="1337627" y="1532614"/>
                  <a:pt x="1425299" y="1451302"/>
                  <a:pt x="1425299" y="1350278"/>
                </a:cubicBezTo>
                <a:cubicBezTo>
                  <a:pt x="1425299" y="1350278"/>
                  <a:pt x="1425299" y="1350278"/>
                  <a:pt x="1425299" y="1276358"/>
                </a:cubicBezTo>
                <a:cubicBezTo>
                  <a:pt x="1425299" y="1175333"/>
                  <a:pt x="1515630" y="1094021"/>
                  <a:pt x="1624558" y="1094021"/>
                </a:cubicBezTo>
                <a:cubicBezTo>
                  <a:pt x="1733485" y="1094021"/>
                  <a:pt x="1821160" y="1175333"/>
                  <a:pt x="1821160" y="1276358"/>
                </a:cubicBezTo>
                <a:cubicBezTo>
                  <a:pt x="1821160" y="1276358"/>
                  <a:pt x="1821160" y="1276358"/>
                  <a:pt x="1821160" y="1236933"/>
                </a:cubicBezTo>
                <a:cubicBezTo>
                  <a:pt x="1821160" y="1337958"/>
                  <a:pt x="1908832" y="1419270"/>
                  <a:pt x="2017760" y="1419270"/>
                </a:cubicBezTo>
                <a:cubicBezTo>
                  <a:pt x="2126688" y="1419270"/>
                  <a:pt x="2217018" y="1337958"/>
                  <a:pt x="2217018" y="1236933"/>
                </a:cubicBezTo>
                <a:cubicBezTo>
                  <a:pt x="2217018" y="1236933"/>
                  <a:pt x="2217018" y="1236933"/>
                  <a:pt x="2217018" y="182336"/>
                </a:cubicBezTo>
                <a:cubicBezTo>
                  <a:pt x="2217018" y="81312"/>
                  <a:pt x="2304692" y="0"/>
                  <a:pt x="2413620" y="0"/>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Tree>
    <p:extLst>
      <p:ext uri="{BB962C8B-B14F-4D97-AF65-F5344CB8AC3E}">
        <p14:creationId xmlns:p14="http://schemas.microsoft.com/office/powerpoint/2010/main" val="864169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8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9D7DC8C-8B72-47D4-939A-B504056D7D13}"/>
              </a:ext>
            </a:extLst>
          </p:cNvPr>
          <p:cNvSpPr>
            <a:spLocks noGrp="1"/>
          </p:cNvSpPr>
          <p:nvPr>
            <p:ph type="pic" sz="quarter" idx="10" hasCustomPrompt="1"/>
          </p:nvPr>
        </p:nvSpPr>
        <p:spPr>
          <a:xfrm>
            <a:off x="906848" y="935819"/>
            <a:ext cx="4733376" cy="4833113"/>
          </a:xfrm>
          <a:custGeom>
            <a:avLst/>
            <a:gdLst>
              <a:gd name="connsiteX0" fmla="*/ 4228274 w 4733376"/>
              <a:gd name="connsiteY0" fmla="*/ 4479596 h 4833113"/>
              <a:gd name="connsiteX1" fmla="*/ 4369900 w 4733376"/>
              <a:gd name="connsiteY1" fmla="*/ 4656665 h 4833113"/>
              <a:gd name="connsiteX2" fmla="*/ 4193227 w 4733376"/>
              <a:gd name="connsiteY2" fmla="*/ 4833113 h 4833113"/>
              <a:gd name="connsiteX3" fmla="*/ 4019498 w 4733376"/>
              <a:gd name="connsiteY3" fmla="*/ 4647842 h 4833113"/>
              <a:gd name="connsiteX4" fmla="*/ 4196171 w 4733376"/>
              <a:gd name="connsiteY4" fmla="*/ 4480216 h 4833113"/>
              <a:gd name="connsiteX5" fmla="*/ 4228274 w 4733376"/>
              <a:gd name="connsiteY5" fmla="*/ 4479596 h 4833113"/>
              <a:gd name="connsiteX6" fmla="*/ 3052810 w 4733376"/>
              <a:gd name="connsiteY6" fmla="*/ 4462786 h 4833113"/>
              <a:gd name="connsiteX7" fmla="*/ 3234490 w 4733376"/>
              <a:gd name="connsiteY7" fmla="*/ 4644364 h 4833113"/>
              <a:gd name="connsiteX8" fmla="*/ 3058670 w 4733376"/>
              <a:gd name="connsiteY8" fmla="*/ 4817158 h 4833113"/>
              <a:gd name="connsiteX9" fmla="*/ 2876990 w 4733376"/>
              <a:gd name="connsiteY9" fmla="*/ 4638507 h 4833113"/>
              <a:gd name="connsiteX10" fmla="*/ 3052810 w 4733376"/>
              <a:gd name="connsiteY10" fmla="*/ 4462786 h 4833113"/>
              <a:gd name="connsiteX11" fmla="*/ 3990103 w 4733376"/>
              <a:gd name="connsiteY11" fmla="*/ 3516254 h 4833113"/>
              <a:gd name="connsiteX12" fmla="*/ 4099244 w 4733376"/>
              <a:gd name="connsiteY12" fmla="*/ 3558443 h 4833113"/>
              <a:gd name="connsiteX13" fmla="*/ 4337372 w 4733376"/>
              <a:gd name="connsiteY13" fmla="*/ 3793241 h 4833113"/>
              <a:gd name="connsiteX14" fmla="*/ 4581378 w 4733376"/>
              <a:gd name="connsiteY14" fmla="*/ 4039777 h 4833113"/>
              <a:gd name="connsiteX15" fmla="*/ 4634295 w 4733376"/>
              <a:gd name="connsiteY15" fmla="*/ 4160110 h 4833113"/>
              <a:gd name="connsiteX16" fmla="*/ 4528460 w 4733376"/>
              <a:gd name="connsiteY16" fmla="*/ 4315664 h 4833113"/>
              <a:gd name="connsiteX17" fmla="*/ 4334432 w 4733376"/>
              <a:gd name="connsiteY17" fmla="*/ 4274574 h 4833113"/>
              <a:gd name="connsiteX18" fmla="*/ 3878757 w 4733376"/>
              <a:gd name="connsiteY18" fmla="*/ 3819655 h 4833113"/>
              <a:gd name="connsiteX19" fmla="*/ 3878757 w 4733376"/>
              <a:gd name="connsiteY19" fmla="*/ 3555509 h 4833113"/>
              <a:gd name="connsiteX20" fmla="*/ 3990103 w 4733376"/>
              <a:gd name="connsiteY20" fmla="*/ 3516254 h 4833113"/>
              <a:gd name="connsiteX21" fmla="*/ 2873716 w 4733376"/>
              <a:gd name="connsiteY21" fmla="*/ 3139320 h 4833113"/>
              <a:gd name="connsiteX22" fmla="*/ 2979477 w 4733376"/>
              <a:gd name="connsiteY22" fmla="*/ 3195061 h 4833113"/>
              <a:gd name="connsiteX23" fmla="*/ 2988290 w 4733376"/>
              <a:gd name="connsiteY23" fmla="*/ 3203863 h 4833113"/>
              <a:gd name="connsiteX24" fmla="*/ 4016519 w 4733376"/>
              <a:gd name="connsiteY24" fmla="*/ 4224804 h 4833113"/>
              <a:gd name="connsiteX25" fmla="*/ 4042959 w 4733376"/>
              <a:gd name="connsiteY25" fmla="*/ 4438967 h 4833113"/>
              <a:gd name="connsiteX26" fmla="*/ 3784433 w 4733376"/>
              <a:gd name="connsiteY26" fmla="*/ 4477106 h 4833113"/>
              <a:gd name="connsiteX27" fmla="*/ 3775620 w 4733376"/>
              <a:gd name="connsiteY27" fmla="*/ 4465371 h 4833113"/>
              <a:gd name="connsiteX28" fmla="*/ 2750329 w 4733376"/>
              <a:gd name="connsiteY28" fmla="*/ 3450297 h 4833113"/>
              <a:gd name="connsiteX29" fmla="*/ 2779707 w 4733376"/>
              <a:gd name="connsiteY29" fmla="*/ 3171592 h 4833113"/>
              <a:gd name="connsiteX30" fmla="*/ 2873716 w 4733376"/>
              <a:gd name="connsiteY30" fmla="*/ 3139320 h 4833113"/>
              <a:gd name="connsiteX31" fmla="*/ 548071 w 4733376"/>
              <a:gd name="connsiteY31" fmla="*/ 3125973 h 4833113"/>
              <a:gd name="connsiteX32" fmla="*/ 669590 w 4733376"/>
              <a:gd name="connsiteY32" fmla="*/ 3168505 h 4833113"/>
              <a:gd name="connsiteX33" fmla="*/ 737140 w 4733376"/>
              <a:gd name="connsiteY33" fmla="*/ 3235968 h 4833113"/>
              <a:gd name="connsiteX34" fmla="*/ 1474329 w 4733376"/>
              <a:gd name="connsiteY34" fmla="*/ 3969271 h 4833113"/>
              <a:gd name="connsiteX35" fmla="*/ 1533068 w 4733376"/>
              <a:gd name="connsiteY35" fmla="*/ 4198062 h 4833113"/>
              <a:gd name="connsiteX36" fmla="*/ 1400903 w 4733376"/>
              <a:gd name="connsiteY36" fmla="*/ 4277258 h 4833113"/>
              <a:gd name="connsiteX37" fmla="*/ 1365659 w 4733376"/>
              <a:gd name="connsiteY37" fmla="*/ 4277258 h 4833113"/>
              <a:gd name="connsiteX38" fmla="*/ 1256990 w 4733376"/>
              <a:gd name="connsiteY38" fmla="*/ 4233260 h 4833113"/>
              <a:gd name="connsiteX39" fmla="*/ 440503 w 4733376"/>
              <a:gd name="connsiteY39" fmla="*/ 3417828 h 4833113"/>
              <a:gd name="connsiteX40" fmla="*/ 428755 w 4733376"/>
              <a:gd name="connsiteY40" fmla="*/ 3189037 h 4833113"/>
              <a:gd name="connsiteX41" fmla="*/ 548071 w 4733376"/>
              <a:gd name="connsiteY41" fmla="*/ 3125973 h 4833113"/>
              <a:gd name="connsiteX42" fmla="*/ 3725577 w 4733376"/>
              <a:gd name="connsiteY42" fmla="*/ 1216683 h 4833113"/>
              <a:gd name="connsiteX43" fmla="*/ 3855213 w 4733376"/>
              <a:gd name="connsiteY43" fmla="*/ 1265595 h 4833113"/>
              <a:gd name="connsiteX44" fmla="*/ 4680510 w 4733376"/>
              <a:gd name="connsiteY44" fmla="*/ 2093312 h 4833113"/>
              <a:gd name="connsiteX45" fmla="*/ 4733376 w 4733376"/>
              <a:gd name="connsiteY45" fmla="*/ 2198978 h 4833113"/>
              <a:gd name="connsiteX46" fmla="*/ 4618833 w 4733376"/>
              <a:gd name="connsiteY46" fmla="*/ 2360412 h 4833113"/>
              <a:gd name="connsiteX47" fmla="*/ 4416180 w 4733376"/>
              <a:gd name="connsiteY47" fmla="*/ 2307579 h 4833113"/>
              <a:gd name="connsiteX48" fmla="*/ 3934512 w 4733376"/>
              <a:gd name="connsiteY48" fmla="*/ 1823276 h 4833113"/>
              <a:gd name="connsiteX49" fmla="*/ 3632000 w 4733376"/>
              <a:gd name="connsiteY49" fmla="*/ 1523889 h 4833113"/>
              <a:gd name="connsiteX50" fmla="*/ 3570324 w 4733376"/>
              <a:gd name="connsiteY50" fmla="*/ 1350714 h 4833113"/>
              <a:gd name="connsiteX51" fmla="*/ 3725577 w 4733376"/>
              <a:gd name="connsiteY51" fmla="*/ 1216683 h 4833113"/>
              <a:gd name="connsiteX52" fmla="*/ 3445013 w 4733376"/>
              <a:gd name="connsiteY52" fmla="*/ 904207 h 4833113"/>
              <a:gd name="connsiteX53" fmla="*/ 3590874 w 4733376"/>
              <a:gd name="connsiteY53" fmla="*/ 1078154 h 4833113"/>
              <a:gd name="connsiteX54" fmla="*/ 3388081 w 4733376"/>
              <a:gd name="connsiteY54" fmla="*/ 1251715 h 4833113"/>
              <a:gd name="connsiteX55" fmla="*/ 3226434 w 4733376"/>
              <a:gd name="connsiteY55" fmla="*/ 1075212 h 4833113"/>
              <a:gd name="connsiteX56" fmla="*/ 3405715 w 4733376"/>
              <a:gd name="connsiteY56" fmla="*/ 904593 h 4833113"/>
              <a:gd name="connsiteX57" fmla="*/ 3445013 w 4733376"/>
              <a:gd name="connsiteY57" fmla="*/ 904207 h 4833113"/>
              <a:gd name="connsiteX58" fmla="*/ 1823949 w 4733376"/>
              <a:gd name="connsiteY58" fmla="*/ 771 h 4833113"/>
              <a:gd name="connsiteX59" fmla="*/ 1953584 w 4733376"/>
              <a:gd name="connsiteY59" fmla="*/ 49683 h 4833113"/>
              <a:gd name="connsiteX60" fmla="*/ 2368436 w 4733376"/>
              <a:gd name="connsiteY60" fmla="*/ 461340 h 4833113"/>
              <a:gd name="connsiteX61" fmla="*/ 2514062 w 4733376"/>
              <a:gd name="connsiteY61" fmla="*/ 608958 h 4833113"/>
              <a:gd name="connsiteX62" fmla="*/ 2776419 w 4733376"/>
              <a:gd name="connsiteY62" fmla="*/ 863527 h 4833113"/>
              <a:gd name="connsiteX63" fmla="*/ 3049491 w 4733376"/>
              <a:gd name="connsiteY63" fmla="*/ 1145591 h 4833113"/>
              <a:gd name="connsiteX64" fmla="*/ 3322953 w 4733376"/>
              <a:gd name="connsiteY64" fmla="*/ 1412256 h 4833113"/>
              <a:gd name="connsiteX65" fmla="*/ 3425844 w 4733376"/>
              <a:gd name="connsiteY65" fmla="*/ 1515193 h 4833113"/>
              <a:gd name="connsiteX66" fmla="*/ 3569421 w 4733376"/>
              <a:gd name="connsiteY66" fmla="*/ 1647715 h 4833113"/>
              <a:gd name="connsiteX67" fmla="*/ 4215716 w 4733376"/>
              <a:gd name="connsiteY67" fmla="*/ 2295734 h 4833113"/>
              <a:gd name="connsiteX68" fmla="*/ 4248579 w 4733376"/>
              <a:gd name="connsiteY68" fmla="*/ 2492692 h 4833113"/>
              <a:gd name="connsiteX69" fmla="*/ 4080745 w 4733376"/>
              <a:gd name="connsiteY69" fmla="*/ 2583472 h 4833113"/>
              <a:gd name="connsiteX70" fmla="*/ 3960641 w 4733376"/>
              <a:gd name="connsiteY70" fmla="*/ 2519035 h 4833113"/>
              <a:gd name="connsiteX71" fmla="*/ 3837015 w 4733376"/>
              <a:gd name="connsiteY71" fmla="*/ 2433929 h 4833113"/>
              <a:gd name="connsiteX72" fmla="*/ 3681310 w 4733376"/>
              <a:gd name="connsiteY72" fmla="*/ 2487019 h 4833113"/>
              <a:gd name="connsiteX73" fmla="*/ 3654708 w 4733376"/>
              <a:gd name="connsiteY73" fmla="*/ 2630483 h 4833113"/>
              <a:gd name="connsiteX74" fmla="*/ 3892960 w 4733376"/>
              <a:gd name="connsiteY74" fmla="*/ 2900794 h 4833113"/>
              <a:gd name="connsiteX75" fmla="*/ 4089743 w 4733376"/>
              <a:gd name="connsiteY75" fmla="*/ 3109101 h 4833113"/>
              <a:gd name="connsiteX76" fmla="*/ 4086614 w 4733376"/>
              <a:gd name="connsiteY76" fmla="*/ 3308491 h 4833113"/>
              <a:gd name="connsiteX77" fmla="*/ 3984115 w 4733376"/>
              <a:gd name="connsiteY77" fmla="*/ 3405755 h 4833113"/>
              <a:gd name="connsiteX78" fmla="*/ 3910565 w 4733376"/>
              <a:gd name="connsiteY78" fmla="*/ 3373334 h 4833113"/>
              <a:gd name="connsiteX79" fmla="*/ 3839754 w 4733376"/>
              <a:gd name="connsiteY79" fmla="*/ 3331997 h 4833113"/>
              <a:gd name="connsiteX80" fmla="*/ 3622628 w 4733376"/>
              <a:gd name="connsiteY80" fmla="*/ 3337670 h 4833113"/>
              <a:gd name="connsiteX81" fmla="*/ 3363640 w 4733376"/>
              <a:gd name="connsiteY81" fmla="*/ 3334833 h 4833113"/>
              <a:gd name="connsiteX82" fmla="*/ 2861314 w 4733376"/>
              <a:gd name="connsiteY82" fmla="*/ 2827036 h 4833113"/>
              <a:gd name="connsiteX83" fmla="*/ 2635189 w 4733376"/>
              <a:gd name="connsiteY83" fmla="*/ 2824199 h 4833113"/>
              <a:gd name="connsiteX84" fmla="*/ 2449751 w 4733376"/>
              <a:gd name="connsiteY84" fmla="*/ 2862699 h 4833113"/>
              <a:gd name="connsiteX85" fmla="*/ 2294046 w 4733376"/>
              <a:gd name="connsiteY85" fmla="*/ 2736257 h 4833113"/>
              <a:gd name="connsiteX86" fmla="*/ 2173550 w 4733376"/>
              <a:gd name="connsiteY86" fmla="*/ 2609814 h 4833113"/>
              <a:gd name="connsiteX87" fmla="*/ 1968160 w 4733376"/>
              <a:gd name="connsiteY87" fmla="*/ 2615893 h 4833113"/>
              <a:gd name="connsiteX88" fmla="*/ 1965030 w 4733376"/>
              <a:gd name="connsiteY88" fmla="*/ 2856620 h 4833113"/>
              <a:gd name="connsiteX89" fmla="*/ 2623453 w 4733376"/>
              <a:gd name="connsiteY89" fmla="*/ 3513960 h 4833113"/>
              <a:gd name="connsiteX90" fmla="*/ 2675876 w 4733376"/>
              <a:gd name="connsiteY90" fmla="*/ 3646076 h 4833113"/>
              <a:gd name="connsiteX91" fmla="*/ 2623453 w 4733376"/>
              <a:gd name="connsiteY91" fmla="*/ 3766440 h 4833113"/>
              <a:gd name="connsiteX92" fmla="*/ 2626191 w 4733376"/>
              <a:gd name="connsiteY92" fmla="*/ 3986499 h 4833113"/>
              <a:gd name="connsiteX93" fmla="*/ 2846447 w 4733376"/>
              <a:gd name="connsiteY93" fmla="*/ 4203721 h 4833113"/>
              <a:gd name="connsiteX94" fmla="*/ 2890656 w 4733376"/>
              <a:gd name="connsiteY94" fmla="*/ 4256812 h 4833113"/>
              <a:gd name="connsiteX95" fmla="*/ 2884787 w 4733376"/>
              <a:gd name="connsiteY95" fmla="*/ 4438775 h 4833113"/>
              <a:gd name="connsiteX96" fmla="*/ 2720083 w 4733376"/>
              <a:gd name="connsiteY96" fmla="*/ 4506049 h 4833113"/>
              <a:gd name="connsiteX97" fmla="*/ 2602718 w 4733376"/>
              <a:gd name="connsiteY97" fmla="*/ 4438775 h 4833113"/>
              <a:gd name="connsiteX98" fmla="*/ 2490830 w 4733376"/>
              <a:gd name="connsiteY98" fmla="*/ 4330165 h 4833113"/>
              <a:gd name="connsiteX99" fmla="*/ 2258836 w 4733376"/>
              <a:gd name="connsiteY99" fmla="*/ 4312333 h 4833113"/>
              <a:gd name="connsiteX100" fmla="*/ 1997501 w 4733376"/>
              <a:gd name="connsiteY100" fmla="*/ 4306659 h 4833113"/>
              <a:gd name="connsiteX101" fmla="*/ 964265 w 4733376"/>
              <a:gd name="connsiteY101" fmla="*/ 3272991 h 4833113"/>
              <a:gd name="connsiteX102" fmla="*/ 919034 w 4733376"/>
              <a:gd name="connsiteY102" fmla="*/ 3234919 h 4833113"/>
              <a:gd name="connsiteX103" fmla="*/ 397907 w 4733376"/>
              <a:gd name="connsiteY103" fmla="*/ 2710941 h 4833113"/>
              <a:gd name="connsiteX104" fmla="*/ 375123 w 4733376"/>
              <a:gd name="connsiteY104" fmla="*/ 2688559 h 4833113"/>
              <a:gd name="connsiteX105" fmla="*/ 357509 w 4733376"/>
              <a:gd name="connsiteY105" fmla="*/ 2674656 h 4833113"/>
              <a:gd name="connsiteX106" fmla="*/ 357509 w 4733376"/>
              <a:gd name="connsiteY106" fmla="*/ 2671254 h 4833113"/>
              <a:gd name="connsiteX107" fmla="*/ 234260 w 4733376"/>
              <a:gd name="connsiteY107" fmla="*/ 2550175 h 4833113"/>
              <a:gd name="connsiteX108" fmla="*/ 70613 w 4733376"/>
              <a:gd name="connsiteY108" fmla="*/ 2387028 h 4833113"/>
              <a:gd name="connsiteX109" fmla="*/ 3884 w 4733376"/>
              <a:gd name="connsiteY109" fmla="*/ 2199666 h 4833113"/>
              <a:gd name="connsiteX110" fmla="*/ 171856 w 4733376"/>
              <a:gd name="connsiteY110" fmla="*/ 2054654 h 4833113"/>
              <a:gd name="connsiteX111" fmla="*/ 312111 w 4733376"/>
              <a:gd name="connsiteY111" fmla="*/ 2107574 h 4833113"/>
              <a:gd name="connsiteX112" fmla="*/ 357509 w 4733376"/>
              <a:gd name="connsiteY112" fmla="*/ 2152621 h 4833113"/>
              <a:gd name="connsiteX113" fmla="*/ 357509 w 4733376"/>
              <a:gd name="connsiteY113" fmla="*/ 2143759 h 4833113"/>
              <a:gd name="connsiteX114" fmla="*/ 536687 w 4733376"/>
              <a:gd name="connsiteY114" fmla="*/ 2072838 h 4833113"/>
              <a:gd name="connsiteX115" fmla="*/ 507346 w 4733376"/>
              <a:gd name="connsiteY115" fmla="*/ 1879121 h 4833113"/>
              <a:gd name="connsiteX116" fmla="*/ 357509 w 4733376"/>
              <a:gd name="connsiteY116" fmla="*/ 1732415 h 4833113"/>
              <a:gd name="connsiteX117" fmla="*/ 357509 w 4733376"/>
              <a:gd name="connsiteY117" fmla="*/ 1726913 h 4833113"/>
              <a:gd name="connsiteX118" fmla="*/ 320894 w 4733376"/>
              <a:gd name="connsiteY118" fmla="*/ 1690942 h 4833113"/>
              <a:gd name="connsiteX119" fmla="*/ 169638 w 4733376"/>
              <a:gd name="connsiteY119" fmla="*/ 1540148 h 4833113"/>
              <a:gd name="connsiteX120" fmla="*/ 107961 w 4733376"/>
              <a:gd name="connsiteY120" fmla="*/ 1366973 h 4833113"/>
              <a:gd name="connsiteX121" fmla="*/ 351337 w 4733376"/>
              <a:gd name="connsiteY121" fmla="*/ 1250599 h 4833113"/>
              <a:gd name="connsiteX122" fmla="*/ 357509 w 4733376"/>
              <a:gd name="connsiteY122" fmla="*/ 1255246 h 4833113"/>
              <a:gd name="connsiteX123" fmla="*/ 357509 w 4733376"/>
              <a:gd name="connsiteY123" fmla="*/ 1251365 h 4833113"/>
              <a:gd name="connsiteX124" fmla="*/ 392718 w 4733376"/>
              <a:gd name="connsiteY124" fmla="*/ 1280545 h 4833113"/>
              <a:gd name="connsiteX125" fmla="*/ 469968 w 4733376"/>
              <a:gd name="connsiteY125" fmla="*/ 1358378 h 4833113"/>
              <a:gd name="connsiteX126" fmla="*/ 722103 w 4733376"/>
              <a:gd name="connsiteY126" fmla="*/ 1608571 h 4833113"/>
              <a:gd name="connsiteX127" fmla="*/ 738926 w 4733376"/>
              <a:gd name="connsiteY127" fmla="*/ 1621162 h 4833113"/>
              <a:gd name="connsiteX128" fmla="*/ 965855 w 4733376"/>
              <a:gd name="connsiteY128" fmla="*/ 1544777 h 4833113"/>
              <a:gd name="connsiteX129" fmla="*/ 955127 w 4733376"/>
              <a:gd name="connsiteY129" fmla="*/ 1397628 h 4833113"/>
              <a:gd name="connsiteX130" fmla="*/ 923609 w 4733376"/>
              <a:gd name="connsiteY130" fmla="*/ 1359131 h 4833113"/>
              <a:gd name="connsiteX131" fmla="*/ 904557 w 4733376"/>
              <a:gd name="connsiteY131" fmla="*/ 1339974 h 4833113"/>
              <a:gd name="connsiteX132" fmla="*/ 818903 w 4733376"/>
              <a:gd name="connsiteY132" fmla="*/ 1255976 h 4833113"/>
              <a:gd name="connsiteX133" fmla="*/ 715865 w 4733376"/>
              <a:gd name="connsiteY133" fmla="*/ 1157344 h 4833113"/>
              <a:gd name="connsiteX134" fmla="*/ 473317 w 4733376"/>
              <a:gd name="connsiteY134" fmla="*/ 908729 h 4833113"/>
              <a:gd name="connsiteX135" fmla="*/ 424026 w 4733376"/>
              <a:gd name="connsiteY135" fmla="*/ 860305 h 4833113"/>
              <a:gd name="connsiteX136" fmla="*/ 373360 w 4733376"/>
              <a:gd name="connsiteY136" fmla="*/ 809794 h 4833113"/>
              <a:gd name="connsiteX137" fmla="*/ 370272 w 4733376"/>
              <a:gd name="connsiteY137" fmla="*/ 808057 h 4833113"/>
              <a:gd name="connsiteX138" fmla="*/ 357509 w 4733376"/>
              <a:gd name="connsiteY138" fmla="*/ 802332 h 4833113"/>
              <a:gd name="connsiteX139" fmla="*/ 357509 w 4733376"/>
              <a:gd name="connsiteY139" fmla="*/ 793992 h 4833113"/>
              <a:gd name="connsiteX140" fmla="*/ 272770 w 4733376"/>
              <a:gd name="connsiteY140" fmla="*/ 709512 h 4833113"/>
              <a:gd name="connsiteX141" fmla="*/ 211094 w 4733376"/>
              <a:gd name="connsiteY141" fmla="*/ 536336 h 4833113"/>
              <a:gd name="connsiteX142" fmla="*/ 495982 w 4733376"/>
              <a:gd name="connsiteY142" fmla="*/ 451217 h 4833113"/>
              <a:gd name="connsiteX143" fmla="*/ 500631 w 4733376"/>
              <a:gd name="connsiteY143" fmla="*/ 455830 h 4833113"/>
              <a:gd name="connsiteX144" fmla="*/ 504607 w 4733376"/>
              <a:gd name="connsiteY144" fmla="*/ 455830 h 4833113"/>
              <a:gd name="connsiteX145" fmla="*/ 506350 w 4733376"/>
              <a:gd name="connsiteY145" fmla="*/ 461504 h 4833113"/>
              <a:gd name="connsiteX146" fmla="*/ 910834 w 4733376"/>
              <a:gd name="connsiteY146" fmla="*/ 862874 h 4833113"/>
              <a:gd name="connsiteX147" fmla="*/ 1036600 w 4733376"/>
              <a:gd name="connsiteY147" fmla="*/ 990359 h 4833113"/>
              <a:gd name="connsiteX148" fmla="*/ 1064198 w 4733376"/>
              <a:gd name="connsiteY148" fmla="*/ 1011651 h 4833113"/>
              <a:gd name="connsiteX149" fmla="*/ 1203716 w 4733376"/>
              <a:gd name="connsiteY149" fmla="*/ 1013475 h 4833113"/>
              <a:gd name="connsiteX150" fmla="*/ 1262791 w 4733376"/>
              <a:gd name="connsiteY150" fmla="*/ 764237 h 4833113"/>
              <a:gd name="connsiteX151" fmla="*/ 1236188 w 4733376"/>
              <a:gd name="connsiteY151" fmla="*/ 620368 h 4833113"/>
              <a:gd name="connsiteX152" fmla="*/ 1353945 w 4733376"/>
              <a:gd name="connsiteY152" fmla="*/ 499599 h 4833113"/>
              <a:gd name="connsiteX153" fmla="*/ 1515519 w 4733376"/>
              <a:gd name="connsiteY153" fmla="*/ 540935 h 4833113"/>
              <a:gd name="connsiteX154" fmla="*/ 1553467 w 4733376"/>
              <a:gd name="connsiteY154" fmla="*/ 579031 h 4833113"/>
              <a:gd name="connsiteX155" fmla="*/ 1727560 w 4733376"/>
              <a:gd name="connsiteY155" fmla="*/ 639415 h 4833113"/>
              <a:gd name="connsiteX156" fmla="*/ 1861347 w 4733376"/>
              <a:gd name="connsiteY156" fmla="*/ 460622 h 4833113"/>
              <a:gd name="connsiteX157" fmla="*/ 1852595 w 4733376"/>
              <a:gd name="connsiteY157" fmla="*/ 429828 h 4833113"/>
              <a:gd name="connsiteX158" fmla="*/ 1730372 w 4733376"/>
              <a:gd name="connsiteY158" fmla="*/ 307978 h 4833113"/>
              <a:gd name="connsiteX159" fmla="*/ 1668695 w 4733376"/>
              <a:gd name="connsiteY159" fmla="*/ 134803 h 4833113"/>
              <a:gd name="connsiteX160" fmla="*/ 1823949 w 4733376"/>
              <a:gd name="connsiteY160" fmla="*/ 771 h 48331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4733376" h="4833113">
                <a:moveTo>
                  <a:pt x="4228274" y="4479596"/>
                </a:moveTo>
                <a:cubicBezTo>
                  <a:pt x="4302911" y="4489085"/>
                  <a:pt x="4372476" y="4571749"/>
                  <a:pt x="4369900" y="4656665"/>
                </a:cubicBezTo>
                <a:cubicBezTo>
                  <a:pt x="4369900" y="4753711"/>
                  <a:pt x="4293341" y="4833113"/>
                  <a:pt x="4193227" y="4833113"/>
                </a:cubicBezTo>
                <a:cubicBezTo>
                  <a:pt x="4107834" y="4833113"/>
                  <a:pt x="4019498" y="4768415"/>
                  <a:pt x="4019498" y="4647842"/>
                </a:cubicBezTo>
                <a:cubicBezTo>
                  <a:pt x="4016554" y="4565500"/>
                  <a:pt x="4101946" y="4465512"/>
                  <a:pt x="4196171" y="4480216"/>
                </a:cubicBezTo>
                <a:cubicBezTo>
                  <a:pt x="4206845" y="4478378"/>
                  <a:pt x="4217612" y="4478241"/>
                  <a:pt x="4228274" y="4479596"/>
                </a:cubicBezTo>
                <a:close/>
                <a:moveTo>
                  <a:pt x="3052810" y="4462786"/>
                </a:moveTo>
                <a:cubicBezTo>
                  <a:pt x="3146580" y="4459857"/>
                  <a:pt x="3240350" y="4553575"/>
                  <a:pt x="3234490" y="4644364"/>
                </a:cubicBezTo>
                <a:cubicBezTo>
                  <a:pt x="3225699" y="4746869"/>
                  <a:pt x="3149510" y="4823015"/>
                  <a:pt x="3058670" y="4817158"/>
                </a:cubicBezTo>
                <a:cubicBezTo>
                  <a:pt x="2961970" y="4828872"/>
                  <a:pt x="2876990" y="4729297"/>
                  <a:pt x="2876990" y="4638507"/>
                </a:cubicBezTo>
                <a:cubicBezTo>
                  <a:pt x="2879920" y="4541860"/>
                  <a:pt x="2961970" y="4468643"/>
                  <a:pt x="3052810" y="4462786"/>
                </a:cubicBezTo>
                <a:close/>
                <a:moveTo>
                  <a:pt x="3990103" y="3516254"/>
                </a:moveTo>
                <a:cubicBezTo>
                  <a:pt x="4030893" y="3516621"/>
                  <a:pt x="4071317" y="3530562"/>
                  <a:pt x="4099244" y="3558443"/>
                </a:cubicBezTo>
                <a:cubicBezTo>
                  <a:pt x="4178620" y="3634753"/>
                  <a:pt x="4257996" y="3713996"/>
                  <a:pt x="4337372" y="3793241"/>
                </a:cubicBezTo>
                <a:cubicBezTo>
                  <a:pt x="4419687" y="3875419"/>
                  <a:pt x="4502002" y="3957598"/>
                  <a:pt x="4581378" y="4039777"/>
                </a:cubicBezTo>
                <a:cubicBezTo>
                  <a:pt x="4613716" y="4072062"/>
                  <a:pt x="4637234" y="4110216"/>
                  <a:pt x="4634295" y="4160110"/>
                </a:cubicBezTo>
                <a:cubicBezTo>
                  <a:pt x="4628415" y="4230549"/>
                  <a:pt x="4596076" y="4283379"/>
                  <a:pt x="4528460" y="4315664"/>
                </a:cubicBezTo>
                <a:cubicBezTo>
                  <a:pt x="4452025" y="4353817"/>
                  <a:pt x="4387349" y="4324468"/>
                  <a:pt x="4334432" y="4274574"/>
                </a:cubicBezTo>
                <a:cubicBezTo>
                  <a:pt x="4178620" y="4124891"/>
                  <a:pt x="4028689" y="3972273"/>
                  <a:pt x="3878757" y="3819655"/>
                </a:cubicBezTo>
                <a:cubicBezTo>
                  <a:pt x="3784682" y="3725736"/>
                  <a:pt x="3808201" y="3620077"/>
                  <a:pt x="3878757" y="3555509"/>
                </a:cubicBezTo>
                <a:cubicBezTo>
                  <a:pt x="3908155" y="3529094"/>
                  <a:pt x="3949313" y="3515887"/>
                  <a:pt x="3990103" y="3516254"/>
                </a:cubicBezTo>
                <a:close/>
                <a:moveTo>
                  <a:pt x="2873716" y="3139320"/>
                </a:moveTo>
                <a:cubicBezTo>
                  <a:pt x="2906032" y="3156923"/>
                  <a:pt x="2941285" y="3174525"/>
                  <a:pt x="2979477" y="3195061"/>
                </a:cubicBezTo>
                <a:cubicBezTo>
                  <a:pt x="2982415" y="3195061"/>
                  <a:pt x="2985353" y="3200929"/>
                  <a:pt x="2988290" y="3203863"/>
                </a:cubicBezTo>
                <a:cubicBezTo>
                  <a:pt x="3332012" y="3544177"/>
                  <a:pt x="3675735" y="3881557"/>
                  <a:pt x="4016519" y="4224804"/>
                </a:cubicBezTo>
                <a:cubicBezTo>
                  <a:pt x="4087026" y="4295214"/>
                  <a:pt x="4092901" y="4362690"/>
                  <a:pt x="4042959" y="4438967"/>
                </a:cubicBezTo>
                <a:cubicBezTo>
                  <a:pt x="3984203" y="4532847"/>
                  <a:pt x="3875505" y="4547515"/>
                  <a:pt x="3784433" y="4477106"/>
                </a:cubicBezTo>
                <a:cubicBezTo>
                  <a:pt x="3781495" y="4474172"/>
                  <a:pt x="3778557" y="4468304"/>
                  <a:pt x="3775620" y="4465371"/>
                </a:cubicBezTo>
                <a:cubicBezTo>
                  <a:pt x="3431897" y="4127990"/>
                  <a:pt x="3091113" y="3787677"/>
                  <a:pt x="2750329" y="3450297"/>
                </a:cubicBezTo>
                <a:cubicBezTo>
                  <a:pt x="2659257" y="3362285"/>
                  <a:pt x="2676884" y="3227332"/>
                  <a:pt x="2779707" y="3171592"/>
                </a:cubicBezTo>
                <a:cubicBezTo>
                  <a:pt x="2803209" y="3156923"/>
                  <a:pt x="2835525" y="3151055"/>
                  <a:pt x="2873716" y="3139320"/>
                </a:cubicBezTo>
                <a:close/>
                <a:moveTo>
                  <a:pt x="548071" y="3125973"/>
                </a:moveTo>
                <a:cubicBezTo>
                  <a:pt x="589557" y="3122306"/>
                  <a:pt x="631408" y="3136239"/>
                  <a:pt x="669590" y="3168505"/>
                </a:cubicBezTo>
                <a:cubicBezTo>
                  <a:pt x="693086" y="3189037"/>
                  <a:pt x="713645" y="3212503"/>
                  <a:pt x="737140" y="3235968"/>
                </a:cubicBezTo>
                <a:cubicBezTo>
                  <a:pt x="980912" y="3479424"/>
                  <a:pt x="1224683" y="3728748"/>
                  <a:pt x="1474329" y="3969271"/>
                </a:cubicBezTo>
                <a:cubicBezTo>
                  <a:pt x="1544816" y="4039668"/>
                  <a:pt x="1553627" y="4112999"/>
                  <a:pt x="1533068" y="4198062"/>
                </a:cubicBezTo>
                <a:cubicBezTo>
                  <a:pt x="1527195" y="4221527"/>
                  <a:pt x="1436147" y="4277258"/>
                  <a:pt x="1400903" y="4277258"/>
                </a:cubicBezTo>
                <a:cubicBezTo>
                  <a:pt x="1392092" y="4277258"/>
                  <a:pt x="1380344" y="4277258"/>
                  <a:pt x="1365659" y="4277258"/>
                </a:cubicBezTo>
                <a:cubicBezTo>
                  <a:pt x="1324542" y="4283125"/>
                  <a:pt x="1289297" y="4262593"/>
                  <a:pt x="1256990" y="4233260"/>
                </a:cubicBezTo>
                <a:cubicBezTo>
                  <a:pt x="986786" y="3960472"/>
                  <a:pt x="713645" y="3687683"/>
                  <a:pt x="440503" y="3417828"/>
                </a:cubicBezTo>
                <a:cubicBezTo>
                  <a:pt x="378827" y="3356230"/>
                  <a:pt x="375889" y="3244768"/>
                  <a:pt x="428755" y="3189037"/>
                </a:cubicBezTo>
                <a:cubicBezTo>
                  <a:pt x="465468" y="3150905"/>
                  <a:pt x="506586" y="3129639"/>
                  <a:pt x="548071" y="3125973"/>
                </a:cubicBezTo>
                <a:close/>
                <a:moveTo>
                  <a:pt x="3725577" y="1216683"/>
                </a:moveTo>
                <a:cubicBezTo>
                  <a:pt x="3769306" y="1212349"/>
                  <a:pt x="3815563" y="1225970"/>
                  <a:pt x="3855213" y="1265595"/>
                </a:cubicBezTo>
                <a:cubicBezTo>
                  <a:pt x="4134228" y="1538565"/>
                  <a:pt x="4407370" y="1814471"/>
                  <a:pt x="4680510" y="2093312"/>
                </a:cubicBezTo>
                <a:cubicBezTo>
                  <a:pt x="4706944" y="2119729"/>
                  <a:pt x="4715755" y="2163756"/>
                  <a:pt x="4733376" y="2198978"/>
                </a:cubicBezTo>
                <a:cubicBezTo>
                  <a:pt x="4724565" y="2269422"/>
                  <a:pt x="4680510" y="2331061"/>
                  <a:pt x="4618833" y="2360412"/>
                </a:cubicBezTo>
                <a:cubicBezTo>
                  <a:pt x="4536597" y="2395634"/>
                  <a:pt x="4471983" y="2363347"/>
                  <a:pt x="4416180" y="2307579"/>
                </a:cubicBezTo>
                <a:cubicBezTo>
                  <a:pt x="4254645" y="2146145"/>
                  <a:pt x="4096047" y="1984711"/>
                  <a:pt x="3934512" y="1823276"/>
                </a:cubicBezTo>
                <a:cubicBezTo>
                  <a:pt x="3834654" y="1723481"/>
                  <a:pt x="3731859" y="1626620"/>
                  <a:pt x="3632000" y="1523889"/>
                </a:cubicBezTo>
                <a:cubicBezTo>
                  <a:pt x="3587945" y="1476927"/>
                  <a:pt x="3555638" y="1427028"/>
                  <a:pt x="3570324" y="1350714"/>
                </a:cubicBezTo>
                <a:cubicBezTo>
                  <a:pt x="3586844" y="1281004"/>
                  <a:pt x="3652697" y="1223907"/>
                  <a:pt x="3725577" y="1216683"/>
                </a:cubicBezTo>
                <a:close/>
                <a:moveTo>
                  <a:pt x="3445013" y="904207"/>
                </a:moveTo>
                <a:cubicBezTo>
                  <a:pt x="3533011" y="914705"/>
                  <a:pt x="3593446" y="1000934"/>
                  <a:pt x="3590874" y="1078154"/>
                </a:cubicBezTo>
                <a:cubicBezTo>
                  <a:pt x="3587935" y="1172289"/>
                  <a:pt x="3526215" y="1254657"/>
                  <a:pt x="3388081" y="1251715"/>
                </a:cubicBezTo>
                <a:cubicBezTo>
                  <a:pt x="3305788" y="1248774"/>
                  <a:pt x="3229373" y="1166406"/>
                  <a:pt x="3226434" y="1075212"/>
                </a:cubicBezTo>
                <a:cubicBezTo>
                  <a:pt x="3220556" y="992844"/>
                  <a:pt x="3308727" y="889884"/>
                  <a:pt x="3405715" y="904593"/>
                </a:cubicBezTo>
                <a:cubicBezTo>
                  <a:pt x="3419308" y="902754"/>
                  <a:pt x="3432442" y="902708"/>
                  <a:pt x="3445013" y="904207"/>
                </a:cubicBezTo>
                <a:close/>
                <a:moveTo>
                  <a:pt x="1823949" y="771"/>
                </a:moveTo>
                <a:cubicBezTo>
                  <a:pt x="1867677" y="-3562"/>
                  <a:pt x="1913935" y="10059"/>
                  <a:pt x="1953584" y="49683"/>
                </a:cubicBezTo>
                <a:cubicBezTo>
                  <a:pt x="2093092" y="186168"/>
                  <a:pt x="2231131" y="323388"/>
                  <a:pt x="2368436" y="461340"/>
                </a:cubicBezTo>
                <a:lnTo>
                  <a:pt x="2514062" y="608958"/>
                </a:lnTo>
                <a:lnTo>
                  <a:pt x="2776419" y="863527"/>
                </a:lnTo>
                <a:cubicBezTo>
                  <a:pt x="2870312" y="954711"/>
                  <a:pt x="2958336" y="1051570"/>
                  <a:pt x="3049491" y="1145591"/>
                </a:cubicBezTo>
                <a:cubicBezTo>
                  <a:pt x="3140645" y="1236371"/>
                  <a:pt x="3231799" y="1324718"/>
                  <a:pt x="3322953" y="1412256"/>
                </a:cubicBezTo>
                <a:cubicBezTo>
                  <a:pt x="3355034" y="1447920"/>
                  <a:pt x="3390243" y="1483177"/>
                  <a:pt x="3425844" y="1515193"/>
                </a:cubicBezTo>
                <a:cubicBezTo>
                  <a:pt x="3472399" y="1559367"/>
                  <a:pt x="3522475" y="1600299"/>
                  <a:pt x="3569421" y="1647715"/>
                </a:cubicBezTo>
                <a:cubicBezTo>
                  <a:pt x="3700872" y="1777805"/>
                  <a:pt x="4102654" y="2155107"/>
                  <a:pt x="4215716" y="2295734"/>
                </a:cubicBezTo>
                <a:cubicBezTo>
                  <a:pt x="4272052" y="2352065"/>
                  <a:pt x="4286527" y="2431092"/>
                  <a:pt x="4248579" y="2492692"/>
                </a:cubicBezTo>
                <a:cubicBezTo>
                  <a:pt x="4212978" y="2551456"/>
                  <a:pt x="4160163" y="2601304"/>
                  <a:pt x="4080745" y="2583472"/>
                </a:cubicBezTo>
                <a:cubicBezTo>
                  <a:pt x="4039668" y="2574961"/>
                  <a:pt x="3998590" y="2548619"/>
                  <a:pt x="3960641" y="2519035"/>
                </a:cubicBezTo>
                <a:cubicBezTo>
                  <a:pt x="3922302" y="2489856"/>
                  <a:pt x="3892960" y="2445681"/>
                  <a:pt x="3837015" y="2433929"/>
                </a:cubicBezTo>
                <a:cubicBezTo>
                  <a:pt x="3772465" y="2422176"/>
                  <a:pt x="3725127" y="2445681"/>
                  <a:pt x="3681310" y="2487019"/>
                </a:cubicBezTo>
                <a:cubicBezTo>
                  <a:pt x="3637103" y="2527951"/>
                  <a:pt x="3637103" y="2586713"/>
                  <a:pt x="3654708" y="2630483"/>
                </a:cubicBezTo>
                <a:cubicBezTo>
                  <a:pt x="3689917" y="2699377"/>
                  <a:pt x="3820585" y="2820957"/>
                  <a:pt x="3892960" y="2900794"/>
                </a:cubicBezTo>
                <a:cubicBezTo>
                  <a:pt x="3965336" y="2980631"/>
                  <a:pt x="4039668" y="3023995"/>
                  <a:pt x="4089743" y="3109101"/>
                </a:cubicBezTo>
                <a:cubicBezTo>
                  <a:pt x="4133952" y="3176374"/>
                  <a:pt x="4137081" y="3244054"/>
                  <a:pt x="4086614" y="3308491"/>
                </a:cubicBezTo>
                <a:cubicBezTo>
                  <a:pt x="4060402" y="3346586"/>
                  <a:pt x="4018933" y="3373334"/>
                  <a:pt x="3984115" y="3405755"/>
                </a:cubicBezTo>
                <a:cubicBezTo>
                  <a:pt x="3960641" y="3394002"/>
                  <a:pt x="3933647" y="3385086"/>
                  <a:pt x="3910565" y="3373334"/>
                </a:cubicBezTo>
                <a:cubicBezTo>
                  <a:pt x="3887092" y="3361175"/>
                  <a:pt x="3860489" y="3349422"/>
                  <a:pt x="3839754" y="3331997"/>
                </a:cubicBezTo>
                <a:cubicBezTo>
                  <a:pt x="3766205" y="3264722"/>
                  <a:pt x="3696176" y="3261886"/>
                  <a:pt x="3622628" y="3337670"/>
                </a:cubicBezTo>
                <a:cubicBezTo>
                  <a:pt x="3549078" y="3414265"/>
                  <a:pt x="3428582" y="3399675"/>
                  <a:pt x="3363640" y="3334833"/>
                </a:cubicBezTo>
                <a:cubicBezTo>
                  <a:pt x="3199328" y="3164622"/>
                  <a:pt x="3025627" y="2997248"/>
                  <a:pt x="2861314" y="2827036"/>
                </a:cubicBezTo>
                <a:cubicBezTo>
                  <a:pt x="2796763" y="2762599"/>
                  <a:pt x="2708739" y="2742336"/>
                  <a:pt x="2635189" y="2824199"/>
                </a:cubicBezTo>
                <a:cubicBezTo>
                  <a:pt x="2588243" y="2874452"/>
                  <a:pt x="2517432" y="2900794"/>
                  <a:pt x="2449751" y="2862699"/>
                </a:cubicBezTo>
                <a:cubicBezTo>
                  <a:pt x="2393807" y="2829873"/>
                  <a:pt x="2344122" y="2780430"/>
                  <a:pt x="2294046" y="2736257"/>
                </a:cubicBezTo>
                <a:cubicBezTo>
                  <a:pt x="2252968" y="2695325"/>
                  <a:pt x="2217366" y="2645072"/>
                  <a:pt x="2173550" y="2609814"/>
                </a:cubicBezTo>
                <a:cubicBezTo>
                  <a:pt x="2111738" y="2560372"/>
                  <a:pt x="2017845" y="2566045"/>
                  <a:pt x="1968160" y="2615893"/>
                </a:cubicBezTo>
                <a:cubicBezTo>
                  <a:pt x="1894610" y="2689651"/>
                  <a:pt x="1891481" y="2783268"/>
                  <a:pt x="1965030" y="2856620"/>
                </a:cubicBezTo>
                <a:lnTo>
                  <a:pt x="2623453" y="3513960"/>
                </a:lnTo>
                <a:cubicBezTo>
                  <a:pt x="2658271" y="3549624"/>
                  <a:pt x="2688004" y="3593392"/>
                  <a:pt x="2675876" y="3646076"/>
                </a:cubicBezTo>
                <a:cubicBezTo>
                  <a:pt x="2667269" y="3687008"/>
                  <a:pt x="2652403" y="3734424"/>
                  <a:pt x="2623453" y="3766440"/>
                </a:cubicBezTo>
                <a:cubicBezTo>
                  <a:pt x="2567508" y="3825204"/>
                  <a:pt x="2546773" y="3916388"/>
                  <a:pt x="2626191" y="3986499"/>
                </a:cubicBezTo>
                <a:cubicBezTo>
                  <a:pt x="2705608" y="4053773"/>
                  <a:pt x="2773290" y="4130368"/>
                  <a:pt x="2846447" y="4203721"/>
                </a:cubicBezTo>
                <a:lnTo>
                  <a:pt x="2890656" y="4256812"/>
                </a:lnTo>
                <a:cubicBezTo>
                  <a:pt x="2931734" y="4318412"/>
                  <a:pt x="2919997" y="4379607"/>
                  <a:pt x="2884787" y="4438775"/>
                </a:cubicBezTo>
                <a:cubicBezTo>
                  <a:pt x="2852316" y="4491460"/>
                  <a:pt x="2785026" y="4517802"/>
                  <a:pt x="2720083" y="4506049"/>
                </a:cubicBezTo>
                <a:cubicBezTo>
                  <a:pt x="2673137" y="4500375"/>
                  <a:pt x="2635189" y="4476870"/>
                  <a:pt x="2602718" y="4438775"/>
                </a:cubicBezTo>
                <a:cubicBezTo>
                  <a:pt x="2570247" y="4397438"/>
                  <a:pt x="2523300" y="4371096"/>
                  <a:pt x="2490830" y="4330165"/>
                </a:cubicBezTo>
                <a:cubicBezTo>
                  <a:pt x="2420801" y="4245058"/>
                  <a:pt x="2332386" y="4230064"/>
                  <a:pt x="2258836" y="4312333"/>
                </a:cubicBezTo>
                <a:cubicBezTo>
                  <a:pt x="2188417" y="4388522"/>
                  <a:pt x="2067921" y="4376770"/>
                  <a:pt x="1997501" y="4306659"/>
                </a:cubicBezTo>
                <a:lnTo>
                  <a:pt x="964265" y="3272991"/>
                </a:lnTo>
                <a:lnTo>
                  <a:pt x="919034" y="3234919"/>
                </a:lnTo>
                <a:cubicBezTo>
                  <a:pt x="744266" y="3060259"/>
                  <a:pt x="572675" y="2885600"/>
                  <a:pt x="397907" y="2710941"/>
                </a:cubicBezTo>
                <a:lnTo>
                  <a:pt x="375123" y="2688559"/>
                </a:lnTo>
                <a:lnTo>
                  <a:pt x="357509" y="2674656"/>
                </a:lnTo>
                <a:lnTo>
                  <a:pt x="357509" y="2671254"/>
                </a:lnTo>
                <a:lnTo>
                  <a:pt x="234260" y="2550175"/>
                </a:lnTo>
                <a:cubicBezTo>
                  <a:pt x="179447" y="2496587"/>
                  <a:pt x="124633" y="2442601"/>
                  <a:pt x="70613" y="2387028"/>
                </a:cubicBezTo>
                <a:cubicBezTo>
                  <a:pt x="22949" y="2336217"/>
                  <a:pt x="-12004" y="2282232"/>
                  <a:pt x="3884" y="2199666"/>
                </a:cubicBezTo>
                <a:cubicBezTo>
                  <a:pt x="21758" y="2124245"/>
                  <a:pt x="93005" y="2062469"/>
                  <a:pt x="171856" y="2054654"/>
                </a:cubicBezTo>
                <a:cubicBezTo>
                  <a:pt x="219166" y="2049965"/>
                  <a:pt x="269214" y="2064702"/>
                  <a:pt x="312111" y="2107574"/>
                </a:cubicBezTo>
                <a:lnTo>
                  <a:pt x="357509" y="2152621"/>
                </a:lnTo>
                <a:lnTo>
                  <a:pt x="357509" y="2143759"/>
                </a:lnTo>
                <a:cubicBezTo>
                  <a:pt x="428320" y="2161186"/>
                  <a:pt x="501478" y="2132007"/>
                  <a:pt x="536687" y="2072838"/>
                </a:cubicBezTo>
                <a:cubicBezTo>
                  <a:pt x="574635" y="2011238"/>
                  <a:pt x="563291" y="1935047"/>
                  <a:pt x="507346" y="1879121"/>
                </a:cubicBezTo>
                <a:cubicBezTo>
                  <a:pt x="457270" y="1832515"/>
                  <a:pt x="407585" y="1782668"/>
                  <a:pt x="357509" y="1732415"/>
                </a:cubicBezTo>
                <a:lnTo>
                  <a:pt x="357509" y="1726913"/>
                </a:lnTo>
                <a:lnTo>
                  <a:pt x="320894" y="1690942"/>
                </a:lnTo>
                <a:cubicBezTo>
                  <a:pt x="270230" y="1641412"/>
                  <a:pt x="219567" y="1591514"/>
                  <a:pt x="169638" y="1540148"/>
                </a:cubicBezTo>
                <a:cubicBezTo>
                  <a:pt x="125583" y="1493186"/>
                  <a:pt x="93276" y="1443287"/>
                  <a:pt x="107961" y="1366973"/>
                </a:cubicBezTo>
                <a:cubicBezTo>
                  <a:pt x="131091" y="1269379"/>
                  <a:pt x="250910" y="1196504"/>
                  <a:pt x="351337" y="1250599"/>
                </a:cubicBezTo>
                <a:lnTo>
                  <a:pt x="357509" y="1255246"/>
                </a:lnTo>
                <a:lnTo>
                  <a:pt x="357509" y="1251365"/>
                </a:lnTo>
                <a:cubicBezTo>
                  <a:pt x="369245" y="1260281"/>
                  <a:pt x="380982" y="1268792"/>
                  <a:pt x="392718" y="1280545"/>
                </a:cubicBezTo>
                <a:lnTo>
                  <a:pt x="469968" y="1358378"/>
                </a:lnTo>
                <a:lnTo>
                  <a:pt x="722103" y="1608571"/>
                </a:lnTo>
                <a:lnTo>
                  <a:pt x="738926" y="1621162"/>
                </a:lnTo>
                <a:cubicBezTo>
                  <a:pt x="818787" y="1664945"/>
                  <a:pt x="934704" y="1629529"/>
                  <a:pt x="965855" y="1544777"/>
                </a:cubicBezTo>
                <a:cubicBezTo>
                  <a:pt x="987862" y="1487636"/>
                  <a:pt x="981920" y="1440067"/>
                  <a:pt x="955127" y="1397628"/>
                </a:cubicBezTo>
                <a:lnTo>
                  <a:pt x="923609" y="1359131"/>
                </a:lnTo>
                <a:lnTo>
                  <a:pt x="904557" y="1339974"/>
                </a:lnTo>
                <a:lnTo>
                  <a:pt x="818903" y="1255976"/>
                </a:lnTo>
                <a:cubicBezTo>
                  <a:pt x="784427" y="1223301"/>
                  <a:pt x="749902" y="1190982"/>
                  <a:pt x="715865" y="1157344"/>
                </a:cubicBezTo>
                <a:lnTo>
                  <a:pt x="473317" y="908729"/>
                </a:lnTo>
                <a:lnTo>
                  <a:pt x="424026" y="860305"/>
                </a:lnTo>
                <a:lnTo>
                  <a:pt x="373360" y="809794"/>
                </a:lnTo>
                <a:lnTo>
                  <a:pt x="370272" y="808057"/>
                </a:lnTo>
                <a:cubicBezTo>
                  <a:pt x="366214" y="806588"/>
                  <a:pt x="361812" y="805169"/>
                  <a:pt x="357509" y="802332"/>
                </a:cubicBezTo>
                <a:lnTo>
                  <a:pt x="357509" y="793992"/>
                </a:lnTo>
                <a:lnTo>
                  <a:pt x="272770" y="709512"/>
                </a:lnTo>
                <a:cubicBezTo>
                  <a:pt x="228715" y="662549"/>
                  <a:pt x="196408" y="612650"/>
                  <a:pt x="211094" y="536336"/>
                </a:cubicBezTo>
                <a:cubicBezTo>
                  <a:pt x="237526" y="424800"/>
                  <a:pt x="390250" y="345551"/>
                  <a:pt x="495982" y="451217"/>
                </a:cubicBezTo>
                <a:lnTo>
                  <a:pt x="500631" y="455830"/>
                </a:lnTo>
                <a:lnTo>
                  <a:pt x="504607" y="455830"/>
                </a:lnTo>
                <a:lnTo>
                  <a:pt x="506350" y="461504"/>
                </a:lnTo>
                <a:lnTo>
                  <a:pt x="910834" y="862874"/>
                </a:lnTo>
                <a:lnTo>
                  <a:pt x="1036600" y="990359"/>
                </a:lnTo>
                <a:lnTo>
                  <a:pt x="1064198" y="1011651"/>
                </a:lnTo>
                <a:cubicBezTo>
                  <a:pt x="1105863" y="1035284"/>
                  <a:pt x="1153250" y="1037487"/>
                  <a:pt x="1203716" y="1013475"/>
                </a:cubicBezTo>
                <a:cubicBezTo>
                  <a:pt x="1300739" y="972543"/>
                  <a:pt x="1327342" y="863527"/>
                  <a:pt x="1262791" y="764237"/>
                </a:cubicBezTo>
                <a:cubicBezTo>
                  <a:pt x="1236188" y="719658"/>
                  <a:pt x="1218191" y="673052"/>
                  <a:pt x="1236188" y="620368"/>
                </a:cubicBezTo>
                <a:cubicBezTo>
                  <a:pt x="1253793" y="558767"/>
                  <a:pt x="1291741" y="514594"/>
                  <a:pt x="1353945" y="499599"/>
                </a:cubicBezTo>
                <a:cubicBezTo>
                  <a:pt x="1415757" y="482173"/>
                  <a:pt x="1471311" y="491089"/>
                  <a:pt x="1515519" y="540935"/>
                </a:cubicBezTo>
                <a:cubicBezTo>
                  <a:pt x="1527255" y="555931"/>
                  <a:pt x="1541730" y="567683"/>
                  <a:pt x="1553467" y="579031"/>
                </a:cubicBezTo>
                <a:cubicBezTo>
                  <a:pt x="1594937" y="614289"/>
                  <a:pt x="1668486" y="651168"/>
                  <a:pt x="1727560" y="639415"/>
                </a:cubicBezTo>
                <a:cubicBezTo>
                  <a:pt x="1814851" y="623812"/>
                  <a:pt x="1873687" y="541499"/>
                  <a:pt x="1861347" y="460622"/>
                </a:cubicBezTo>
                <a:lnTo>
                  <a:pt x="1852595" y="429828"/>
                </a:lnTo>
                <a:lnTo>
                  <a:pt x="1730372" y="307978"/>
                </a:lnTo>
                <a:cubicBezTo>
                  <a:pt x="1686317" y="261015"/>
                  <a:pt x="1654010" y="211118"/>
                  <a:pt x="1668695" y="134803"/>
                </a:cubicBezTo>
                <a:cubicBezTo>
                  <a:pt x="1685215" y="65093"/>
                  <a:pt x="1751069" y="7994"/>
                  <a:pt x="1823949" y="771"/>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3" name="Right Triangle 2"/>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5989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1_Blank">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ABE0266-A350-4D5D-A30A-9F9FCCE5D846}"/>
              </a:ext>
            </a:extLst>
          </p:cNvPr>
          <p:cNvSpPr>
            <a:spLocks noGrp="1"/>
          </p:cNvSpPr>
          <p:nvPr>
            <p:ph type="pic" sz="quarter" idx="18" hasCustomPrompt="1"/>
          </p:nvPr>
        </p:nvSpPr>
        <p:spPr>
          <a:xfrm>
            <a:off x="0" y="0"/>
            <a:ext cx="5715000" cy="6858000"/>
          </a:xfrm>
          <a:custGeom>
            <a:avLst/>
            <a:gdLst>
              <a:gd name="connsiteX0" fmla="*/ 0 w 5715000"/>
              <a:gd name="connsiteY0" fmla="*/ 0 h 6858000"/>
              <a:gd name="connsiteX1" fmla="*/ 3762797 w 5715000"/>
              <a:gd name="connsiteY1" fmla="*/ 0 h 6858000"/>
              <a:gd name="connsiteX2" fmla="*/ 3795019 w 5715000"/>
              <a:gd name="connsiteY2" fmla="*/ 18527 h 6858000"/>
              <a:gd name="connsiteX3" fmla="*/ 5715000 w 5715000"/>
              <a:gd name="connsiteY3" fmla="*/ 3429000 h 6858000"/>
              <a:gd name="connsiteX4" fmla="*/ 3795019 w 5715000"/>
              <a:gd name="connsiteY4" fmla="*/ 6839473 h 6858000"/>
              <a:gd name="connsiteX5" fmla="*/ 3762797 w 5715000"/>
              <a:gd name="connsiteY5" fmla="*/ 6858000 h 6858000"/>
              <a:gd name="connsiteX6" fmla="*/ 0 w 571500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15000" h="6858000">
                <a:moveTo>
                  <a:pt x="0" y="0"/>
                </a:moveTo>
                <a:lnTo>
                  <a:pt x="3762797" y="0"/>
                </a:lnTo>
                <a:lnTo>
                  <a:pt x="3795019" y="18527"/>
                </a:lnTo>
                <a:cubicBezTo>
                  <a:pt x="4946093" y="717936"/>
                  <a:pt x="5715000" y="1983674"/>
                  <a:pt x="5715000" y="3429000"/>
                </a:cubicBezTo>
                <a:cubicBezTo>
                  <a:pt x="5715000" y="4874326"/>
                  <a:pt x="4946093" y="6140064"/>
                  <a:pt x="3795019" y="6839473"/>
                </a:cubicBezTo>
                <a:lnTo>
                  <a:pt x="3762797" y="6858000"/>
                </a:lnTo>
                <a:lnTo>
                  <a:pt x="0" y="6858000"/>
                </a:lnTo>
                <a:close/>
              </a:path>
            </a:pathLst>
          </a:custGeom>
          <a:solidFill>
            <a:schemeClr val="bg1">
              <a:lumMod val="95000"/>
            </a:schemeClr>
          </a:solidFill>
          <a:effectLst/>
        </p:spPr>
        <p:txBody>
          <a:bodyPr wrap="square" anchor="ctr" anchorCtr="0">
            <a:noAutofit/>
          </a:bodyPr>
          <a:lstStyle>
            <a:lvl1pPr marL="0" indent="0" algn="ctr">
              <a:buFontTx/>
              <a:buNone/>
              <a:defRPr sz="2000"/>
            </a:lvl1pPr>
          </a:lstStyle>
          <a:p>
            <a:r>
              <a:rPr lang="en-US" dirty="0"/>
              <a:t>Image</a:t>
            </a:r>
          </a:p>
        </p:txBody>
      </p:sp>
    </p:spTree>
    <p:extLst>
      <p:ext uri="{BB962C8B-B14F-4D97-AF65-F5344CB8AC3E}">
        <p14:creationId xmlns:p14="http://schemas.microsoft.com/office/powerpoint/2010/main" val="24061562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472318-2F0A-4D0B-8B39-3F093DC96F6A}" type="datetimeFigureOut">
              <a:rPr lang="en-US" smtClean="0"/>
              <a:t>8/20/2021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5FC4FB8-8CAC-45E0-B881-85523A1BCA8B}" type="slidenum">
              <a:rPr lang="en-US" smtClean="0"/>
              <a:t>‹N›</a:t>
            </a:fld>
            <a:endParaRPr lang="en-US"/>
          </a:p>
        </p:txBody>
      </p:sp>
    </p:spTree>
    <p:extLst>
      <p:ext uri="{BB962C8B-B14F-4D97-AF65-F5344CB8AC3E}">
        <p14:creationId xmlns:p14="http://schemas.microsoft.com/office/powerpoint/2010/main" val="5338503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66_Blank">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CBCA8AE6-BE3F-4FAB-822D-B08613D0C285}"/>
              </a:ext>
            </a:extLst>
          </p:cNvPr>
          <p:cNvSpPr>
            <a:spLocks noGrp="1"/>
          </p:cNvSpPr>
          <p:nvPr>
            <p:ph type="pic" sz="quarter" idx="16" hasCustomPrompt="1"/>
          </p:nvPr>
        </p:nvSpPr>
        <p:spPr>
          <a:xfrm>
            <a:off x="2403805" y="1535994"/>
            <a:ext cx="2922148" cy="3887224"/>
          </a:xfrm>
          <a:custGeom>
            <a:avLst/>
            <a:gdLst>
              <a:gd name="connsiteX0" fmla="*/ 0 w 2922148"/>
              <a:gd name="connsiteY0" fmla="*/ 0 h 3887224"/>
              <a:gd name="connsiteX1" fmla="*/ 2922148 w 2922148"/>
              <a:gd name="connsiteY1" fmla="*/ 0 h 3887224"/>
              <a:gd name="connsiteX2" fmla="*/ 2922148 w 2922148"/>
              <a:gd name="connsiteY2" fmla="*/ 3887224 h 3887224"/>
              <a:gd name="connsiteX3" fmla="*/ 0 w 2922148"/>
              <a:gd name="connsiteY3" fmla="*/ 3887224 h 3887224"/>
            </a:gdLst>
            <a:ahLst/>
            <a:cxnLst>
              <a:cxn ang="0">
                <a:pos x="connsiteX0" y="connsiteY0"/>
              </a:cxn>
              <a:cxn ang="0">
                <a:pos x="connsiteX1" y="connsiteY1"/>
              </a:cxn>
              <a:cxn ang="0">
                <a:pos x="connsiteX2" y="connsiteY2"/>
              </a:cxn>
              <a:cxn ang="0">
                <a:pos x="connsiteX3" y="connsiteY3"/>
              </a:cxn>
            </a:cxnLst>
            <a:rect l="l" t="t" r="r" b="b"/>
            <a:pathLst>
              <a:path w="2922148" h="3887224">
                <a:moveTo>
                  <a:pt x="0" y="0"/>
                </a:moveTo>
                <a:lnTo>
                  <a:pt x="2922148" y="0"/>
                </a:lnTo>
                <a:lnTo>
                  <a:pt x="2922148" y="3887224"/>
                </a:lnTo>
                <a:lnTo>
                  <a:pt x="0" y="3887224"/>
                </a:lnTo>
                <a:close/>
              </a:path>
            </a:pathLst>
          </a:custGeom>
          <a:solidFill>
            <a:schemeClr val="bg1">
              <a:lumMod val="95000"/>
            </a:schemeClr>
          </a:solidFill>
          <a:ln>
            <a:solidFill>
              <a:schemeClr val="bg1">
                <a:lumMod val="75000"/>
              </a:schemeClr>
            </a:solidFill>
          </a:ln>
        </p:spPr>
        <p:txBody>
          <a:bodyPr wrap="square" anchor="ctr" anchorCtr="0">
            <a:noAutofit/>
          </a:bodyPr>
          <a:lstStyle>
            <a:lvl1pPr marL="0" indent="0" algn="ctr">
              <a:buFontTx/>
              <a:buNone/>
              <a:defRPr sz="1800"/>
            </a:lvl1pPr>
          </a:lstStyle>
          <a:p>
            <a:r>
              <a:rPr lang="en-US"/>
              <a:t>Image</a:t>
            </a:r>
          </a:p>
        </p:txBody>
      </p:sp>
      <p:sp>
        <p:nvSpPr>
          <p:cNvPr id="3" name="Picture Placeholder 5">
            <a:extLst>
              <a:ext uri="{FF2B5EF4-FFF2-40B4-BE49-F238E27FC236}">
                <a16:creationId xmlns:a16="http://schemas.microsoft.com/office/drawing/2014/main" id="{7953F535-E5D2-46B6-9714-B47198270E23}"/>
              </a:ext>
            </a:extLst>
          </p:cNvPr>
          <p:cNvSpPr>
            <a:spLocks noGrp="1"/>
          </p:cNvSpPr>
          <p:nvPr>
            <p:ph type="pic" sz="quarter" idx="17" hasCustomPrompt="1"/>
          </p:nvPr>
        </p:nvSpPr>
        <p:spPr>
          <a:xfrm>
            <a:off x="1412586" y="3239330"/>
            <a:ext cx="1268786" cy="2229439"/>
          </a:xfrm>
          <a:custGeom>
            <a:avLst/>
            <a:gdLst>
              <a:gd name="connsiteX0" fmla="*/ 0 w 1268786"/>
              <a:gd name="connsiteY0" fmla="*/ 0 h 2229439"/>
              <a:gd name="connsiteX1" fmla="*/ 1268786 w 1268786"/>
              <a:gd name="connsiteY1" fmla="*/ 0 h 2229439"/>
              <a:gd name="connsiteX2" fmla="*/ 1268786 w 1268786"/>
              <a:gd name="connsiteY2" fmla="*/ 2229439 h 2229439"/>
              <a:gd name="connsiteX3" fmla="*/ 0 w 1268786"/>
              <a:gd name="connsiteY3" fmla="*/ 2229439 h 2229439"/>
            </a:gdLst>
            <a:ahLst/>
            <a:cxnLst>
              <a:cxn ang="0">
                <a:pos x="connsiteX0" y="connsiteY0"/>
              </a:cxn>
              <a:cxn ang="0">
                <a:pos x="connsiteX1" y="connsiteY1"/>
              </a:cxn>
              <a:cxn ang="0">
                <a:pos x="connsiteX2" y="connsiteY2"/>
              </a:cxn>
              <a:cxn ang="0">
                <a:pos x="connsiteX3" y="connsiteY3"/>
              </a:cxn>
            </a:cxnLst>
            <a:rect l="l" t="t" r="r" b="b"/>
            <a:pathLst>
              <a:path w="1268786" h="2229439">
                <a:moveTo>
                  <a:pt x="0" y="0"/>
                </a:moveTo>
                <a:lnTo>
                  <a:pt x="1268786" y="0"/>
                </a:lnTo>
                <a:lnTo>
                  <a:pt x="1268786" y="2229439"/>
                </a:lnTo>
                <a:lnTo>
                  <a:pt x="0" y="2229439"/>
                </a:lnTo>
                <a:close/>
              </a:path>
            </a:pathLst>
          </a:custGeom>
          <a:solidFill>
            <a:schemeClr val="bg1">
              <a:lumMod val="95000"/>
            </a:schemeClr>
          </a:solidFill>
          <a:ln>
            <a:solidFill>
              <a:schemeClr val="bg1">
                <a:lumMod val="75000"/>
              </a:schemeClr>
            </a:solidFill>
          </a:ln>
        </p:spPr>
        <p:txBody>
          <a:bodyPr wrap="square" anchor="ctr" anchorCtr="0">
            <a:noAutofit/>
          </a:bodyPr>
          <a:lstStyle>
            <a:lvl1pPr marL="0" indent="0" algn="ctr">
              <a:buFontTx/>
              <a:buNone/>
              <a:defRPr sz="1800"/>
            </a:lvl1pPr>
          </a:lstStyle>
          <a:p>
            <a:r>
              <a:rPr lang="en-US"/>
              <a:t>Image</a:t>
            </a:r>
          </a:p>
        </p:txBody>
      </p:sp>
      <p:sp>
        <p:nvSpPr>
          <p:cNvPr id="4" name="Right Triangle 3"/>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75" y="259202"/>
            <a:ext cx="594025" cy="308349"/>
          </a:xfrm>
          <a:prstGeom prst="rect">
            <a:avLst/>
          </a:prstGeom>
        </p:spPr>
      </p:pic>
    </p:spTree>
    <p:extLst>
      <p:ext uri="{BB962C8B-B14F-4D97-AF65-F5344CB8AC3E}">
        <p14:creationId xmlns:p14="http://schemas.microsoft.com/office/powerpoint/2010/main" val="198343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1_Blank">
    <p:spTree>
      <p:nvGrpSpPr>
        <p:cNvPr id="1" name=""/>
        <p:cNvGrpSpPr/>
        <p:nvPr/>
      </p:nvGrpSpPr>
      <p:grpSpPr>
        <a:xfrm>
          <a:off x="0" y="0"/>
          <a:ext cx="0" cy="0"/>
          <a:chOff x="0" y="0"/>
          <a:chExt cx="0" cy="0"/>
        </a:xfrm>
      </p:grpSpPr>
      <p:sp>
        <p:nvSpPr>
          <p:cNvPr id="2" name="Picture Placeholder 13">
            <a:extLst>
              <a:ext uri="{FF2B5EF4-FFF2-40B4-BE49-F238E27FC236}">
                <a16:creationId xmlns:a16="http://schemas.microsoft.com/office/drawing/2014/main" id="{E360F0A1-6C00-4159-834B-568F8B1177FD}"/>
              </a:ext>
            </a:extLst>
          </p:cNvPr>
          <p:cNvSpPr>
            <a:spLocks noGrp="1"/>
          </p:cNvSpPr>
          <p:nvPr>
            <p:ph type="pic" sz="quarter" idx="15" hasCustomPrompt="1"/>
          </p:nvPr>
        </p:nvSpPr>
        <p:spPr>
          <a:xfrm>
            <a:off x="1370377" y="1181479"/>
            <a:ext cx="2249124" cy="2034922"/>
          </a:xfrm>
          <a:custGeom>
            <a:avLst/>
            <a:gdLst>
              <a:gd name="connsiteX0" fmla="*/ 0 w 2249124"/>
              <a:gd name="connsiteY0" fmla="*/ 0 h 2034922"/>
              <a:gd name="connsiteX1" fmla="*/ 2249124 w 2249124"/>
              <a:gd name="connsiteY1" fmla="*/ 0 h 2034922"/>
              <a:gd name="connsiteX2" fmla="*/ 2249124 w 2249124"/>
              <a:gd name="connsiteY2" fmla="*/ 2034922 h 2034922"/>
              <a:gd name="connsiteX3" fmla="*/ 0 w 2249124"/>
              <a:gd name="connsiteY3" fmla="*/ 2034922 h 2034922"/>
            </a:gdLst>
            <a:ahLst/>
            <a:cxnLst>
              <a:cxn ang="0">
                <a:pos x="connsiteX0" y="connsiteY0"/>
              </a:cxn>
              <a:cxn ang="0">
                <a:pos x="connsiteX1" y="connsiteY1"/>
              </a:cxn>
              <a:cxn ang="0">
                <a:pos x="connsiteX2" y="connsiteY2"/>
              </a:cxn>
              <a:cxn ang="0">
                <a:pos x="connsiteX3" y="connsiteY3"/>
              </a:cxn>
            </a:cxnLst>
            <a:rect l="l" t="t" r="r" b="b"/>
            <a:pathLst>
              <a:path w="2249124" h="2034922">
                <a:moveTo>
                  <a:pt x="0" y="0"/>
                </a:moveTo>
                <a:lnTo>
                  <a:pt x="2249124" y="0"/>
                </a:lnTo>
                <a:lnTo>
                  <a:pt x="2249124" y="2034922"/>
                </a:lnTo>
                <a:lnTo>
                  <a:pt x="0" y="2034922"/>
                </a:lnTo>
                <a:close/>
              </a:path>
            </a:pathLst>
          </a:custGeom>
          <a:solidFill>
            <a:schemeClr val="bg1">
              <a:lumMod val="95000"/>
            </a:schemeClr>
          </a:solidFill>
        </p:spPr>
        <p:txBody>
          <a:bodyPr wrap="square" anchor="ctr" anchorCtr="0">
            <a:noAutofit/>
          </a:bodyPr>
          <a:lstStyle>
            <a:lvl1pPr marL="0" indent="0" algn="ctr">
              <a:buFontTx/>
              <a:buNone/>
              <a:defRPr sz="1800"/>
            </a:lvl1pPr>
          </a:lstStyle>
          <a:p>
            <a:r>
              <a:rPr lang="en-US"/>
              <a:t>Image</a:t>
            </a:r>
          </a:p>
        </p:txBody>
      </p:sp>
      <p:sp>
        <p:nvSpPr>
          <p:cNvPr id="3" name="Picture Placeholder 12">
            <a:extLst>
              <a:ext uri="{FF2B5EF4-FFF2-40B4-BE49-F238E27FC236}">
                <a16:creationId xmlns:a16="http://schemas.microsoft.com/office/drawing/2014/main" id="{A4D7B839-062A-44E7-A406-1E6B87569B15}"/>
              </a:ext>
            </a:extLst>
          </p:cNvPr>
          <p:cNvSpPr>
            <a:spLocks noGrp="1"/>
          </p:cNvSpPr>
          <p:nvPr>
            <p:ph type="pic" sz="quarter" idx="16" hasCustomPrompt="1"/>
          </p:nvPr>
        </p:nvSpPr>
        <p:spPr>
          <a:xfrm>
            <a:off x="4008802" y="1181479"/>
            <a:ext cx="2249124" cy="2034922"/>
          </a:xfrm>
          <a:custGeom>
            <a:avLst/>
            <a:gdLst>
              <a:gd name="connsiteX0" fmla="*/ 0 w 2249124"/>
              <a:gd name="connsiteY0" fmla="*/ 0 h 2034922"/>
              <a:gd name="connsiteX1" fmla="*/ 2249124 w 2249124"/>
              <a:gd name="connsiteY1" fmla="*/ 0 h 2034922"/>
              <a:gd name="connsiteX2" fmla="*/ 2249124 w 2249124"/>
              <a:gd name="connsiteY2" fmla="*/ 2034922 h 2034922"/>
              <a:gd name="connsiteX3" fmla="*/ 0 w 2249124"/>
              <a:gd name="connsiteY3" fmla="*/ 2034922 h 2034922"/>
            </a:gdLst>
            <a:ahLst/>
            <a:cxnLst>
              <a:cxn ang="0">
                <a:pos x="connsiteX0" y="connsiteY0"/>
              </a:cxn>
              <a:cxn ang="0">
                <a:pos x="connsiteX1" y="connsiteY1"/>
              </a:cxn>
              <a:cxn ang="0">
                <a:pos x="connsiteX2" y="connsiteY2"/>
              </a:cxn>
              <a:cxn ang="0">
                <a:pos x="connsiteX3" y="connsiteY3"/>
              </a:cxn>
            </a:cxnLst>
            <a:rect l="l" t="t" r="r" b="b"/>
            <a:pathLst>
              <a:path w="2249124" h="2034922">
                <a:moveTo>
                  <a:pt x="0" y="0"/>
                </a:moveTo>
                <a:lnTo>
                  <a:pt x="2249124" y="0"/>
                </a:lnTo>
                <a:lnTo>
                  <a:pt x="2249124" y="2034922"/>
                </a:lnTo>
                <a:lnTo>
                  <a:pt x="0" y="2034922"/>
                </a:lnTo>
                <a:close/>
              </a:path>
            </a:pathLst>
          </a:custGeom>
          <a:solidFill>
            <a:schemeClr val="bg1">
              <a:lumMod val="95000"/>
            </a:schemeClr>
          </a:solidFill>
        </p:spPr>
        <p:txBody>
          <a:bodyPr wrap="square" anchor="ctr" anchorCtr="0">
            <a:noAutofit/>
          </a:bodyPr>
          <a:lstStyle>
            <a:lvl1pPr marL="0" indent="0" algn="ctr">
              <a:buFontTx/>
              <a:buNone/>
              <a:defRPr sz="1800"/>
            </a:lvl1pPr>
          </a:lstStyle>
          <a:p>
            <a:r>
              <a:rPr lang="en-US"/>
              <a:t>Image</a:t>
            </a:r>
          </a:p>
        </p:txBody>
      </p:sp>
      <p:sp>
        <p:nvSpPr>
          <p:cNvPr id="4" name="Picture Placeholder 14">
            <a:extLst>
              <a:ext uri="{FF2B5EF4-FFF2-40B4-BE49-F238E27FC236}">
                <a16:creationId xmlns:a16="http://schemas.microsoft.com/office/drawing/2014/main" id="{A7209166-8F2C-4FCF-93C3-982D250E69CB}"/>
              </a:ext>
            </a:extLst>
          </p:cNvPr>
          <p:cNvSpPr>
            <a:spLocks noGrp="1"/>
          </p:cNvSpPr>
          <p:nvPr>
            <p:ph type="pic" sz="quarter" idx="17" hasCustomPrompt="1"/>
          </p:nvPr>
        </p:nvSpPr>
        <p:spPr>
          <a:xfrm>
            <a:off x="1370377" y="3641599"/>
            <a:ext cx="2249124" cy="2034922"/>
          </a:xfrm>
          <a:custGeom>
            <a:avLst/>
            <a:gdLst>
              <a:gd name="connsiteX0" fmla="*/ 0 w 2249124"/>
              <a:gd name="connsiteY0" fmla="*/ 0 h 2034922"/>
              <a:gd name="connsiteX1" fmla="*/ 2249124 w 2249124"/>
              <a:gd name="connsiteY1" fmla="*/ 0 h 2034922"/>
              <a:gd name="connsiteX2" fmla="*/ 2249124 w 2249124"/>
              <a:gd name="connsiteY2" fmla="*/ 2034922 h 2034922"/>
              <a:gd name="connsiteX3" fmla="*/ 0 w 2249124"/>
              <a:gd name="connsiteY3" fmla="*/ 2034922 h 2034922"/>
            </a:gdLst>
            <a:ahLst/>
            <a:cxnLst>
              <a:cxn ang="0">
                <a:pos x="connsiteX0" y="connsiteY0"/>
              </a:cxn>
              <a:cxn ang="0">
                <a:pos x="connsiteX1" y="connsiteY1"/>
              </a:cxn>
              <a:cxn ang="0">
                <a:pos x="connsiteX2" y="connsiteY2"/>
              </a:cxn>
              <a:cxn ang="0">
                <a:pos x="connsiteX3" y="connsiteY3"/>
              </a:cxn>
            </a:cxnLst>
            <a:rect l="l" t="t" r="r" b="b"/>
            <a:pathLst>
              <a:path w="2249124" h="2034922">
                <a:moveTo>
                  <a:pt x="0" y="0"/>
                </a:moveTo>
                <a:lnTo>
                  <a:pt x="2249124" y="0"/>
                </a:lnTo>
                <a:lnTo>
                  <a:pt x="2249124" y="2034922"/>
                </a:lnTo>
                <a:lnTo>
                  <a:pt x="0" y="2034922"/>
                </a:lnTo>
                <a:close/>
              </a:path>
            </a:pathLst>
          </a:custGeom>
          <a:solidFill>
            <a:schemeClr val="bg1">
              <a:lumMod val="95000"/>
            </a:schemeClr>
          </a:solidFill>
        </p:spPr>
        <p:txBody>
          <a:bodyPr wrap="square" anchor="ctr" anchorCtr="0">
            <a:noAutofit/>
          </a:bodyPr>
          <a:lstStyle>
            <a:lvl1pPr marL="0" indent="0" algn="ctr">
              <a:buFontTx/>
              <a:buNone/>
              <a:defRPr sz="1800"/>
            </a:lvl1pPr>
          </a:lstStyle>
          <a:p>
            <a:r>
              <a:rPr lang="en-US"/>
              <a:t>Image</a:t>
            </a:r>
          </a:p>
        </p:txBody>
      </p:sp>
      <p:sp>
        <p:nvSpPr>
          <p:cNvPr id="5" name="Picture Placeholder 11">
            <a:extLst>
              <a:ext uri="{FF2B5EF4-FFF2-40B4-BE49-F238E27FC236}">
                <a16:creationId xmlns:a16="http://schemas.microsoft.com/office/drawing/2014/main" id="{BFB24120-BC00-4C72-9D94-C2CE9F43D65B}"/>
              </a:ext>
            </a:extLst>
          </p:cNvPr>
          <p:cNvSpPr>
            <a:spLocks noGrp="1"/>
          </p:cNvSpPr>
          <p:nvPr>
            <p:ph type="pic" sz="quarter" idx="18" hasCustomPrompt="1"/>
          </p:nvPr>
        </p:nvSpPr>
        <p:spPr>
          <a:xfrm>
            <a:off x="4008802" y="3641599"/>
            <a:ext cx="2249124" cy="2034922"/>
          </a:xfrm>
          <a:custGeom>
            <a:avLst/>
            <a:gdLst>
              <a:gd name="connsiteX0" fmla="*/ 0 w 2249124"/>
              <a:gd name="connsiteY0" fmla="*/ 0 h 2034922"/>
              <a:gd name="connsiteX1" fmla="*/ 2249124 w 2249124"/>
              <a:gd name="connsiteY1" fmla="*/ 0 h 2034922"/>
              <a:gd name="connsiteX2" fmla="*/ 2249124 w 2249124"/>
              <a:gd name="connsiteY2" fmla="*/ 2034922 h 2034922"/>
              <a:gd name="connsiteX3" fmla="*/ 0 w 2249124"/>
              <a:gd name="connsiteY3" fmla="*/ 2034922 h 2034922"/>
            </a:gdLst>
            <a:ahLst/>
            <a:cxnLst>
              <a:cxn ang="0">
                <a:pos x="connsiteX0" y="connsiteY0"/>
              </a:cxn>
              <a:cxn ang="0">
                <a:pos x="connsiteX1" y="connsiteY1"/>
              </a:cxn>
              <a:cxn ang="0">
                <a:pos x="connsiteX2" y="connsiteY2"/>
              </a:cxn>
              <a:cxn ang="0">
                <a:pos x="connsiteX3" y="connsiteY3"/>
              </a:cxn>
            </a:cxnLst>
            <a:rect l="l" t="t" r="r" b="b"/>
            <a:pathLst>
              <a:path w="2249124" h="2034922">
                <a:moveTo>
                  <a:pt x="0" y="0"/>
                </a:moveTo>
                <a:lnTo>
                  <a:pt x="2249124" y="0"/>
                </a:lnTo>
                <a:lnTo>
                  <a:pt x="2249124" y="2034922"/>
                </a:lnTo>
                <a:lnTo>
                  <a:pt x="0" y="2034922"/>
                </a:lnTo>
                <a:close/>
              </a:path>
            </a:pathLst>
          </a:custGeom>
          <a:solidFill>
            <a:schemeClr val="bg1">
              <a:lumMod val="95000"/>
            </a:schemeClr>
          </a:solidFill>
        </p:spPr>
        <p:txBody>
          <a:bodyPr wrap="square" anchor="ctr" anchorCtr="0">
            <a:noAutofit/>
          </a:bodyPr>
          <a:lstStyle>
            <a:lvl1pPr marL="0" indent="0" algn="ctr">
              <a:buFontTx/>
              <a:buNone/>
              <a:defRPr sz="1800"/>
            </a:lvl1pPr>
          </a:lstStyle>
          <a:p>
            <a:r>
              <a:rPr lang="en-US"/>
              <a:t>Image</a:t>
            </a:r>
          </a:p>
        </p:txBody>
      </p:sp>
      <p:sp>
        <p:nvSpPr>
          <p:cNvPr id="6" name="Right Triangle 5"/>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75" y="259202"/>
            <a:ext cx="594025" cy="308349"/>
          </a:xfrm>
          <a:prstGeom prst="rect">
            <a:avLst/>
          </a:prstGeom>
        </p:spPr>
      </p:pic>
    </p:spTree>
    <p:extLst>
      <p:ext uri="{BB962C8B-B14F-4D97-AF65-F5344CB8AC3E}">
        <p14:creationId xmlns:p14="http://schemas.microsoft.com/office/powerpoint/2010/main" val="2443939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90_Blank">
    <p:spTree>
      <p:nvGrpSpPr>
        <p:cNvPr id="1" name=""/>
        <p:cNvGrpSpPr/>
        <p:nvPr/>
      </p:nvGrpSpPr>
      <p:grpSpPr>
        <a:xfrm>
          <a:off x="0" y="0"/>
          <a:ext cx="0" cy="0"/>
          <a:chOff x="0" y="0"/>
          <a:chExt cx="0" cy="0"/>
        </a:xfrm>
      </p:grpSpPr>
      <p:sp>
        <p:nvSpPr>
          <p:cNvPr id="2" name="Picture Placeholder 17">
            <a:extLst>
              <a:ext uri="{FF2B5EF4-FFF2-40B4-BE49-F238E27FC236}">
                <a16:creationId xmlns:a16="http://schemas.microsoft.com/office/drawing/2014/main" id="{D71EDCCF-9381-4952-BDE5-8234847A19B2}"/>
              </a:ext>
            </a:extLst>
          </p:cNvPr>
          <p:cNvSpPr>
            <a:spLocks noGrp="1"/>
          </p:cNvSpPr>
          <p:nvPr>
            <p:ph type="pic" sz="quarter" idx="15" hasCustomPrompt="1"/>
          </p:nvPr>
        </p:nvSpPr>
        <p:spPr>
          <a:xfrm>
            <a:off x="2064399" y="772947"/>
            <a:ext cx="2573295" cy="2573295"/>
          </a:xfrm>
          <a:custGeom>
            <a:avLst/>
            <a:gdLst>
              <a:gd name="connsiteX0" fmla="*/ 1286648 w 2573295"/>
              <a:gd name="connsiteY0" fmla="*/ 0 h 2573295"/>
              <a:gd name="connsiteX1" fmla="*/ 2573295 w 2573295"/>
              <a:gd name="connsiteY1" fmla="*/ 1286648 h 2573295"/>
              <a:gd name="connsiteX2" fmla="*/ 1286648 w 2573295"/>
              <a:gd name="connsiteY2" fmla="*/ 2573295 h 2573295"/>
              <a:gd name="connsiteX3" fmla="*/ 0 w 2573295"/>
              <a:gd name="connsiteY3" fmla="*/ 1286648 h 2573295"/>
            </a:gdLst>
            <a:ahLst/>
            <a:cxnLst>
              <a:cxn ang="0">
                <a:pos x="connsiteX0" y="connsiteY0"/>
              </a:cxn>
              <a:cxn ang="0">
                <a:pos x="connsiteX1" y="connsiteY1"/>
              </a:cxn>
              <a:cxn ang="0">
                <a:pos x="connsiteX2" y="connsiteY2"/>
              </a:cxn>
              <a:cxn ang="0">
                <a:pos x="connsiteX3" y="connsiteY3"/>
              </a:cxn>
            </a:cxnLst>
            <a:rect l="l" t="t" r="r" b="b"/>
            <a:pathLst>
              <a:path w="2573295" h="2573295">
                <a:moveTo>
                  <a:pt x="1286648" y="0"/>
                </a:moveTo>
                <a:lnTo>
                  <a:pt x="2573295" y="1286648"/>
                </a:lnTo>
                <a:lnTo>
                  <a:pt x="1286648" y="2573295"/>
                </a:lnTo>
                <a:lnTo>
                  <a:pt x="0" y="1286648"/>
                </a:lnTo>
                <a:close/>
              </a:path>
            </a:pathLst>
          </a:custGeom>
          <a:solidFill>
            <a:schemeClr val="bg1">
              <a:lumMod val="95000"/>
            </a:schemeClr>
          </a:solidFill>
        </p:spPr>
        <p:txBody>
          <a:bodyPr wrap="square" anchor="ctr" anchorCtr="0">
            <a:noAutofit/>
          </a:bodyPr>
          <a:lstStyle>
            <a:lvl1pPr marL="0" indent="0" algn="ctr">
              <a:buFontTx/>
              <a:buNone/>
              <a:defRPr sz="1800"/>
            </a:lvl1pPr>
          </a:lstStyle>
          <a:p>
            <a:r>
              <a:rPr lang="en-US"/>
              <a:t>Image</a:t>
            </a:r>
          </a:p>
        </p:txBody>
      </p:sp>
      <p:sp>
        <p:nvSpPr>
          <p:cNvPr id="3" name="Picture Placeholder 18">
            <a:extLst>
              <a:ext uri="{FF2B5EF4-FFF2-40B4-BE49-F238E27FC236}">
                <a16:creationId xmlns:a16="http://schemas.microsoft.com/office/drawing/2014/main" id="{63D4ED43-30E2-4FA6-95E4-0FB44201FBE3}"/>
              </a:ext>
            </a:extLst>
          </p:cNvPr>
          <p:cNvSpPr>
            <a:spLocks noGrp="1"/>
          </p:cNvSpPr>
          <p:nvPr>
            <p:ph type="pic" sz="quarter" idx="16" hasCustomPrompt="1"/>
          </p:nvPr>
        </p:nvSpPr>
        <p:spPr>
          <a:xfrm>
            <a:off x="3433805" y="2142353"/>
            <a:ext cx="2573295" cy="2573295"/>
          </a:xfrm>
          <a:custGeom>
            <a:avLst/>
            <a:gdLst>
              <a:gd name="connsiteX0" fmla="*/ 1286648 w 2573295"/>
              <a:gd name="connsiteY0" fmla="*/ 0 h 2573295"/>
              <a:gd name="connsiteX1" fmla="*/ 2573295 w 2573295"/>
              <a:gd name="connsiteY1" fmla="*/ 1286648 h 2573295"/>
              <a:gd name="connsiteX2" fmla="*/ 1286648 w 2573295"/>
              <a:gd name="connsiteY2" fmla="*/ 2573295 h 2573295"/>
              <a:gd name="connsiteX3" fmla="*/ 0 w 2573295"/>
              <a:gd name="connsiteY3" fmla="*/ 1286648 h 2573295"/>
            </a:gdLst>
            <a:ahLst/>
            <a:cxnLst>
              <a:cxn ang="0">
                <a:pos x="connsiteX0" y="connsiteY0"/>
              </a:cxn>
              <a:cxn ang="0">
                <a:pos x="connsiteX1" y="connsiteY1"/>
              </a:cxn>
              <a:cxn ang="0">
                <a:pos x="connsiteX2" y="connsiteY2"/>
              </a:cxn>
              <a:cxn ang="0">
                <a:pos x="connsiteX3" y="connsiteY3"/>
              </a:cxn>
            </a:cxnLst>
            <a:rect l="l" t="t" r="r" b="b"/>
            <a:pathLst>
              <a:path w="2573295" h="2573295">
                <a:moveTo>
                  <a:pt x="1286648" y="0"/>
                </a:moveTo>
                <a:lnTo>
                  <a:pt x="2573295" y="1286648"/>
                </a:lnTo>
                <a:lnTo>
                  <a:pt x="1286648" y="2573295"/>
                </a:lnTo>
                <a:lnTo>
                  <a:pt x="0" y="1286648"/>
                </a:lnTo>
                <a:close/>
              </a:path>
            </a:pathLst>
          </a:custGeom>
          <a:solidFill>
            <a:schemeClr val="bg1">
              <a:lumMod val="95000"/>
            </a:schemeClr>
          </a:solidFill>
        </p:spPr>
        <p:txBody>
          <a:bodyPr wrap="square" anchor="ctr" anchorCtr="0">
            <a:noAutofit/>
          </a:bodyPr>
          <a:lstStyle>
            <a:lvl1pPr marL="0" indent="0" algn="ctr">
              <a:buFontTx/>
              <a:buNone/>
              <a:defRPr sz="1800"/>
            </a:lvl1pPr>
          </a:lstStyle>
          <a:p>
            <a:r>
              <a:rPr lang="en-US"/>
              <a:t>Image</a:t>
            </a:r>
          </a:p>
        </p:txBody>
      </p:sp>
      <p:sp>
        <p:nvSpPr>
          <p:cNvPr id="4" name="Picture Placeholder 16">
            <a:extLst>
              <a:ext uri="{FF2B5EF4-FFF2-40B4-BE49-F238E27FC236}">
                <a16:creationId xmlns:a16="http://schemas.microsoft.com/office/drawing/2014/main" id="{F1A7B61C-AF54-45CD-A0D2-EF8D602A989B}"/>
              </a:ext>
            </a:extLst>
          </p:cNvPr>
          <p:cNvSpPr>
            <a:spLocks noGrp="1"/>
          </p:cNvSpPr>
          <p:nvPr>
            <p:ph type="pic" sz="quarter" idx="17" hasCustomPrompt="1"/>
          </p:nvPr>
        </p:nvSpPr>
        <p:spPr>
          <a:xfrm>
            <a:off x="2074744" y="3511759"/>
            <a:ext cx="2573295" cy="2573295"/>
          </a:xfrm>
          <a:custGeom>
            <a:avLst/>
            <a:gdLst>
              <a:gd name="connsiteX0" fmla="*/ 1286648 w 2573295"/>
              <a:gd name="connsiteY0" fmla="*/ 0 h 2573295"/>
              <a:gd name="connsiteX1" fmla="*/ 2573295 w 2573295"/>
              <a:gd name="connsiteY1" fmla="*/ 1286648 h 2573295"/>
              <a:gd name="connsiteX2" fmla="*/ 1286648 w 2573295"/>
              <a:gd name="connsiteY2" fmla="*/ 2573295 h 2573295"/>
              <a:gd name="connsiteX3" fmla="*/ 0 w 2573295"/>
              <a:gd name="connsiteY3" fmla="*/ 1286648 h 2573295"/>
            </a:gdLst>
            <a:ahLst/>
            <a:cxnLst>
              <a:cxn ang="0">
                <a:pos x="connsiteX0" y="connsiteY0"/>
              </a:cxn>
              <a:cxn ang="0">
                <a:pos x="connsiteX1" y="connsiteY1"/>
              </a:cxn>
              <a:cxn ang="0">
                <a:pos x="connsiteX2" y="connsiteY2"/>
              </a:cxn>
              <a:cxn ang="0">
                <a:pos x="connsiteX3" y="connsiteY3"/>
              </a:cxn>
            </a:cxnLst>
            <a:rect l="l" t="t" r="r" b="b"/>
            <a:pathLst>
              <a:path w="2573295" h="2573295">
                <a:moveTo>
                  <a:pt x="1286648" y="0"/>
                </a:moveTo>
                <a:lnTo>
                  <a:pt x="2573295" y="1286648"/>
                </a:lnTo>
                <a:lnTo>
                  <a:pt x="1286648" y="2573295"/>
                </a:lnTo>
                <a:lnTo>
                  <a:pt x="0" y="1286648"/>
                </a:lnTo>
                <a:close/>
              </a:path>
            </a:pathLst>
          </a:custGeom>
          <a:solidFill>
            <a:schemeClr val="bg1">
              <a:lumMod val="95000"/>
            </a:schemeClr>
          </a:solidFill>
        </p:spPr>
        <p:txBody>
          <a:bodyPr wrap="square" anchor="ctr" anchorCtr="0">
            <a:noAutofit/>
          </a:bodyPr>
          <a:lstStyle>
            <a:lvl1pPr marL="0" indent="0" algn="ctr">
              <a:buFontTx/>
              <a:buNone/>
              <a:defRPr sz="1800"/>
            </a:lvl1pPr>
          </a:lstStyle>
          <a:p>
            <a:r>
              <a:rPr lang="en-US"/>
              <a:t>Image</a:t>
            </a:r>
          </a:p>
        </p:txBody>
      </p:sp>
      <p:sp>
        <p:nvSpPr>
          <p:cNvPr id="5" name="Right Triangle 4"/>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75" y="259202"/>
            <a:ext cx="594025" cy="308349"/>
          </a:xfrm>
          <a:prstGeom prst="rect">
            <a:avLst/>
          </a:prstGeom>
        </p:spPr>
      </p:pic>
    </p:spTree>
    <p:extLst>
      <p:ext uri="{BB962C8B-B14F-4D97-AF65-F5344CB8AC3E}">
        <p14:creationId xmlns:p14="http://schemas.microsoft.com/office/powerpoint/2010/main" val="22882821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9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0A8E2B50-2DE2-491F-B3B6-91A01A5E2819}"/>
              </a:ext>
            </a:extLst>
          </p:cNvPr>
          <p:cNvSpPr>
            <a:spLocks noGrp="1"/>
          </p:cNvSpPr>
          <p:nvPr>
            <p:ph type="pic" sz="quarter" idx="10" hasCustomPrompt="1"/>
          </p:nvPr>
        </p:nvSpPr>
        <p:spPr>
          <a:xfrm>
            <a:off x="0" y="1"/>
            <a:ext cx="12192000" cy="3372374"/>
          </a:xfrm>
          <a:custGeom>
            <a:avLst/>
            <a:gdLst>
              <a:gd name="connsiteX0" fmla="*/ 0 w 12192000"/>
              <a:gd name="connsiteY0" fmla="*/ 0 h 3372374"/>
              <a:gd name="connsiteX1" fmla="*/ 12192000 w 12192000"/>
              <a:gd name="connsiteY1" fmla="*/ 0 h 3372374"/>
              <a:gd name="connsiteX2" fmla="*/ 12192000 w 12192000"/>
              <a:gd name="connsiteY2" fmla="*/ 3372374 h 3372374"/>
              <a:gd name="connsiteX3" fmla="*/ 0 w 12192000"/>
              <a:gd name="connsiteY3" fmla="*/ 3372374 h 3372374"/>
            </a:gdLst>
            <a:ahLst/>
            <a:cxnLst>
              <a:cxn ang="0">
                <a:pos x="connsiteX0" y="connsiteY0"/>
              </a:cxn>
              <a:cxn ang="0">
                <a:pos x="connsiteX1" y="connsiteY1"/>
              </a:cxn>
              <a:cxn ang="0">
                <a:pos x="connsiteX2" y="connsiteY2"/>
              </a:cxn>
              <a:cxn ang="0">
                <a:pos x="connsiteX3" y="connsiteY3"/>
              </a:cxn>
            </a:cxnLst>
            <a:rect l="l" t="t" r="r" b="b"/>
            <a:pathLst>
              <a:path w="12192000" h="3372374">
                <a:moveTo>
                  <a:pt x="0" y="0"/>
                </a:moveTo>
                <a:lnTo>
                  <a:pt x="12192000" y="0"/>
                </a:lnTo>
                <a:lnTo>
                  <a:pt x="12192000" y="3372374"/>
                </a:lnTo>
                <a:lnTo>
                  <a:pt x="0" y="3372374"/>
                </a:ln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3" name="Right Triangle 2"/>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75" y="259202"/>
            <a:ext cx="594025" cy="308349"/>
          </a:xfrm>
          <a:prstGeom prst="rect">
            <a:avLst/>
          </a:prstGeom>
        </p:spPr>
      </p:pic>
    </p:spTree>
    <p:extLst>
      <p:ext uri="{BB962C8B-B14F-4D97-AF65-F5344CB8AC3E}">
        <p14:creationId xmlns:p14="http://schemas.microsoft.com/office/powerpoint/2010/main" val="3104614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8_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849745D-8B44-4D42-B2E0-9028B8B944FE}"/>
              </a:ext>
            </a:extLst>
          </p:cNvPr>
          <p:cNvSpPr>
            <a:spLocks noGrp="1"/>
          </p:cNvSpPr>
          <p:nvPr>
            <p:ph type="pic" sz="quarter" idx="10" hasCustomPrompt="1"/>
          </p:nvPr>
        </p:nvSpPr>
        <p:spPr>
          <a:xfrm>
            <a:off x="932819" y="3102882"/>
            <a:ext cx="1726292" cy="1726294"/>
          </a:xfrm>
          <a:custGeom>
            <a:avLst/>
            <a:gdLst>
              <a:gd name="connsiteX0" fmla="*/ 673096 w 1346192"/>
              <a:gd name="connsiteY0" fmla="*/ 0 h 1346193"/>
              <a:gd name="connsiteX1" fmla="*/ 1346192 w 1346192"/>
              <a:gd name="connsiteY1" fmla="*/ 673096 h 1346193"/>
              <a:gd name="connsiteX2" fmla="*/ 673096 w 1346192"/>
              <a:gd name="connsiteY2" fmla="*/ 1346193 h 1346193"/>
              <a:gd name="connsiteX3" fmla="*/ 0 w 1346192"/>
              <a:gd name="connsiteY3" fmla="*/ 673096 h 1346193"/>
            </a:gdLst>
            <a:ahLst/>
            <a:cxnLst>
              <a:cxn ang="0">
                <a:pos x="connsiteX0" y="connsiteY0"/>
              </a:cxn>
              <a:cxn ang="0">
                <a:pos x="connsiteX1" y="connsiteY1"/>
              </a:cxn>
              <a:cxn ang="0">
                <a:pos x="connsiteX2" y="connsiteY2"/>
              </a:cxn>
              <a:cxn ang="0">
                <a:pos x="connsiteX3" y="connsiteY3"/>
              </a:cxn>
            </a:cxnLst>
            <a:rect l="l" t="t" r="r" b="b"/>
            <a:pathLst>
              <a:path w="1346192" h="1346193">
                <a:moveTo>
                  <a:pt x="673096" y="0"/>
                </a:moveTo>
                <a:lnTo>
                  <a:pt x="1346192" y="673096"/>
                </a:lnTo>
                <a:lnTo>
                  <a:pt x="673096" y="1346193"/>
                </a:lnTo>
                <a:lnTo>
                  <a:pt x="0" y="673096"/>
                </a:ln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3" name="Right Triangle 2"/>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20375" y="259202"/>
            <a:ext cx="594025" cy="308349"/>
          </a:xfrm>
          <a:prstGeom prst="rect">
            <a:avLst/>
          </a:prstGeom>
        </p:spPr>
      </p:pic>
    </p:spTree>
    <p:extLst>
      <p:ext uri="{BB962C8B-B14F-4D97-AF65-F5344CB8AC3E}">
        <p14:creationId xmlns:p14="http://schemas.microsoft.com/office/powerpoint/2010/main" val="2000325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7_Blank">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CE54E4D-DB73-48A6-B5B2-459553922D93}"/>
              </a:ext>
            </a:extLst>
          </p:cNvPr>
          <p:cNvSpPr>
            <a:spLocks noGrp="1"/>
          </p:cNvSpPr>
          <p:nvPr>
            <p:ph type="pic" sz="quarter" idx="10" hasCustomPrompt="1"/>
          </p:nvPr>
        </p:nvSpPr>
        <p:spPr>
          <a:xfrm>
            <a:off x="1625936" y="2379584"/>
            <a:ext cx="3845576" cy="3452614"/>
          </a:xfrm>
          <a:custGeom>
            <a:avLst/>
            <a:gdLst>
              <a:gd name="connsiteX0" fmla="*/ 1217331 w 3845576"/>
              <a:gd name="connsiteY0" fmla="*/ 0 h 3452614"/>
              <a:gd name="connsiteX1" fmla="*/ 2635782 w 3845576"/>
              <a:gd name="connsiteY1" fmla="*/ 389 h 3452614"/>
              <a:gd name="connsiteX2" fmla="*/ 2686640 w 3845576"/>
              <a:gd name="connsiteY2" fmla="*/ 1697 h 3452614"/>
              <a:gd name="connsiteX3" fmla="*/ 2890008 w 3845576"/>
              <a:gd name="connsiteY3" fmla="*/ 69930 h 3452614"/>
              <a:gd name="connsiteX4" fmla="*/ 2978839 w 3845576"/>
              <a:gd name="connsiteY4" fmla="*/ 133793 h 3452614"/>
              <a:gd name="connsiteX5" fmla="*/ 3044346 w 3845576"/>
              <a:gd name="connsiteY5" fmla="*/ 204534 h 3452614"/>
              <a:gd name="connsiteX6" fmla="*/ 3778851 w 3845576"/>
              <a:gd name="connsiteY6" fmla="*/ 1471478 h 3452614"/>
              <a:gd name="connsiteX7" fmla="*/ 3803121 w 3845576"/>
              <a:gd name="connsiteY7" fmla="*/ 1516170 h 3452614"/>
              <a:gd name="connsiteX8" fmla="*/ 3845576 w 3845576"/>
              <a:gd name="connsiteY8" fmla="*/ 1726342 h 3452614"/>
              <a:gd name="connsiteX9" fmla="*/ 3803121 w 3845576"/>
              <a:gd name="connsiteY9" fmla="*/ 1936517 h 3452614"/>
              <a:gd name="connsiteX10" fmla="*/ 3804547 w 3845576"/>
              <a:gd name="connsiteY10" fmla="*/ 1934089 h 3452614"/>
              <a:gd name="connsiteX11" fmla="*/ 3800234 w 3845576"/>
              <a:gd name="connsiteY11" fmla="*/ 1944334 h 3452614"/>
              <a:gd name="connsiteX12" fmla="*/ 3070141 w 3845576"/>
              <a:gd name="connsiteY12" fmla="*/ 3203662 h 3452614"/>
              <a:gd name="connsiteX13" fmla="*/ 3073675 w 3845576"/>
              <a:gd name="connsiteY13" fmla="*/ 3197514 h 3452614"/>
              <a:gd name="connsiteX14" fmla="*/ 3047109 w 3845576"/>
              <a:gd name="connsiteY14" fmla="*/ 3240883 h 3452614"/>
              <a:gd name="connsiteX15" fmla="*/ 2886305 w 3845576"/>
              <a:gd name="connsiteY15" fmla="*/ 3382802 h 3452614"/>
              <a:gd name="connsiteX16" fmla="*/ 2683010 w 3845576"/>
              <a:gd name="connsiteY16" fmla="*/ 3451250 h 3452614"/>
              <a:gd name="connsiteX17" fmla="*/ 2632148 w 3845576"/>
              <a:gd name="connsiteY17" fmla="*/ 3452614 h 3452614"/>
              <a:gd name="connsiteX18" fmla="*/ 1213696 w 3845576"/>
              <a:gd name="connsiteY18" fmla="*/ 3452226 h 3452614"/>
              <a:gd name="connsiteX19" fmla="*/ 1162837 w 3845576"/>
              <a:gd name="connsiteY19" fmla="*/ 3450918 h 3452614"/>
              <a:gd name="connsiteX20" fmla="*/ 959470 w 3845576"/>
              <a:gd name="connsiteY20" fmla="*/ 3382685 h 3452614"/>
              <a:gd name="connsiteX21" fmla="*/ 798515 w 3845576"/>
              <a:gd name="connsiteY21" fmla="*/ 3240936 h 3452614"/>
              <a:gd name="connsiteX22" fmla="*/ 772191 w 3845576"/>
              <a:gd name="connsiteY22" fmla="*/ 3198067 h 3452614"/>
              <a:gd name="connsiteX23" fmla="*/ 66724 w 3845576"/>
              <a:gd name="connsiteY23" fmla="*/ 1981209 h 3452614"/>
              <a:gd name="connsiteX24" fmla="*/ 42453 w 3845576"/>
              <a:gd name="connsiteY24" fmla="*/ 1936517 h 3452614"/>
              <a:gd name="connsiteX25" fmla="*/ 0 w 3845576"/>
              <a:gd name="connsiteY25" fmla="*/ 1726343 h 3452614"/>
              <a:gd name="connsiteX26" fmla="*/ 42453 w 3845576"/>
              <a:gd name="connsiteY26" fmla="*/ 1516170 h 3452614"/>
              <a:gd name="connsiteX27" fmla="*/ 66709 w 3845576"/>
              <a:gd name="connsiteY27" fmla="*/ 1471500 h 3452614"/>
              <a:gd name="connsiteX28" fmla="*/ 775805 w 3845576"/>
              <a:gd name="connsiteY28" fmla="*/ 255100 h 3452614"/>
              <a:gd name="connsiteX29" fmla="*/ 802369 w 3845576"/>
              <a:gd name="connsiteY29" fmla="*/ 211732 h 3452614"/>
              <a:gd name="connsiteX30" fmla="*/ 963173 w 3845576"/>
              <a:gd name="connsiteY30" fmla="*/ 69812 h 3452614"/>
              <a:gd name="connsiteX31" fmla="*/ 1166469 w 3845576"/>
              <a:gd name="connsiteY31" fmla="*/ 1365 h 345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845576" h="3452614">
                <a:moveTo>
                  <a:pt x="1217331" y="0"/>
                </a:moveTo>
                <a:lnTo>
                  <a:pt x="2635782" y="389"/>
                </a:lnTo>
                <a:lnTo>
                  <a:pt x="2686640" y="1697"/>
                </a:lnTo>
                <a:cubicBezTo>
                  <a:pt x="2756284" y="10298"/>
                  <a:pt x="2825391" y="32689"/>
                  <a:pt x="2890008" y="69930"/>
                </a:cubicBezTo>
                <a:cubicBezTo>
                  <a:pt x="2922315" y="88551"/>
                  <a:pt x="2951971" y="110003"/>
                  <a:pt x="2978839" y="133793"/>
                </a:cubicBezTo>
                <a:lnTo>
                  <a:pt x="3044346" y="204534"/>
                </a:lnTo>
                <a:lnTo>
                  <a:pt x="3778851" y="1471478"/>
                </a:lnTo>
                <a:lnTo>
                  <a:pt x="3803121" y="1516170"/>
                </a:lnTo>
                <a:cubicBezTo>
                  <a:pt x="3830459" y="1580768"/>
                  <a:pt x="3845576" y="1651791"/>
                  <a:pt x="3845576" y="1726342"/>
                </a:cubicBezTo>
                <a:cubicBezTo>
                  <a:pt x="3845576" y="1800895"/>
                  <a:pt x="3830459" y="1871919"/>
                  <a:pt x="3803121" y="1936517"/>
                </a:cubicBezTo>
                <a:lnTo>
                  <a:pt x="3804547" y="1934089"/>
                </a:lnTo>
                <a:lnTo>
                  <a:pt x="3800234" y="1944334"/>
                </a:lnTo>
                <a:lnTo>
                  <a:pt x="3070141" y="3203662"/>
                </a:lnTo>
                <a:lnTo>
                  <a:pt x="3073675" y="3197514"/>
                </a:lnTo>
                <a:lnTo>
                  <a:pt x="3047109" y="3240883"/>
                </a:lnTo>
                <a:cubicBezTo>
                  <a:pt x="3004836" y="3296867"/>
                  <a:pt x="2950882" y="3345493"/>
                  <a:pt x="2886305" y="3382802"/>
                </a:cubicBezTo>
                <a:cubicBezTo>
                  <a:pt x="2821729" y="3420113"/>
                  <a:pt x="2752647" y="3442576"/>
                  <a:pt x="2683010" y="3451250"/>
                </a:cubicBezTo>
                <a:lnTo>
                  <a:pt x="2632148" y="3452614"/>
                </a:lnTo>
                <a:lnTo>
                  <a:pt x="1213696" y="3452226"/>
                </a:lnTo>
                <a:lnTo>
                  <a:pt x="1162837" y="3450918"/>
                </a:lnTo>
                <a:cubicBezTo>
                  <a:pt x="1093193" y="3442317"/>
                  <a:pt x="1024085" y="3419926"/>
                  <a:pt x="959470" y="3382685"/>
                </a:cubicBezTo>
                <a:cubicBezTo>
                  <a:pt x="894854" y="3345443"/>
                  <a:pt x="840848" y="3296876"/>
                  <a:pt x="798515" y="3240936"/>
                </a:cubicBezTo>
                <a:lnTo>
                  <a:pt x="772191" y="3198067"/>
                </a:lnTo>
                <a:lnTo>
                  <a:pt x="66724" y="1981209"/>
                </a:lnTo>
                <a:lnTo>
                  <a:pt x="42453" y="1936517"/>
                </a:lnTo>
                <a:cubicBezTo>
                  <a:pt x="15116" y="1871919"/>
                  <a:pt x="0" y="1800895"/>
                  <a:pt x="0" y="1726343"/>
                </a:cubicBezTo>
                <a:cubicBezTo>
                  <a:pt x="0" y="1651791"/>
                  <a:pt x="15116" y="1580768"/>
                  <a:pt x="42453" y="1516170"/>
                </a:cubicBezTo>
                <a:lnTo>
                  <a:pt x="66709" y="1471500"/>
                </a:lnTo>
                <a:lnTo>
                  <a:pt x="775805" y="255100"/>
                </a:lnTo>
                <a:lnTo>
                  <a:pt x="802369" y="211732"/>
                </a:lnTo>
                <a:cubicBezTo>
                  <a:pt x="844641" y="155747"/>
                  <a:pt x="898597" y="107122"/>
                  <a:pt x="963173" y="69812"/>
                </a:cubicBezTo>
                <a:cubicBezTo>
                  <a:pt x="1027749" y="32502"/>
                  <a:pt x="1096832" y="10039"/>
                  <a:pt x="1166469" y="1365"/>
                </a:cubicBezTo>
                <a:close/>
              </a:path>
            </a:pathLst>
          </a:custGeom>
          <a:solidFill>
            <a:schemeClr val="bg1">
              <a:lumMod val="95000"/>
            </a:schemeClr>
          </a:solidFill>
        </p:spPr>
        <p:txBody>
          <a:bodyPr wrap="square" anchor="ctr" anchorCtr="1">
            <a:noAutofit/>
          </a:bodyPr>
          <a:lstStyle>
            <a:lvl1pPr marL="0" indent="0">
              <a:buNone/>
              <a:defRPr sz="1800"/>
            </a:lvl1pPr>
          </a:lstStyle>
          <a:p>
            <a:r>
              <a:rPr lang="en-US"/>
              <a:t>Image</a:t>
            </a:r>
          </a:p>
        </p:txBody>
      </p:sp>
      <p:sp>
        <p:nvSpPr>
          <p:cNvPr id="3" name="Right Triangle 2"/>
          <p:cNvSpPr/>
          <p:nvPr userDrawn="1"/>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188460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69C7C4-281E-493C-B217-0B2E4C4E88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8253E891-8732-45B9-A480-E4417E57C74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07442BC1-D614-4D05-83B6-906C4D2F743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Montserrat Light" charset="0"/>
              </a:defRPr>
            </a:lvl1pPr>
          </a:lstStyle>
          <a:p>
            <a:fld id="{BB40A941-EC9E-41B1-AE12-5F3A17CDE1AF}" type="datetimeFigureOut">
              <a:rPr lang="en-US" smtClean="0"/>
              <a:pPr/>
              <a:t>8/20/2021</a:t>
            </a:fld>
            <a:endParaRPr lang="en-US" dirty="0"/>
          </a:p>
        </p:txBody>
      </p:sp>
      <p:sp>
        <p:nvSpPr>
          <p:cNvPr id="5" name="Footer Placeholder 4">
            <a:extLst>
              <a:ext uri="{FF2B5EF4-FFF2-40B4-BE49-F238E27FC236}">
                <a16:creationId xmlns:a16="http://schemas.microsoft.com/office/drawing/2014/main" id="{424F6F44-621C-440F-9E8B-B9066DDEC1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ontserrat Light" charset="0"/>
              </a:defRPr>
            </a:lvl1pPr>
          </a:lstStyle>
          <a:p>
            <a:endParaRPr lang="en-US" dirty="0"/>
          </a:p>
        </p:txBody>
      </p:sp>
      <p:sp>
        <p:nvSpPr>
          <p:cNvPr id="6" name="Slide Number Placeholder 5">
            <a:extLst>
              <a:ext uri="{FF2B5EF4-FFF2-40B4-BE49-F238E27FC236}">
                <a16:creationId xmlns:a16="http://schemas.microsoft.com/office/drawing/2014/main" id="{1C3B9AF5-2A3C-48E8-B26D-9E57ABF5CE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Montserrat Light" charset="0"/>
              </a:defRPr>
            </a:lvl1pPr>
          </a:lstStyle>
          <a:p>
            <a:fld id="{DEAE3230-FEA0-4268-97FA-45B46A1528D5}" type="slidenum">
              <a:rPr lang="en-US" smtClean="0"/>
              <a:pPr/>
              <a:t>‹N›</a:t>
            </a:fld>
            <a:endParaRPr lang="en-US" dirty="0"/>
          </a:p>
        </p:txBody>
      </p:sp>
    </p:spTree>
    <p:extLst>
      <p:ext uri="{BB962C8B-B14F-4D97-AF65-F5344CB8AC3E}">
        <p14:creationId xmlns:p14="http://schemas.microsoft.com/office/powerpoint/2010/main" val="3836499694"/>
      </p:ext>
    </p:extLst>
  </p:cSld>
  <p:clrMap bg1="lt1" tx1="dk1" bg2="lt2" tx2="dk2" accent1="accent1" accent2="accent2" accent3="accent3" accent4="accent4" accent5="accent5" accent6="accent6" hlink="hlink" folHlink="folHlink"/>
  <p:sldLayoutIdLst>
    <p:sldLayoutId id="2147483680" r:id="rId1"/>
    <p:sldLayoutId id="2147483700" r:id="rId2"/>
    <p:sldLayoutId id="2147483766" r:id="rId3"/>
    <p:sldLayoutId id="2147483755" r:id="rId4"/>
    <p:sldLayoutId id="2147483754" r:id="rId5"/>
    <p:sldLayoutId id="2147483753" r:id="rId6"/>
    <p:sldLayoutId id="2147483752" r:id="rId7"/>
    <p:sldLayoutId id="2147483702" r:id="rId8"/>
    <p:sldLayoutId id="2147483701" r:id="rId9"/>
    <p:sldLayoutId id="2147483694" r:id="rId10"/>
    <p:sldLayoutId id="2147483695" r:id="rId11"/>
    <p:sldLayoutId id="2147483696" r:id="rId12"/>
    <p:sldLayoutId id="2147483693" r:id="rId13"/>
    <p:sldLayoutId id="2147483681" r:id="rId14"/>
    <p:sldLayoutId id="2147483675" r:id="rId15"/>
    <p:sldLayoutId id="2147483678" r:id="rId16"/>
    <p:sldLayoutId id="2147483677" r:id="rId17"/>
    <p:sldLayoutId id="2147483676" r:id="rId18"/>
    <p:sldLayoutId id="2147483674" r:id="rId19"/>
    <p:sldLayoutId id="2147483673" r:id="rId20"/>
    <p:sldLayoutId id="2147483669" r:id="rId21"/>
    <p:sldLayoutId id="2147483670" r:id="rId22"/>
    <p:sldLayoutId id="2147483668" r:id="rId23"/>
    <p:sldLayoutId id="2147483658" r:id="rId24"/>
    <p:sldLayoutId id="2147483667" r:id="rId25"/>
    <p:sldLayoutId id="2147483666" r:id="rId26"/>
    <p:sldLayoutId id="2147483665" r:id="rId27"/>
    <p:sldLayoutId id="2147483664" r:id="rId28"/>
    <p:sldLayoutId id="2147483663" r:id="rId29"/>
    <p:sldLayoutId id="2147483660" r:id="rId30"/>
    <p:sldLayoutId id="2147483659" r:id="rId31"/>
    <p:sldLayoutId id="2147483657" r:id="rId32"/>
    <p:sldLayoutId id="2147483655" r:id="rId33"/>
    <p:sldLayoutId id="2147483692" r:id="rId34"/>
    <p:sldLayoutId id="2147483710" r:id="rId35"/>
    <p:sldLayoutId id="2147483767" r:id="rId36"/>
  </p:sldLayoutIdLst>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ontserrat-Bold"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ontserrat Light"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ontserrat Light"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ontserrat Light"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ontserrat Light"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35.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5.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3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5.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17.jpeg"/><Relationship Id="rId5" Type="http://schemas.openxmlformats.org/officeDocument/2006/relationships/image" Target="../media/image16.jpg"/><Relationship Id="rId4" Type="http://schemas.openxmlformats.org/officeDocument/2006/relationships/image" Target="../media/image15.jpe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2.png"/><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19.JPG"/><Relationship Id="rId4" Type="http://schemas.openxmlformats.org/officeDocument/2006/relationships/image" Target="../media/image21.jpg"/></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35.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35.xml"/><Relationship Id="rId4" Type="http://schemas.openxmlformats.org/officeDocument/2006/relationships/image" Target="cid:ii_jq6x8uda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20.xml"/></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35.xml"/></Relationships>
</file>

<file path=ppt/slides/_rels/slide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4.xml"/><Relationship Id="rId1" Type="http://schemas.openxmlformats.org/officeDocument/2006/relationships/slideLayout" Target="../slideLayouts/slideLayout35.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5.xml"/><Relationship Id="rId1" Type="http://schemas.openxmlformats.org/officeDocument/2006/relationships/slideLayout" Target="../slideLayouts/slideLayout35.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34.jpe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5.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34.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3.xml"/><Relationship Id="rId1" Type="http://schemas.openxmlformats.org/officeDocument/2006/relationships/slideLayout" Target="../slideLayouts/slideLayout9.xml"/><Relationship Id="rId4" Type="http://schemas.openxmlformats.org/officeDocument/2006/relationships/image" Target="../media/image46.JPG"/></Relationships>
</file>

<file path=ppt/slides/_rels/slide44.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4.xml"/><Relationship Id="rId1" Type="http://schemas.openxmlformats.org/officeDocument/2006/relationships/slideLayout" Target="../slideLayouts/slideLayout9.xml"/><Relationship Id="rId4" Type="http://schemas.openxmlformats.org/officeDocument/2006/relationships/image" Target="../media/image48.JPG"/></Relationships>
</file>

<file path=ppt/slides/_rels/slide4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hyperlink" Target="mailto:info@complustrading.com" TargetMode="External"/><Relationship Id="rId2" Type="http://schemas.openxmlformats.org/officeDocument/2006/relationships/image" Target="../media/image50.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35.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3EEE04-5100-4057-9771-CF4732705330}"/>
              </a:ext>
            </a:extLst>
          </p:cNvPr>
          <p:cNvSpPr/>
          <p:nvPr/>
        </p:nvSpPr>
        <p:spPr>
          <a:xfrm>
            <a:off x="0" y="0"/>
            <a:ext cx="615209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grpSp>
        <p:nvGrpSpPr>
          <p:cNvPr id="12" name="Group 11">
            <a:extLst>
              <a:ext uri="{FF2B5EF4-FFF2-40B4-BE49-F238E27FC236}">
                <a16:creationId xmlns:a16="http://schemas.microsoft.com/office/drawing/2014/main" id="{9B9D81FF-CF34-46E7-B97A-C76D39F5DE3A}"/>
              </a:ext>
            </a:extLst>
          </p:cNvPr>
          <p:cNvGrpSpPr/>
          <p:nvPr/>
        </p:nvGrpSpPr>
        <p:grpSpPr>
          <a:xfrm>
            <a:off x="741473" y="1425375"/>
            <a:ext cx="5184541" cy="2772241"/>
            <a:chOff x="1128303" y="1577520"/>
            <a:chExt cx="4211100" cy="2772241"/>
          </a:xfrm>
        </p:grpSpPr>
        <p:sp>
          <p:nvSpPr>
            <p:cNvPr id="13" name="TextBox 12">
              <a:extLst>
                <a:ext uri="{FF2B5EF4-FFF2-40B4-BE49-F238E27FC236}">
                  <a16:creationId xmlns:a16="http://schemas.microsoft.com/office/drawing/2014/main" id="{B6E08C89-1BEC-496D-9FBD-98C8ED54ADD2}"/>
                </a:ext>
              </a:extLst>
            </p:cNvPr>
            <p:cNvSpPr txBox="1"/>
            <p:nvPr/>
          </p:nvSpPr>
          <p:spPr>
            <a:xfrm>
              <a:off x="1128303" y="1577520"/>
              <a:ext cx="4211100" cy="2751522"/>
            </a:xfrm>
            <a:prstGeom prst="rect">
              <a:avLst/>
            </a:prstGeom>
            <a:noFill/>
          </p:spPr>
          <p:txBody>
            <a:bodyPr wrap="square" rtlCol="0">
              <a:spAutoFit/>
            </a:bodyPr>
            <a:lstStyle/>
            <a:p>
              <a:pPr>
                <a:lnSpc>
                  <a:spcPct val="90000"/>
                </a:lnSpc>
              </a:pPr>
              <a:r>
                <a:rPr lang="en-US" sz="4800" spc="30" dirty="0">
                  <a:solidFill>
                    <a:schemeClr val="bg1">
                      <a:lumMod val="95000"/>
                    </a:schemeClr>
                  </a:solidFill>
                  <a:latin typeface="Montserrat-Bold" charset="0"/>
                </a:rPr>
                <a:t>Recover More</a:t>
              </a:r>
            </a:p>
            <a:p>
              <a:pPr>
                <a:lnSpc>
                  <a:spcPct val="90000"/>
                </a:lnSpc>
              </a:pPr>
              <a:r>
                <a:rPr lang="en-US" sz="2800" spc="30" dirty="0">
                  <a:solidFill>
                    <a:schemeClr val="bg1"/>
                  </a:solidFill>
                  <a:latin typeface="Montserrat-Bold" charset="0"/>
                </a:rPr>
                <a:t>with</a:t>
              </a:r>
              <a:r>
                <a:rPr lang="en-US" sz="3600" spc="30" dirty="0">
                  <a:solidFill>
                    <a:schemeClr val="bg1"/>
                  </a:solidFill>
                  <a:latin typeface="Montserrat-Bold" charset="0"/>
                </a:rPr>
                <a:t> </a:t>
              </a:r>
            </a:p>
            <a:p>
              <a:pPr>
                <a:lnSpc>
                  <a:spcPct val="90000"/>
                </a:lnSpc>
              </a:pPr>
              <a:r>
                <a:rPr lang="en-US" sz="5400" spc="30" dirty="0" err="1">
                  <a:solidFill>
                    <a:srgbClr val="2EA568"/>
                  </a:solidFill>
                  <a:latin typeface="Montserrat-Bold" charset="0"/>
                </a:rPr>
                <a:t>AlphaZyme</a:t>
              </a:r>
              <a:r>
                <a:rPr lang="en-US" sz="5400" spc="30" dirty="0">
                  <a:solidFill>
                    <a:srgbClr val="2EA568"/>
                  </a:solidFill>
                  <a:latin typeface="Montserrat-Bold" charset="0"/>
                </a:rPr>
                <a:t> D300</a:t>
              </a:r>
            </a:p>
          </p:txBody>
        </p:sp>
        <p:cxnSp>
          <p:nvCxnSpPr>
            <p:cNvPr id="14" name="Straight Connector 13">
              <a:extLst>
                <a:ext uri="{FF2B5EF4-FFF2-40B4-BE49-F238E27FC236}">
                  <a16:creationId xmlns:a16="http://schemas.microsoft.com/office/drawing/2014/main" id="{DFD93369-41BE-4684-88D2-18045B42A5B5}"/>
                </a:ext>
              </a:extLst>
            </p:cNvPr>
            <p:cNvCxnSpPr>
              <a:cxnSpLocks/>
            </p:cNvCxnSpPr>
            <p:nvPr/>
          </p:nvCxnSpPr>
          <p:spPr>
            <a:xfrm>
              <a:off x="1339319" y="4349761"/>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sp>
        <p:nvSpPr>
          <p:cNvPr id="2" name="TextBox 1">
            <a:extLst>
              <a:ext uri="{FF2B5EF4-FFF2-40B4-BE49-F238E27FC236}">
                <a16:creationId xmlns:a16="http://schemas.microsoft.com/office/drawing/2014/main" id="{8202CEB1-66ED-45BF-AD3C-13A450CDF463}"/>
              </a:ext>
            </a:extLst>
          </p:cNvPr>
          <p:cNvSpPr txBox="1"/>
          <p:nvPr/>
        </p:nvSpPr>
        <p:spPr>
          <a:xfrm>
            <a:off x="741474" y="4817875"/>
            <a:ext cx="4762734" cy="1384995"/>
          </a:xfrm>
          <a:prstGeom prst="rect">
            <a:avLst/>
          </a:prstGeom>
          <a:noFill/>
        </p:spPr>
        <p:txBody>
          <a:bodyPr wrap="square" rtlCol="0">
            <a:spAutoFit/>
          </a:bodyPr>
          <a:lstStyle/>
          <a:p>
            <a:endParaRPr lang="en-US" sz="2800" dirty="0">
              <a:solidFill>
                <a:schemeClr val="bg1"/>
              </a:solidFill>
            </a:endParaRPr>
          </a:p>
          <a:p>
            <a:r>
              <a:rPr lang="en-US" sz="2800" dirty="0">
                <a:solidFill>
                  <a:schemeClr val="bg1"/>
                </a:solidFill>
              </a:rPr>
              <a:t>July 2021</a:t>
            </a:r>
          </a:p>
          <a:p>
            <a:endParaRPr lang="en-US" sz="2800" dirty="0">
              <a:solidFill>
                <a:schemeClr val="bg1"/>
              </a:solidFill>
            </a:endParaRPr>
          </a:p>
        </p:txBody>
      </p:sp>
      <p:pic>
        <p:nvPicPr>
          <p:cNvPr id="4" name="Immagine 3" descr="Immagine che contiene candelabro, scuro&#10;&#10;Descrizione generata automaticamente">
            <a:extLst>
              <a:ext uri="{FF2B5EF4-FFF2-40B4-BE49-F238E27FC236}">
                <a16:creationId xmlns:a16="http://schemas.microsoft.com/office/drawing/2014/main" id="{FD488912-FC11-497F-9C1E-8A72E1656A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0454" y="2101362"/>
            <a:ext cx="4009056" cy="2421668"/>
          </a:xfrm>
          <a:prstGeom prst="rect">
            <a:avLst/>
          </a:prstGeom>
        </p:spPr>
      </p:pic>
    </p:spTree>
    <p:extLst>
      <p:ext uri="{BB962C8B-B14F-4D97-AF65-F5344CB8AC3E}">
        <p14:creationId xmlns:p14="http://schemas.microsoft.com/office/powerpoint/2010/main" val="9014466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33B88D2-644B-4687-846D-7DE11EEC34AC}"/>
              </a:ext>
            </a:extLst>
          </p:cNvPr>
          <p:cNvGrpSpPr/>
          <p:nvPr/>
        </p:nvGrpSpPr>
        <p:grpSpPr>
          <a:xfrm>
            <a:off x="3160734" y="655461"/>
            <a:ext cx="5870532" cy="981847"/>
            <a:chOff x="3160734" y="655461"/>
            <a:chExt cx="5870532" cy="981847"/>
          </a:xfrm>
        </p:grpSpPr>
        <p:sp>
          <p:nvSpPr>
            <p:cNvPr id="5" name="TextBox 4">
              <a:extLst>
                <a:ext uri="{FF2B5EF4-FFF2-40B4-BE49-F238E27FC236}">
                  <a16:creationId xmlns:a16="http://schemas.microsoft.com/office/drawing/2014/main" id="{A7980AA0-0ADF-4086-A09A-44EA46446FDF}"/>
                </a:ext>
              </a:extLst>
            </p:cNvPr>
            <p:cNvSpPr txBox="1"/>
            <p:nvPr/>
          </p:nvSpPr>
          <p:spPr>
            <a:xfrm>
              <a:off x="3160734" y="655461"/>
              <a:ext cx="5870532" cy="590931"/>
            </a:xfrm>
            <a:prstGeom prst="rect">
              <a:avLst/>
            </a:prstGeom>
            <a:noFill/>
          </p:spPr>
          <p:txBody>
            <a:bodyPr wrap="square" rtlCol="0">
              <a:spAutoFit/>
            </a:bodyPr>
            <a:lstStyle/>
            <a:p>
              <a:pPr algn="ctr">
                <a:lnSpc>
                  <a:spcPct val="90000"/>
                </a:lnSpc>
              </a:pPr>
              <a:r>
                <a:rPr lang="en-US" sz="3600" dirty="0">
                  <a:solidFill>
                    <a:schemeClr val="tx1">
                      <a:lumMod val="75000"/>
                      <a:lumOff val="25000"/>
                    </a:schemeClr>
                  </a:solidFill>
                  <a:latin typeface="Montserrat-Bold" charset="0"/>
                </a:rPr>
                <a:t>IOR / EOR</a:t>
              </a:r>
              <a:endParaRPr lang="en-US" sz="3600" spc="30" dirty="0">
                <a:solidFill>
                  <a:schemeClr val="tx1">
                    <a:lumMod val="75000"/>
                    <a:lumOff val="25000"/>
                  </a:schemeClr>
                </a:solidFill>
                <a:latin typeface="Montserrat-Bold" charset="0"/>
              </a:endParaRPr>
            </a:p>
          </p:txBody>
        </p:sp>
        <p:cxnSp>
          <p:nvCxnSpPr>
            <p:cNvPr id="7" name="Straight Connector 6">
              <a:extLst>
                <a:ext uri="{FF2B5EF4-FFF2-40B4-BE49-F238E27FC236}">
                  <a16:creationId xmlns:a16="http://schemas.microsoft.com/office/drawing/2014/main" id="{6A907AEC-5852-4FDE-9C8B-E88567244E57}"/>
                </a:ext>
              </a:extLst>
            </p:cNvPr>
            <p:cNvCxnSpPr>
              <a:cxnSpLocks/>
            </p:cNvCxnSpPr>
            <p:nvPr/>
          </p:nvCxnSpPr>
          <p:spPr>
            <a:xfrm>
              <a:off x="5796585" y="1637308"/>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sp>
        <p:nvSpPr>
          <p:cNvPr id="2" name="Rectangle 1">
            <a:extLst>
              <a:ext uri="{FF2B5EF4-FFF2-40B4-BE49-F238E27FC236}">
                <a16:creationId xmlns:a16="http://schemas.microsoft.com/office/drawing/2014/main" id="{8712418B-773C-42B2-BF39-A0FA9E845240}"/>
              </a:ext>
            </a:extLst>
          </p:cNvPr>
          <p:cNvSpPr/>
          <p:nvPr/>
        </p:nvSpPr>
        <p:spPr>
          <a:xfrm>
            <a:off x="4678720" y="3133725"/>
            <a:ext cx="2924175" cy="2605224"/>
          </a:xfrm>
          <a:prstGeom prst="rect">
            <a:avLst/>
          </a:prstGeom>
          <a:solidFill>
            <a:schemeClr val="bg1">
              <a:lumMod val="95000"/>
              <a:alpha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sp>
        <p:nvSpPr>
          <p:cNvPr id="30" name="Rectangle 29">
            <a:extLst>
              <a:ext uri="{FF2B5EF4-FFF2-40B4-BE49-F238E27FC236}">
                <a16:creationId xmlns:a16="http://schemas.microsoft.com/office/drawing/2014/main" id="{68F0AC2B-2279-464D-98EB-8547D5D46E9E}"/>
              </a:ext>
            </a:extLst>
          </p:cNvPr>
          <p:cNvSpPr/>
          <p:nvPr/>
        </p:nvSpPr>
        <p:spPr>
          <a:xfrm>
            <a:off x="7903996" y="3133725"/>
            <a:ext cx="2924175" cy="2605224"/>
          </a:xfrm>
          <a:prstGeom prst="rect">
            <a:avLst/>
          </a:prstGeom>
          <a:solidFill>
            <a:schemeClr val="bg1">
              <a:lumMod val="95000"/>
              <a:alpha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sp>
        <p:nvSpPr>
          <p:cNvPr id="31" name="Rectangle 30">
            <a:extLst>
              <a:ext uri="{FF2B5EF4-FFF2-40B4-BE49-F238E27FC236}">
                <a16:creationId xmlns:a16="http://schemas.microsoft.com/office/drawing/2014/main" id="{E6C0E4B5-6B5F-4549-B334-F6F4B701591A}"/>
              </a:ext>
            </a:extLst>
          </p:cNvPr>
          <p:cNvSpPr/>
          <p:nvPr/>
        </p:nvSpPr>
        <p:spPr>
          <a:xfrm>
            <a:off x="1453444" y="3133725"/>
            <a:ext cx="2924175" cy="2605224"/>
          </a:xfrm>
          <a:prstGeom prst="rect">
            <a:avLst/>
          </a:prstGeom>
          <a:solidFill>
            <a:schemeClr val="bg1">
              <a:lumMod val="95000"/>
              <a:alpha val="60000"/>
            </a:schemeClr>
          </a:soli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sp>
        <p:nvSpPr>
          <p:cNvPr id="32" name="TextBox 31">
            <a:extLst>
              <a:ext uri="{FF2B5EF4-FFF2-40B4-BE49-F238E27FC236}">
                <a16:creationId xmlns:a16="http://schemas.microsoft.com/office/drawing/2014/main" id="{7B5E3204-7341-4F22-8721-D7C932A4C2F4}"/>
              </a:ext>
            </a:extLst>
          </p:cNvPr>
          <p:cNvSpPr txBox="1"/>
          <p:nvPr/>
        </p:nvSpPr>
        <p:spPr>
          <a:xfrm>
            <a:off x="1639726" y="4261036"/>
            <a:ext cx="2738766" cy="1126462"/>
          </a:xfrm>
          <a:prstGeom prst="rect">
            <a:avLst/>
          </a:prstGeom>
          <a:noFill/>
        </p:spPr>
        <p:txBody>
          <a:bodyPr wrap="square" rtlCol="0">
            <a:spAutoFit/>
          </a:bodyPr>
          <a:lstStyle/>
          <a:p>
            <a:pPr marL="171450" lvl="0" indent="-171450">
              <a:lnSpc>
                <a:spcPct val="140000"/>
              </a:lnSpc>
              <a:buFont typeface="Arial" charset="0"/>
              <a:buChar char="•"/>
              <a:defRPr/>
            </a:pPr>
            <a:r>
              <a:rPr lang="en-US" sz="1200" dirty="0">
                <a:solidFill>
                  <a:schemeClr val="bg2"/>
                </a:solidFill>
                <a:latin typeface="Montserrat Light" charset="0"/>
              </a:rPr>
              <a:t>Fracturing</a:t>
            </a:r>
          </a:p>
          <a:p>
            <a:pPr marL="171450" lvl="0" indent="-171450">
              <a:lnSpc>
                <a:spcPct val="140000"/>
              </a:lnSpc>
              <a:buFont typeface="Arial" charset="0"/>
              <a:buChar char="•"/>
              <a:defRPr/>
            </a:pPr>
            <a:r>
              <a:rPr lang="en-US" sz="1200" dirty="0">
                <a:solidFill>
                  <a:schemeClr val="bg2"/>
                </a:solidFill>
                <a:latin typeface="Montserrat Light" charset="0"/>
              </a:rPr>
              <a:t>Hot oils</a:t>
            </a:r>
          </a:p>
          <a:p>
            <a:pPr marL="171450" lvl="0" indent="-171450">
              <a:lnSpc>
                <a:spcPct val="140000"/>
              </a:lnSpc>
              <a:buFont typeface="Arial" charset="0"/>
              <a:buChar char="•"/>
              <a:defRPr/>
            </a:pPr>
            <a:r>
              <a:rPr lang="en-US" sz="1200" dirty="0">
                <a:solidFill>
                  <a:schemeClr val="bg2"/>
                </a:solidFill>
                <a:latin typeface="Montserrat Light" charset="0"/>
              </a:rPr>
              <a:t>Acid and caustic</a:t>
            </a:r>
          </a:p>
          <a:p>
            <a:pPr marL="171450" lvl="0" indent="-171450">
              <a:lnSpc>
                <a:spcPct val="140000"/>
              </a:lnSpc>
              <a:buFont typeface="Arial" charset="0"/>
              <a:buChar char="•"/>
              <a:defRPr/>
            </a:pPr>
            <a:r>
              <a:rPr lang="en-US" sz="1200" dirty="0">
                <a:solidFill>
                  <a:schemeClr val="bg2"/>
                </a:solidFill>
                <a:latin typeface="Montserrat Light" charset="0"/>
              </a:rPr>
              <a:t>ASP, polymers</a:t>
            </a:r>
          </a:p>
        </p:txBody>
      </p:sp>
      <p:sp>
        <p:nvSpPr>
          <p:cNvPr id="33" name="TextBox 32">
            <a:extLst>
              <a:ext uri="{FF2B5EF4-FFF2-40B4-BE49-F238E27FC236}">
                <a16:creationId xmlns:a16="http://schemas.microsoft.com/office/drawing/2014/main" id="{02D05525-F82B-425B-9D63-8C2ED760E9C4}"/>
              </a:ext>
            </a:extLst>
          </p:cNvPr>
          <p:cNvSpPr txBox="1"/>
          <p:nvPr/>
        </p:nvSpPr>
        <p:spPr>
          <a:xfrm>
            <a:off x="4946905" y="4288874"/>
            <a:ext cx="2387806" cy="867930"/>
          </a:xfrm>
          <a:prstGeom prst="rect">
            <a:avLst/>
          </a:prstGeom>
          <a:noFill/>
        </p:spPr>
        <p:txBody>
          <a:bodyPr wrap="square" rtlCol="0">
            <a:spAutoFit/>
          </a:bodyPr>
          <a:lstStyle/>
          <a:p>
            <a:pPr marL="171450" lvl="0" indent="-171450">
              <a:lnSpc>
                <a:spcPct val="140000"/>
              </a:lnSpc>
              <a:buFont typeface="Arial" charset="0"/>
              <a:buChar char="•"/>
              <a:defRPr/>
            </a:pPr>
            <a:r>
              <a:rPr lang="en-US" sz="1200" dirty="0">
                <a:solidFill>
                  <a:schemeClr val="bg2"/>
                </a:solidFill>
                <a:latin typeface="Montserrat Light" charset="0"/>
              </a:rPr>
              <a:t>Microbes – Living</a:t>
            </a:r>
          </a:p>
          <a:p>
            <a:pPr marL="171450" lvl="0" indent="-171450">
              <a:lnSpc>
                <a:spcPct val="140000"/>
              </a:lnSpc>
              <a:buFont typeface="Arial" charset="0"/>
              <a:buChar char="•"/>
              <a:defRPr/>
            </a:pPr>
            <a:r>
              <a:rPr lang="en-US" sz="1200" dirty="0">
                <a:solidFill>
                  <a:schemeClr val="bg2"/>
                </a:solidFill>
                <a:latin typeface="Montserrat Light" charset="0"/>
              </a:rPr>
              <a:t>Enzymes – Non-living</a:t>
            </a:r>
          </a:p>
          <a:p>
            <a:pPr marL="171450" lvl="0" indent="-171450">
              <a:lnSpc>
                <a:spcPct val="140000"/>
              </a:lnSpc>
              <a:buFont typeface="Arial" charset="0"/>
              <a:buChar char="•"/>
              <a:defRPr/>
            </a:pPr>
            <a:endParaRPr lang="en-US" sz="1200" dirty="0">
              <a:solidFill>
                <a:schemeClr val="bg2"/>
              </a:solidFill>
              <a:latin typeface="Montserrat Light" charset="0"/>
            </a:endParaRPr>
          </a:p>
        </p:txBody>
      </p:sp>
      <p:sp>
        <p:nvSpPr>
          <p:cNvPr id="34" name="TextBox 33">
            <a:extLst>
              <a:ext uri="{FF2B5EF4-FFF2-40B4-BE49-F238E27FC236}">
                <a16:creationId xmlns:a16="http://schemas.microsoft.com/office/drawing/2014/main" id="{E3B29E73-42CC-416C-A0CB-DA3D06585BCD}"/>
              </a:ext>
            </a:extLst>
          </p:cNvPr>
          <p:cNvSpPr txBox="1"/>
          <p:nvPr/>
        </p:nvSpPr>
        <p:spPr>
          <a:xfrm>
            <a:off x="8174737" y="4293409"/>
            <a:ext cx="2382694" cy="1384995"/>
          </a:xfrm>
          <a:prstGeom prst="rect">
            <a:avLst/>
          </a:prstGeom>
          <a:noFill/>
        </p:spPr>
        <p:txBody>
          <a:bodyPr wrap="square" rtlCol="0">
            <a:spAutoFit/>
          </a:bodyPr>
          <a:lstStyle/>
          <a:p>
            <a:pPr marL="171450" lvl="0" indent="-171450">
              <a:lnSpc>
                <a:spcPct val="140000"/>
              </a:lnSpc>
              <a:buFont typeface="Arial" charset="0"/>
              <a:buChar char="•"/>
              <a:defRPr/>
            </a:pPr>
            <a:r>
              <a:rPr lang="en-US" sz="1200" dirty="0">
                <a:solidFill>
                  <a:schemeClr val="bg2"/>
                </a:solidFill>
                <a:latin typeface="Montserrat Light" charset="0"/>
              </a:rPr>
              <a:t>Water-flooding</a:t>
            </a:r>
          </a:p>
          <a:p>
            <a:pPr marL="171450" lvl="0" indent="-171450">
              <a:lnSpc>
                <a:spcPct val="140000"/>
              </a:lnSpc>
              <a:buFont typeface="Arial" charset="0"/>
              <a:buChar char="•"/>
              <a:defRPr/>
            </a:pPr>
            <a:r>
              <a:rPr lang="en-US" sz="1200" dirty="0">
                <a:solidFill>
                  <a:schemeClr val="bg2"/>
                </a:solidFill>
                <a:latin typeface="Montserrat Light" charset="0"/>
              </a:rPr>
              <a:t>Steam -injection</a:t>
            </a:r>
          </a:p>
          <a:p>
            <a:pPr marL="171450" lvl="0" indent="-171450">
              <a:lnSpc>
                <a:spcPct val="140000"/>
              </a:lnSpc>
              <a:buFont typeface="Arial" charset="0"/>
              <a:buChar char="•"/>
              <a:defRPr/>
            </a:pPr>
            <a:r>
              <a:rPr lang="en-US" sz="1200" dirty="0">
                <a:solidFill>
                  <a:schemeClr val="bg2"/>
                </a:solidFill>
                <a:latin typeface="Montserrat Light" charset="0"/>
              </a:rPr>
              <a:t>Microwave</a:t>
            </a:r>
          </a:p>
          <a:p>
            <a:pPr marL="171450" lvl="0" indent="-171450">
              <a:lnSpc>
                <a:spcPct val="140000"/>
              </a:lnSpc>
              <a:buFont typeface="Arial" charset="0"/>
              <a:buChar char="•"/>
              <a:defRPr/>
            </a:pPr>
            <a:r>
              <a:rPr lang="en-US" sz="1200" dirty="0">
                <a:solidFill>
                  <a:schemeClr val="bg2"/>
                </a:solidFill>
                <a:latin typeface="Montserrat Light" charset="0"/>
              </a:rPr>
              <a:t>Radio Frequency</a:t>
            </a:r>
          </a:p>
          <a:p>
            <a:pPr marL="171450" lvl="0" indent="-171450">
              <a:lnSpc>
                <a:spcPct val="140000"/>
              </a:lnSpc>
              <a:buFont typeface="Arial" charset="0"/>
              <a:buChar char="•"/>
              <a:defRPr/>
            </a:pPr>
            <a:r>
              <a:rPr lang="en-US" sz="1200" dirty="0">
                <a:solidFill>
                  <a:schemeClr val="bg2"/>
                </a:solidFill>
                <a:latin typeface="Montserrat Light" charset="0"/>
              </a:rPr>
              <a:t>Nano Technology</a:t>
            </a:r>
          </a:p>
        </p:txBody>
      </p:sp>
      <p:sp>
        <p:nvSpPr>
          <p:cNvPr id="41" name="Rectangle 40">
            <a:extLst>
              <a:ext uri="{FF2B5EF4-FFF2-40B4-BE49-F238E27FC236}">
                <a16:creationId xmlns:a16="http://schemas.microsoft.com/office/drawing/2014/main" id="{98514DD4-2BF2-4B83-AC77-26BB64D34D27}"/>
              </a:ext>
            </a:extLst>
          </p:cNvPr>
          <p:cNvSpPr/>
          <p:nvPr/>
        </p:nvSpPr>
        <p:spPr>
          <a:xfrm>
            <a:off x="1639726" y="3326677"/>
            <a:ext cx="2551611" cy="582909"/>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sp>
        <p:nvSpPr>
          <p:cNvPr id="39" name="TextBox 38">
            <a:extLst>
              <a:ext uri="{FF2B5EF4-FFF2-40B4-BE49-F238E27FC236}">
                <a16:creationId xmlns:a16="http://schemas.microsoft.com/office/drawing/2014/main" id="{0BE12FD9-BE19-4706-810F-E674727FE963}"/>
              </a:ext>
            </a:extLst>
          </p:cNvPr>
          <p:cNvSpPr txBox="1"/>
          <p:nvPr/>
        </p:nvSpPr>
        <p:spPr>
          <a:xfrm>
            <a:off x="2124394" y="3444418"/>
            <a:ext cx="158227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chemeClr val="tx1">
                    <a:lumMod val="65000"/>
                    <a:lumOff val="35000"/>
                  </a:schemeClr>
                </a:solidFill>
                <a:effectLst/>
                <a:uLnTx/>
                <a:uFillTx/>
                <a:latin typeface="Montserrat-Bold" charset="0"/>
                <a:ea typeface="+mn-ea"/>
                <a:cs typeface="+mn-cs"/>
              </a:rPr>
              <a:t>Chemistry</a:t>
            </a:r>
          </a:p>
        </p:txBody>
      </p:sp>
      <p:sp>
        <p:nvSpPr>
          <p:cNvPr id="43" name="Rectangle 42">
            <a:extLst>
              <a:ext uri="{FF2B5EF4-FFF2-40B4-BE49-F238E27FC236}">
                <a16:creationId xmlns:a16="http://schemas.microsoft.com/office/drawing/2014/main" id="{04D56B66-3FA4-45B1-948C-9B98CDA9F3DE}"/>
              </a:ext>
            </a:extLst>
          </p:cNvPr>
          <p:cNvSpPr/>
          <p:nvPr/>
        </p:nvSpPr>
        <p:spPr>
          <a:xfrm>
            <a:off x="4820194" y="3326677"/>
            <a:ext cx="2551611" cy="582909"/>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sp>
        <p:nvSpPr>
          <p:cNvPr id="44" name="Rectangle 43">
            <a:extLst>
              <a:ext uri="{FF2B5EF4-FFF2-40B4-BE49-F238E27FC236}">
                <a16:creationId xmlns:a16="http://schemas.microsoft.com/office/drawing/2014/main" id="{241F7CB2-05A7-411B-AD02-A2C764E10758}"/>
              </a:ext>
            </a:extLst>
          </p:cNvPr>
          <p:cNvSpPr/>
          <p:nvPr/>
        </p:nvSpPr>
        <p:spPr>
          <a:xfrm>
            <a:off x="8090277" y="3326677"/>
            <a:ext cx="2551611" cy="582909"/>
          </a:xfrm>
          <a:prstGeom prst="rect">
            <a:avLst/>
          </a:prstGeom>
          <a:solidFill>
            <a:schemeClr val="bg1">
              <a:alpha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sp>
        <p:nvSpPr>
          <p:cNvPr id="38" name="TextBox 37">
            <a:extLst>
              <a:ext uri="{FF2B5EF4-FFF2-40B4-BE49-F238E27FC236}">
                <a16:creationId xmlns:a16="http://schemas.microsoft.com/office/drawing/2014/main" id="{CAACB8B1-15FA-4A00-A339-CFCE436245C3}"/>
              </a:ext>
            </a:extLst>
          </p:cNvPr>
          <p:cNvSpPr txBox="1"/>
          <p:nvPr/>
        </p:nvSpPr>
        <p:spPr>
          <a:xfrm>
            <a:off x="8501363" y="3444418"/>
            <a:ext cx="172943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chemeClr val="tx1">
                    <a:lumMod val="65000"/>
                    <a:lumOff val="35000"/>
                  </a:schemeClr>
                </a:solidFill>
                <a:effectLst/>
                <a:uLnTx/>
                <a:uFillTx/>
                <a:latin typeface="Montserrat-Bold" charset="0"/>
                <a:ea typeface="+mn-ea"/>
                <a:cs typeface="+mn-cs"/>
              </a:rPr>
              <a:t>Physics</a:t>
            </a:r>
          </a:p>
        </p:txBody>
      </p:sp>
      <p:sp>
        <p:nvSpPr>
          <p:cNvPr id="40" name="TextBox 39">
            <a:extLst>
              <a:ext uri="{FF2B5EF4-FFF2-40B4-BE49-F238E27FC236}">
                <a16:creationId xmlns:a16="http://schemas.microsoft.com/office/drawing/2014/main" id="{0DFEDB1A-ADA3-455F-9F55-CCBD886F4051}"/>
              </a:ext>
            </a:extLst>
          </p:cNvPr>
          <p:cNvSpPr txBox="1"/>
          <p:nvPr/>
        </p:nvSpPr>
        <p:spPr>
          <a:xfrm>
            <a:off x="5279073" y="3444418"/>
            <a:ext cx="172346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 normalizeH="0" baseline="0" noProof="0" dirty="0">
                <a:ln>
                  <a:noFill/>
                </a:ln>
                <a:solidFill>
                  <a:schemeClr val="tx1">
                    <a:lumMod val="65000"/>
                    <a:lumOff val="35000"/>
                  </a:schemeClr>
                </a:solidFill>
                <a:effectLst/>
                <a:uLnTx/>
                <a:uFillTx/>
                <a:latin typeface="Montserrat-Bold" charset="0"/>
                <a:ea typeface="+mn-ea"/>
                <a:cs typeface="+mn-cs"/>
              </a:rPr>
              <a:t>Biology</a:t>
            </a:r>
          </a:p>
        </p:txBody>
      </p:sp>
      <p:sp>
        <p:nvSpPr>
          <p:cNvPr id="22" name="Right Triangle 21"/>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4" name="Straight Connector 23">
            <a:extLst>
              <a:ext uri="{FF2B5EF4-FFF2-40B4-BE49-F238E27FC236}">
                <a16:creationId xmlns:a16="http://schemas.microsoft.com/office/drawing/2014/main" id="{6A907AEC-5852-4FDE-9C8B-E88567244E57}"/>
              </a:ext>
            </a:extLst>
          </p:cNvPr>
          <p:cNvCxnSpPr>
            <a:cxnSpLocks/>
          </p:cNvCxnSpPr>
          <p:nvPr/>
        </p:nvCxnSpPr>
        <p:spPr>
          <a:xfrm flipV="1">
            <a:off x="6096000" y="1637308"/>
            <a:ext cx="9855" cy="1325348"/>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A907AEC-5852-4FDE-9C8B-E88567244E57}"/>
              </a:ext>
            </a:extLst>
          </p:cNvPr>
          <p:cNvCxnSpPr>
            <a:cxnSpLocks/>
          </p:cNvCxnSpPr>
          <p:nvPr/>
        </p:nvCxnSpPr>
        <p:spPr>
          <a:xfrm flipV="1">
            <a:off x="2915531" y="1789708"/>
            <a:ext cx="3180468" cy="1157681"/>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6A907AEC-5852-4FDE-9C8B-E88567244E57}"/>
              </a:ext>
            </a:extLst>
          </p:cNvPr>
          <p:cNvCxnSpPr>
            <a:cxnSpLocks/>
          </p:cNvCxnSpPr>
          <p:nvPr/>
        </p:nvCxnSpPr>
        <p:spPr>
          <a:xfrm flipH="1" flipV="1">
            <a:off x="6105855" y="1789708"/>
            <a:ext cx="3180468" cy="1157681"/>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66590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BA04808-3A24-402E-9126-F082A1DD2E6E}"/>
              </a:ext>
            </a:extLst>
          </p:cNvPr>
          <p:cNvGrpSpPr/>
          <p:nvPr/>
        </p:nvGrpSpPr>
        <p:grpSpPr>
          <a:xfrm>
            <a:off x="3160734" y="655461"/>
            <a:ext cx="5870532" cy="981847"/>
            <a:chOff x="3160734" y="655461"/>
            <a:chExt cx="5870532" cy="981847"/>
          </a:xfrm>
        </p:grpSpPr>
        <p:sp>
          <p:nvSpPr>
            <p:cNvPr id="39" name="TextBox 38">
              <a:extLst>
                <a:ext uri="{FF2B5EF4-FFF2-40B4-BE49-F238E27FC236}">
                  <a16:creationId xmlns:a16="http://schemas.microsoft.com/office/drawing/2014/main" id="{A544AD11-3F65-40AF-9AEF-C0A880167BF9}"/>
                </a:ext>
              </a:extLst>
            </p:cNvPr>
            <p:cNvSpPr txBox="1"/>
            <p:nvPr/>
          </p:nvSpPr>
          <p:spPr>
            <a:xfrm>
              <a:off x="3160734" y="655461"/>
              <a:ext cx="5870532" cy="590931"/>
            </a:xfrm>
            <a:prstGeom prst="rect">
              <a:avLst/>
            </a:prstGeom>
            <a:noFill/>
          </p:spPr>
          <p:txBody>
            <a:bodyPr wrap="square" rtlCol="0">
              <a:spAutoFit/>
            </a:bodyPr>
            <a:lstStyle/>
            <a:p>
              <a:pPr algn="ctr">
                <a:lnSpc>
                  <a:spcPct val="90000"/>
                </a:lnSpc>
              </a:pPr>
              <a:r>
                <a:rPr lang="en-US" sz="3600" spc="30" dirty="0">
                  <a:solidFill>
                    <a:schemeClr val="tx1">
                      <a:lumMod val="75000"/>
                      <a:lumOff val="25000"/>
                    </a:schemeClr>
                  </a:solidFill>
                  <a:latin typeface="Montserrat-Bold" charset="0"/>
                </a:rPr>
                <a:t> Enzyme-EOR ?</a:t>
              </a:r>
            </a:p>
          </p:txBody>
        </p:sp>
        <p:cxnSp>
          <p:nvCxnSpPr>
            <p:cNvPr id="41" name="Straight Connector 40">
              <a:extLst>
                <a:ext uri="{FF2B5EF4-FFF2-40B4-BE49-F238E27FC236}">
                  <a16:creationId xmlns:a16="http://schemas.microsoft.com/office/drawing/2014/main" id="{7691A81C-8BC4-4ED7-83E3-6D333EB87C10}"/>
                </a:ext>
              </a:extLst>
            </p:cNvPr>
            <p:cNvCxnSpPr>
              <a:cxnSpLocks/>
            </p:cNvCxnSpPr>
            <p:nvPr/>
          </p:nvCxnSpPr>
          <p:spPr>
            <a:xfrm>
              <a:off x="5796585" y="1637308"/>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grpSp>
        <p:nvGrpSpPr>
          <p:cNvPr id="43" name="Group 42">
            <a:extLst>
              <a:ext uri="{FF2B5EF4-FFF2-40B4-BE49-F238E27FC236}">
                <a16:creationId xmlns:a16="http://schemas.microsoft.com/office/drawing/2014/main" id="{CBCA59F0-3B51-44F3-BCCA-2D833539C4A1}"/>
              </a:ext>
            </a:extLst>
          </p:cNvPr>
          <p:cNvGrpSpPr/>
          <p:nvPr/>
        </p:nvGrpSpPr>
        <p:grpSpPr>
          <a:xfrm>
            <a:off x="1250667" y="2292621"/>
            <a:ext cx="4545918" cy="1213677"/>
            <a:chOff x="6443660" y="2334566"/>
            <a:chExt cx="4545918" cy="1213677"/>
          </a:xfrm>
        </p:grpSpPr>
        <p:grpSp>
          <p:nvGrpSpPr>
            <p:cNvPr id="54" name="Group 53">
              <a:extLst>
                <a:ext uri="{FF2B5EF4-FFF2-40B4-BE49-F238E27FC236}">
                  <a16:creationId xmlns:a16="http://schemas.microsoft.com/office/drawing/2014/main" id="{C401DC51-86E7-49F5-A229-086E5A9E3150}"/>
                </a:ext>
              </a:extLst>
            </p:cNvPr>
            <p:cNvGrpSpPr/>
            <p:nvPr/>
          </p:nvGrpSpPr>
          <p:grpSpPr>
            <a:xfrm>
              <a:off x="6821967" y="2334566"/>
              <a:ext cx="4167611" cy="1213677"/>
              <a:chOff x="6821967" y="2315516"/>
              <a:chExt cx="4167611" cy="1213677"/>
            </a:xfrm>
          </p:grpSpPr>
          <p:sp>
            <p:nvSpPr>
              <p:cNvPr id="56" name="TextBox 55">
                <a:extLst>
                  <a:ext uri="{FF2B5EF4-FFF2-40B4-BE49-F238E27FC236}">
                    <a16:creationId xmlns:a16="http://schemas.microsoft.com/office/drawing/2014/main" id="{B2AF2F1A-8C5D-46EF-92E4-1E7CE2C8851C}"/>
                  </a:ext>
                </a:extLst>
              </p:cNvPr>
              <p:cNvSpPr txBox="1"/>
              <p:nvPr/>
            </p:nvSpPr>
            <p:spPr>
              <a:xfrm>
                <a:off x="6821967" y="2315516"/>
                <a:ext cx="1864613"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Living Organism</a:t>
                </a:r>
              </a:p>
            </p:txBody>
          </p:sp>
          <p:sp>
            <p:nvSpPr>
              <p:cNvPr id="57" name="Rectangle 56">
                <a:extLst>
                  <a:ext uri="{FF2B5EF4-FFF2-40B4-BE49-F238E27FC236}">
                    <a16:creationId xmlns:a16="http://schemas.microsoft.com/office/drawing/2014/main" id="{250E04BF-FB04-4BCE-8845-5ED743FBFA22}"/>
                  </a:ext>
                </a:extLst>
              </p:cNvPr>
              <p:cNvSpPr/>
              <p:nvPr/>
            </p:nvSpPr>
            <p:spPr>
              <a:xfrm>
                <a:off x="6837287" y="2661263"/>
                <a:ext cx="4152291" cy="867930"/>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Microbe  –  single-cell organisms so tiny that millions can fit into the eye of a needle. Oil-Eating microbe converts oil into carbon dioxide and water. </a:t>
                </a:r>
              </a:p>
            </p:txBody>
          </p:sp>
        </p:grpSp>
        <p:sp>
          <p:nvSpPr>
            <p:cNvPr id="55" name="Isosceles Triangle 54">
              <a:extLst>
                <a:ext uri="{FF2B5EF4-FFF2-40B4-BE49-F238E27FC236}">
                  <a16:creationId xmlns:a16="http://schemas.microsoft.com/office/drawing/2014/main" id="{C5188EEF-81CD-49D5-9362-B047051562AF}"/>
                </a:ext>
              </a:extLst>
            </p:cNvPr>
            <p:cNvSpPr/>
            <p:nvPr/>
          </p:nvSpPr>
          <p:spPr>
            <a:xfrm rot="5400000">
              <a:off x="6348306" y="2592750"/>
              <a:ext cx="422499" cy="231791"/>
            </a:xfrm>
            <a:prstGeom prst="triangle">
              <a:avLst/>
            </a:prstGeom>
            <a:solidFill>
              <a:srgbClr val="89CC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grpSp>
        <p:nvGrpSpPr>
          <p:cNvPr id="44" name="Group 43">
            <a:extLst>
              <a:ext uri="{FF2B5EF4-FFF2-40B4-BE49-F238E27FC236}">
                <a16:creationId xmlns:a16="http://schemas.microsoft.com/office/drawing/2014/main" id="{755D06C0-F62C-4411-9CCB-E51BC6888BC5}"/>
              </a:ext>
            </a:extLst>
          </p:cNvPr>
          <p:cNvGrpSpPr/>
          <p:nvPr/>
        </p:nvGrpSpPr>
        <p:grpSpPr>
          <a:xfrm>
            <a:off x="1250667" y="3567477"/>
            <a:ext cx="4545918" cy="1213677"/>
            <a:chOff x="6443660" y="3588449"/>
            <a:chExt cx="4545918" cy="1213677"/>
          </a:xfrm>
        </p:grpSpPr>
        <p:grpSp>
          <p:nvGrpSpPr>
            <p:cNvPr id="50" name="Group 49">
              <a:extLst>
                <a:ext uri="{FF2B5EF4-FFF2-40B4-BE49-F238E27FC236}">
                  <a16:creationId xmlns:a16="http://schemas.microsoft.com/office/drawing/2014/main" id="{3D7F08EA-9420-4646-9762-795B46F27707}"/>
                </a:ext>
              </a:extLst>
            </p:cNvPr>
            <p:cNvGrpSpPr/>
            <p:nvPr/>
          </p:nvGrpSpPr>
          <p:grpSpPr>
            <a:xfrm>
              <a:off x="6821967" y="3588449"/>
              <a:ext cx="4167611" cy="1213677"/>
              <a:chOff x="6821967" y="2315516"/>
              <a:chExt cx="4167611" cy="1213677"/>
            </a:xfrm>
          </p:grpSpPr>
          <p:sp>
            <p:nvSpPr>
              <p:cNvPr id="52" name="TextBox 51">
                <a:extLst>
                  <a:ext uri="{FF2B5EF4-FFF2-40B4-BE49-F238E27FC236}">
                    <a16:creationId xmlns:a16="http://schemas.microsoft.com/office/drawing/2014/main" id="{C11AED18-0D42-4480-A64A-ACF99D8CDF92}"/>
                  </a:ext>
                </a:extLst>
              </p:cNvPr>
              <p:cNvSpPr txBox="1"/>
              <p:nvPr/>
            </p:nvSpPr>
            <p:spPr>
              <a:xfrm>
                <a:off x="6821967" y="2315516"/>
                <a:ext cx="2400016"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Non-Living Organism</a:t>
                </a:r>
              </a:p>
            </p:txBody>
          </p:sp>
          <p:sp>
            <p:nvSpPr>
              <p:cNvPr id="53" name="Rectangle 52">
                <a:extLst>
                  <a:ext uri="{FF2B5EF4-FFF2-40B4-BE49-F238E27FC236}">
                    <a16:creationId xmlns:a16="http://schemas.microsoft.com/office/drawing/2014/main" id="{9E7C49DB-0013-424F-8368-8B3D37D864A9}"/>
                  </a:ext>
                </a:extLst>
              </p:cNvPr>
              <p:cNvSpPr/>
              <p:nvPr/>
            </p:nvSpPr>
            <p:spPr>
              <a:xfrm>
                <a:off x="6837287" y="2661263"/>
                <a:ext cx="4152291" cy="867930"/>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Enzyme – substance produced by a living organism that acts as a catalyst to bring about specific biochemical reaction. </a:t>
                </a:r>
              </a:p>
            </p:txBody>
          </p:sp>
        </p:grpSp>
        <p:sp>
          <p:nvSpPr>
            <p:cNvPr id="51" name="Isosceles Triangle 50">
              <a:extLst>
                <a:ext uri="{FF2B5EF4-FFF2-40B4-BE49-F238E27FC236}">
                  <a16:creationId xmlns:a16="http://schemas.microsoft.com/office/drawing/2014/main" id="{78E0F487-C0A0-4957-9F61-69EBD53CB888}"/>
                </a:ext>
              </a:extLst>
            </p:cNvPr>
            <p:cNvSpPr/>
            <p:nvPr/>
          </p:nvSpPr>
          <p:spPr>
            <a:xfrm rot="5400000">
              <a:off x="6348306" y="3846633"/>
              <a:ext cx="422499" cy="231791"/>
            </a:xfrm>
            <a:prstGeom prst="triangle">
              <a:avLst/>
            </a:prstGeom>
            <a:solidFill>
              <a:srgbClr val="2EA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grpSp>
        <p:nvGrpSpPr>
          <p:cNvPr id="45" name="Group 44">
            <a:extLst>
              <a:ext uri="{FF2B5EF4-FFF2-40B4-BE49-F238E27FC236}">
                <a16:creationId xmlns:a16="http://schemas.microsoft.com/office/drawing/2014/main" id="{66E754C6-D18E-4BD7-9A63-2944799D0445}"/>
              </a:ext>
            </a:extLst>
          </p:cNvPr>
          <p:cNvGrpSpPr/>
          <p:nvPr/>
        </p:nvGrpSpPr>
        <p:grpSpPr>
          <a:xfrm>
            <a:off x="1250667" y="4842333"/>
            <a:ext cx="4545918" cy="1213677"/>
            <a:chOff x="6443660" y="4842333"/>
            <a:chExt cx="4545918" cy="1213677"/>
          </a:xfrm>
        </p:grpSpPr>
        <p:grpSp>
          <p:nvGrpSpPr>
            <p:cNvPr id="46" name="Group 45">
              <a:extLst>
                <a:ext uri="{FF2B5EF4-FFF2-40B4-BE49-F238E27FC236}">
                  <a16:creationId xmlns:a16="http://schemas.microsoft.com/office/drawing/2014/main" id="{DDC7490D-24F3-4745-A4B8-67944950E8CC}"/>
                </a:ext>
              </a:extLst>
            </p:cNvPr>
            <p:cNvGrpSpPr/>
            <p:nvPr/>
          </p:nvGrpSpPr>
          <p:grpSpPr>
            <a:xfrm>
              <a:off x="6821967" y="4842333"/>
              <a:ext cx="4167611" cy="1213677"/>
              <a:chOff x="6821967" y="2315516"/>
              <a:chExt cx="4167611" cy="1213677"/>
            </a:xfrm>
          </p:grpSpPr>
          <p:sp>
            <p:nvSpPr>
              <p:cNvPr id="48" name="TextBox 47">
                <a:extLst>
                  <a:ext uri="{FF2B5EF4-FFF2-40B4-BE49-F238E27FC236}">
                    <a16:creationId xmlns:a16="http://schemas.microsoft.com/office/drawing/2014/main" id="{486FCB4B-D9B3-4DC3-B12E-ED592D9F57F5}"/>
                  </a:ext>
                </a:extLst>
              </p:cNvPr>
              <p:cNvSpPr txBox="1"/>
              <p:nvPr/>
            </p:nvSpPr>
            <p:spPr>
              <a:xfrm>
                <a:off x="6821967" y="2315516"/>
                <a:ext cx="2611612"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True Biological Catalyst</a:t>
                </a:r>
              </a:p>
            </p:txBody>
          </p:sp>
          <p:sp>
            <p:nvSpPr>
              <p:cNvPr id="49" name="Rectangle 48">
                <a:extLst>
                  <a:ext uri="{FF2B5EF4-FFF2-40B4-BE49-F238E27FC236}">
                    <a16:creationId xmlns:a16="http://schemas.microsoft.com/office/drawing/2014/main" id="{6A908BD9-29DB-4095-AE76-1D5622613FAC}"/>
                  </a:ext>
                </a:extLst>
              </p:cNvPr>
              <p:cNvSpPr/>
              <p:nvPr/>
            </p:nvSpPr>
            <p:spPr>
              <a:xfrm>
                <a:off x="6837287" y="2661263"/>
                <a:ext cx="4152291" cy="867930"/>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Catalyst – substance that increases the rate of a chemical reaction without itself undergoing any permanent chemical change.</a:t>
                </a:r>
              </a:p>
            </p:txBody>
          </p:sp>
        </p:grpSp>
        <p:sp>
          <p:nvSpPr>
            <p:cNvPr id="47" name="Isosceles Triangle 46">
              <a:extLst>
                <a:ext uri="{FF2B5EF4-FFF2-40B4-BE49-F238E27FC236}">
                  <a16:creationId xmlns:a16="http://schemas.microsoft.com/office/drawing/2014/main" id="{E667BA13-CC1C-4989-B712-AB8D66733CAF}"/>
                </a:ext>
              </a:extLst>
            </p:cNvPr>
            <p:cNvSpPr/>
            <p:nvPr/>
          </p:nvSpPr>
          <p:spPr>
            <a:xfrm rot="5400000">
              <a:off x="6348306" y="5100517"/>
              <a:ext cx="422499" cy="231791"/>
            </a:xfrm>
            <a:prstGeom prst="triangle">
              <a:avLst/>
            </a:prstGeom>
            <a:solidFill>
              <a:srgbClr val="009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sp>
        <p:nvSpPr>
          <p:cNvPr id="58" name="Right Triangle 57"/>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4" name="Picture Placeholder 1"/>
          <p:cNvPicPr>
            <a:picLocks noGrp="1" noChangeAspect="1"/>
          </p:cNvPicPr>
          <p:nvPr>
            <p:ph type="pic" sz="quarter" idx="4294967295"/>
          </p:nvPr>
        </p:nvPicPr>
        <p:blipFill>
          <a:blip r:embed="rId3">
            <a:extLst>
              <a:ext uri="{28A0092B-C50C-407E-A947-70E740481C1C}">
                <a14:useLocalDpi xmlns:a14="http://schemas.microsoft.com/office/drawing/2010/main" val="0"/>
              </a:ext>
            </a:extLst>
          </a:blip>
          <a:srcRect l="16344" r="16344"/>
          <a:stretch>
            <a:fillRect/>
          </a:stretch>
        </p:blipFill>
        <p:spPr>
          <a:xfrm>
            <a:off x="6486920" y="1078492"/>
            <a:ext cx="4956717" cy="4868032"/>
          </a:xfrm>
          <a:custGeom>
            <a:avLst/>
            <a:gdLst>
              <a:gd name="connsiteX0" fmla="*/ 3130749 w 4956717"/>
              <a:gd name="connsiteY0" fmla="*/ 4269758 h 4868032"/>
              <a:gd name="connsiteX1" fmla="*/ 3256191 w 4956717"/>
              <a:gd name="connsiteY1" fmla="*/ 4320487 h 4868032"/>
              <a:gd name="connsiteX2" fmla="*/ 3256191 w 4956717"/>
              <a:gd name="connsiteY2" fmla="*/ 4570372 h 4868032"/>
              <a:gd name="connsiteX3" fmla="*/ 3005306 w 4956717"/>
              <a:gd name="connsiteY3" fmla="*/ 4570372 h 4868032"/>
              <a:gd name="connsiteX4" fmla="*/ 3005306 w 4956717"/>
              <a:gd name="connsiteY4" fmla="*/ 4320487 h 4868032"/>
              <a:gd name="connsiteX5" fmla="*/ 3130749 w 4956717"/>
              <a:gd name="connsiteY5" fmla="*/ 4269758 h 4868032"/>
              <a:gd name="connsiteX6" fmla="*/ 4305819 w 4956717"/>
              <a:gd name="connsiteY6" fmla="*/ 3117487 h 4868032"/>
              <a:gd name="connsiteX7" fmla="*/ 4425766 w 4956717"/>
              <a:gd name="connsiteY7" fmla="*/ 3166898 h 4868032"/>
              <a:gd name="connsiteX8" fmla="*/ 4425766 w 4956717"/>
              <a:gd name="connsiteY8" fmla="*/ 3407834 h 4868032"/>
              <a:gd name="connsiteX9" fmla="*/ 3584950 w 4956717"/>
              <a:gd name="connsiteY9" fmla="*/ 4245464 h 4868032"/>
              <a:gd name="connsiteX10" fmla="*/ 3345525 w 4956717"/>
              <a:gd name="connsiteY10" fmla="*/ 4245464 h 4868032"/>
              <a:gd name="connsiteX11" fmla="*/ 3345525 w 4956717"/>
              <a:gd name="connsiteY11" fmla="*/ 4006410 h 4868032"/>
              <a:gd name="connsiteX12" fmla="*/ 4184456 w 4956717"/>
              <a:gd name="connsiteY12" fmla="*/ 3166898 h 4868032"/>
              <a:gd name="connsiteX13" fmla="*/ 4305819 w 4956717"/>
              <a:gd name="connsiteY13" fmla="*/ 3117487 h 4868032"/>
              <a:gd name="connsiteX14" fmla="*/ 1615118 w 4956717"/>
              <a:gd name="connsiteY14" fmla="*/ 564572 h 4868032"/>
              <a:gd name="connsiteX15" fmla="*/ 1735066 w 4956717"/>
              <a:gd name="connsiteY15" fmla="*/ 613983 h 4868032"/>
              <a:gd name="connsiteX16" fmla="*/ 1735066 w 4956717"/>
              <a:gd name="connsiteY16" fmla="*/ 854918 h 4868032"/>
              <a:gd name="connsiteX17" fmla="*/ 896134 w 4956717"/>
              <a:gd name="connsiteY17" fmla="*/ 1694431 h 4868032"/>
              <a:gd name="connsiteX18" fmla="*/ 654824 w 4956717"/>
              <a:gd name="connsiteY18" fmla="*/ 1694431 h 4868032"/>
              <a:gd name="connsiteX19" fmla="*/ 654824 w 4956717"/>
              <a:gd name="connsiteY19" fmla="*/ 1453494 h 4868032"/>
              <a:gd name="connsiteX20" fmla="*/ 1493756 w 4956717"/>
              <a:gd name="connsiteY20" fmla="*/ 613983 h 4868032"/>
              <a:gd name="connsiteX21" fmla="*/ 1615118 w 4956717"/>
              <a:gd name="connsiteY21" fmla="*/ 564572 h 4868032"/>
              <a:gd name="connsiteX22" fmla="*/ 4785714 w 4956717"/>
              <a:gd name="connsiteY22" fmla="*/ 515049 h 4868032"/>
              <a:gd name="connsiteX23" fmla="*/ 4907185 w 4956717"/>
              <a:gd name="connsiteY23" fmla="*/ 564511 h 4868032"/>
              <a:gd name="connsiteX24" fmla="*/ 4907185 w 4956717"/>
              <a:gd name="connsiteY24" fmla="*/ 803813 h 4868032"/>
              <a:gd name="connsiteX25" fmla="*/ 4418471 w 4956717"/>
              <a:gd name="connsiteY25" fmla="*/ 1291841 h 4868032"/>
              <a:gd name="connsiteX26" fmla="*/ 4176945 w 4956717"/>
              <a:gd name="connsiteY26" fmla="*/ 1291841 h 4868032"/>
              <a:gd name="connsiteX27" fmla="*/ 4176945 w 4956717"/>
              <a:gd name="connsiteY27" fmla="*/ 1052538 h 4868032"/>
              <a:gd name="connsiteX28" fmla="*/ 4665659 w 4956717"/>
              <a:gd name="connsiteY28" fmla="*/ 564511 h 4868032"/>
              <a:gd name="connsiteX29" fmla="*/ 4785714 w 4956717"/>
              <a:gd name="connsiteY29" fmla="*/ 515049 h 4868032"/>
              <a:gd name="connsiteX30" fmla="*/ 3026428 w 4956717"/>
              <a:gd name="connsiteY30" fmla="*/ 326152 h 4868032"/>
              <a:gd name="connsiteX31" fmla="*/ 3146109 w 4956717"/>
              <a:gd name="connsiteY31" fmla="*/ 375551 h 4868032"/>
              <a:gd name="connsiteX32" fmla="*/ 3146109 w 4956717"/>
              <a:gd name="connsiteY32" fmla="*/ 616431 h 4868032"/>
              <a:gd name="connsiteX33" fmla="*/ 2891668 w 4956717"/>
              <a:gd name="connsiteY33" fmla="*/ 870482 h 4868032"/>
              <a:gd name="connsiteX34" fmla="*/ 2855858 w 4956717"/>
              <a:gd name="connsiteY34" fmla="*/ 1022913 h 4868032"/>
              <a:gd name="connsiteX35" fmla="*/ 2914285 w 4956717"/>
              <a:gd name="connsiteY35" fmla="*/ 1105715 h 4868032"/>
              <a:gd name="connsiteX36" fmla="*/ 2906747 w 4956717"/>
              <a:gd name="connsiteY36" fmla="*/ 1337184 h 4868032"/>
              <a:gd name="connsiteX37" fmla="*/ 2215046 w 4956717"/>
              <a:gd name="connsiteY37" fmla="*/ 2025947 h 4868032"/>
              <a:gd name="connsiteX38" fmla="*/ 2215046 w 4956717"/>
              <a:gd name="connsiteY38" fmla="*/ 2266825 h 4868032"/>
              <a:gd name="connsiteX39" fmla="*/ 2454408 w 4956717"/>
              <a:gd name="connsiteY39" fmla="*/ 2266825 h 4868032"/>
              <a:gd name="connsiteX40" fmla="*/ 2665499 w 4956717"/>
              <a:gd name="connsiteY40" fmla="*/ 2056056 h 4868032"/>
              <a:gd name="connsiteX41" fmla="*/ 2906747 w 4956717"/>
              <a:gd name="connsiteY41" fmla="*/ 2056056 h 4868032"/>
              <a:gd name="connsiteX42" fmla="*/ 2908631 w 4956717"/>
              <a:gd name="connsiteY42" fmla="*/ 2057938 h 4868032"/>
              <a:gd name="connsiteX43" fmla="*/ 2978367 w 4956717"/>
              <a:gd name="connsiteY43" fmla="*/ 2108749 h 4868032"/>
              <a:gd name="connsiteX44" fmla="*/ 3131030 w 4956717"/>
              <a:gd name="connsiteY44" fmla="*/ 2071112 h 4868032"/>
              <a:gd name="connsiteX45" fmla="*/ 3671952 w 4956717"/>
              <a:gd name="connsiteY45" fmla="*/ 1531016 h 4868032"/>
              <a:gd name="connsiteX46" fmla="*/ 3913199 w 4956717"/>
              <a:gd name="connsiteY46" fmla="*/ 1531016 h 4868032"/>
              <a:gd name="connsiteX47" fmla="*/ 3918854 w 4956717"/>
              <a:gd name="connsiteY47" fmla="*/ 1538544 h 4868032"/>
              <a:gd name="connsiteX48" fmla="*/ 3986704 w 4956717"/>
              <a:gd name="connsiteY48" fmla="*/ 1585590 h 4868032"/>
              <a:gd name="connsiteX49" fmla="*/ 4122406 w 4956717"/>
              <a:gd name="connsiteY49" fmla="*/ 1563008 h 4868032"/>
              <a:gd name="connsiteX50" fmla="*/ 4143138 w 4956717"/>
              <a:gd name="connsiteY50" fmla="*/ 1542308 h 4868032"/>
              <a:gd name="connsiteX51" fmla="*/ 4382501 w 4956717"/>
              <a:gd name="connsiteY51" fmla="*/ 1542308 h 4868032"/>
              <a:gd name="connsiteX52" fmla="*/ 4382501 w 4956717"/>
              <a:gd name="connsiteY52" fmla="*/ 1783186 h 4868032"/>
              <a:gd name="connsiteX53" fmla="*/ 3988589 w 4956717"/>
              <a:gd name="connsiteY53" fmla="*/ 2176495 h 4868032"/>
              <a:gd name="connsiteX54" fmla="*/ 3988589 w 4956717"/>
              <a:gd name="connsiteY54" fmla="*/ 2417375 h 4868032"/>
              <a:gd name="connsiteX55" fmla="*/ 4229837 w 4956717"/>
              <a:gd name="connsiteY55" fmla="*/ 2417375 h 4868032"/>
              <a:gd name="connsiteX56" fmla="*/ 4290148 w 4956717"/>
              <a:gd name="connsiteY56" fmla="*/ 2357154 h 4868032"/>
              <a:gd name="connsiteX57" fmla="*/ 4529510 w 4956717"/>
              <a:gd name="connsiteY57" fmla="*/ 2357154 h 4868032"/>
              <a:gd name="connsiteX58" fmla="*/ 4529510 w 4956717"/>
              <a:gd name="connsiteY58" fmla="*/ 2598034 h 4868032"/>
              <a:gd name="connsiteX59" fmla="*/ 2305513 w 4956717"/>
              <a:gd name="connsiteY59" fmla="*/ 4818633 h 4868032"/>
              <a:gd name="connsiteX60" fmla="*/ 2064266 w 4956717"/>
              <a:gd name="connsiteY60" fmla="*/ 4818633 h 4868032"/>
              <a:gd name="connsiteX61" fmla="*/ 2064266 w 4956717"/>
              <a:gd name="connsiteY61" fmla="*/ 4577755 h 4868032"/>
              <a:gd name="connsiteX62" fmla="*/ 2049189 w 4956717"/>
              <a:gd name="connsiteY62" fmla="*/ 4592809 h 4868032"/>
              <a:gd name="connsiteX63" fmla="*/ 2049189 w 4956717"/>
              <a:gd name="connsiteY63" fmla="*/ 4353813 h 4868032"/>
              <a:gd name="connsiteX64" fmla="*/ 1809826 w 4956717"/>
              <a:gd name="connsiteY64" fmla="*/ 4353813 h 4868032"/>
              <a:gd name="connsiteX65" fmla="*/ 1760822 w 4956717"/>
              <a:gd name="connsiteY65" fmla="*/ 4400860 h 4868032"/>
              <a:gd name="connsiteX66" fmla="*/ 1519575 w 4956717"/>
              <a:gd name="connsiteY66" fmla="*/ 4400860 h 4868032"/>
              <a:gd name="connsiteX67" fmla="*/ 1519575 w 4956717"/>
              <a:gd name="connsiteY67" fmla="*/ 4161863 h 4868032"/>
              <a:gd name="connsiteX68" fmla="*/ 1493189 w 4956717"/>
              <a:gd name="connsiteY68" fmla="*/ 4188209 h 4868032"/>
              <a:gd name="connsiteX69" fmla="*/ 1493189 w 4956717"/>
              <a:gd name="connsiteY69" fmla="*/ 3947330 h 4868032"/>
              <a:gd name="connsiteX70" fmla="*/ 1251942 w 4956717"/>
              <a:gd name="connsiteY70" fmla="*/ 3947330 h 4868032"/>
              <a:gd name="connsiteX71" fmla="*/ 560240 w 4956717"/>
              <a:gd name="connsiteY71" fmla="*/ 4637974 h 4868032"/>
              <a:gd name="connsiteX72" fmla="*/ 320878 w 4956717"/>
              <a:gd name="connsiteY72" fmla="*/ 4637974 h 4868032"/>
              <a:gd name="connsiteX73" fmla="*/ 320878 w 4956717"/>
              <a:gd name="connsiteY73" fmla="*/ 4398978 h 4868032"/>
              <a:gd name="connsiteX74" fmla="*/ 1161474 w 4956717"/>
              <a:gd name="connsiteY74" fmla="*/ 3557784 h 4868032"/>
              <a:gd name="connsiteX75" fmla="*/ 1161474 w 4956717"/>
              <a:gd name="connsiteY75" fmla="*/ 3316905 h 4868032"/>
              <a:gd name="connsiteX76" fmla="*/ 922112 w 4956717"/>
              <a:gd name="connsiteY76" fmla="*/ 3316905 h 4868032"/>
              <a:gd name="connsiteX77" fmla="*/ 560240 w 4956717"/>
              <a:gd name="connsiteY77" fmla="*/ 3678223 h 4868032"/>
              <a:gd name="connsiteX78" fmla="*/ 320878 w 4956717"/>
              <a:gd name="connsiteY78" fmla="*/ 3678223 h 4868032"/>
              <a:gd name="connsiteX79" fmla="*/ 320878 w 4956717"/>
              <a:gd name="connsiteY79" fmla="*/ 3437345 h 4868032"/>
              <a:gd name="connsiteX80" fmla="*/ 726098 w 4956717"/>
              <a:gd name="connsiteY80" fmla="*/ 3032744 h 4868032"/>
              <a:gd name="connsiteX81" fmla="*/ 726098 w 4956717"/>
              <a:gd name="connsiteY81" fmla="*/ 2791865 h 4868032"/>
              <a:gd name="connsiteX82" fmla="*/ 486735 w 4956717"/>
              <a:gd name="connsiteY82" fmla="*/ 2791865 h 4868032"/>
              <a:gd name="connsiteX83" fmla="*/ 290723 w 4956717"/>
              <a:gd name="connsiteY83" fmla="*/ 2987579 h 4868032"/>
              <a:gd name="connsiteX84" fmla="*/ 49475 w 4956717"/>
              <a:gd name="connsiteY84" fmla="*/ 2987579 h 4868032"/>
              <a:gd name="connsiteX85" fmla="*/ 49475 w 4956717"/>
              <a:gd name="connsiteY85" fmla="*/ 2746700 h 4868032"/>
              <a:gd name="connsiteX86" fmla="*/ 2275357 w 4956717"/>
              <a:gd name="connsiteY86" fmla="*/ 526101 h 4868032"/>
              <a:gd name="connsiteX87" fmla="*/ 2514720 w 4956717"/>
              <a:gd name="connsiteY87" fmla="*/ 526101 h 4868032"/>
              <a:gd name="connsiteX88" fmla="*/ 2524144 w 4956717"/>
              <a:gd name="connsiteY88" fmla="*/ 535510 h 4868032"/>
              <a:gd name="connsiteX89" fmla="*/ 2586340 w 4956717"/>
              <a:gd name="connsiteY89" fmla="*/ 578792 h 4868032"/>
              <a:gd name="connsiteX90" fmla="*/ 2740889 w 4956717"/>
              <a:gd name="connsiteY90" fmla="*/ 541155 h 4868032"/>
              <a:gd name="connsiteX91" fmla="*/ 2906747 w 4956717"/>
              <a:gd name="connsiteY91" fmla="*/ 375551 h 4868032"/>
              <a:gd name="connsiteX92" fmla="*/ 3026428 w 4956717"/>
              <a:gd name="connsiteY92" fmla="*/ 326152 h 4868032"/>
              <a:gd name="connsiteX93" fmla="*/ 4208164 w 4956717"/>
              <a:gd name="connsiteY93" fmla="*/ 318876 h 4868032"/>
              <a:gd name="connsiteX94" fmla="*/ 4327888 w 4956717"/>
              <a:gd name="connsiteY94" fmla="*/ 369674 h 4868032"/>
              <a:gd name="connsiteX95" fmla="*/ 4327888 w 4956717"/>
              <a:gd name="connsiteY95" fmla="*/ 608606 h 4868032"/>
              <a:gd name="connsiteX96" fmla="*/ 3266395 w 4956717"/>
              <a:gd name="connsiteY96" fmla="*/ 1669693 h 4868032"/>
              <a:gd name="connsiteX97" fmla="*/ 3025062 w 4956717"/>
              <a:gd name="connsiteY97" fmla="*/ 1669693 h 4868032"/>
              <a:gd name="connsiteX98" fmla="*/ 3025062 w 4956717"/>
              <a:gd name="connsiteY98" fmla="*/ 1428879 h 4868032"/>
              <a:gd name="connsiteX99" fmla="*/ 4088440 w 4956717"/>
              <a:gd name="connsiteY99" fmla="*/ 369674 h 4868032"/>
              <a:gd name="connsiteX100" fmla="*/ 4208164 w 4956717"/>
              <a:gd name="connsiteY100" fmla="*/ 318876 h 4868032"/>
              <a:gd name="connsiteX101" fmla="*/ 3345173 w 4956717"/>
              <a:gd name="connsiteY101" fmla="*/ 12318 h 4868032"/>
              <a:gd name="connsiteX102" fmla="*/ 3470116 w 4956717"/>
              <a:gd name="connsiteY102" fmla="*/ 63047 h 4868032"/>
              <a:gd name="connsiteX103" fmla="*/ 3470116 w 4956717"/>
              <a:gd name="connsiteY103" fmla="*/ 312932 h 4868032"/>
              <a:gd name="connsiteX104" fmla="*/ 3220230 w 4956717"/>
              <a:gd name="connsiteY104" fmla="*/ 312932 h 4868032"/>
              <a:gd name="connsiteX105" fmla="*/ 3220230 w 4956717"/>
              <a:gd name="connsiteY105" fmla="*/ 63047 h 4868032"/>
              <a:gd name="connsiteX106" fmla="*/ 3345173 w 4956717"/>
              <a:gd name="connsiteY106" fmla="*/ 12318 h 4868032"/>
              <a:gd name="connsiteX107" fmla="*/ 4510160 w 4956717"/>
              <a:gd name="connsiteY107" fmla="*/ 0 h 4868032"/>
              <a:gd name="connsiteX108" fmla="*/ 4635602 w 4956717"/>
              <a:gd name="connsiteY108" fmla="*/ 50931 h 4868032"/>
              <a:gd name="connsiteX109" fmla="*/ 4635602 w 4956717"/>
              <a:gd name="connsiteY109" fmla="*/ 301817 h 4868032"/>
              <a:gd name="connsiteX110" fmla="*/ 4384718 w 4956717"/>
              <a:gd name="connsiteY110" fmla="*/ 301817 h 4868032"/>
              <a:gd name="connsiteX111" fmla="*/ 4384718 w 4956717"/>
              <a:gd name="connsiteY111" fmla="*/ 50931 h 4868032"/>
              <a:gd name="connsiteX112" fmla="*/ 4510160 w 4956717"/>
              <a:gd name="connsiteY112" fmla="*/ 0 h 4868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Lst>
            <a:rect l="l" t="t" r="r" b="b"/>
            <a:pathLst>
              <a:path w="4956717" h="4868032">
                <a:moveTo>
                  <a:pt x="3130749" y="4269758"/>
                </a:moveTo>
                <a:cubicBezTo>
                  <a:pt x="3176021" y="4269758"/>
                  <a:pt x="3221294" y="4286668"/>
                  <a:pt x="3256191" y="4320487"/>
                </a:cubicBezTo>
                <a:cubicBezTo>
                  <a:pt x="3325986" y="4390004"/>
                  <a:pt x="3325986" y="4500855"/>
                  <a:pt x="3256191" y="4570372"/>
                </a:cubicBezTo>
                <a:cubicBezTo>
                  <a:pt x="3186396" y="4639889"/>
                  <a:pt x="3075101" y="4639889"/>
                  <a:pt x="3005306" y="4570372"/>
                </a:cubicBezTo>
                <a:cubicBezTo>
                  <a:pt x="2937397" y="4500855"/>
                  <a:pt x="2937397" y="4390004"/>
                  <a:pt x="3005306" y="4320487"/>
                </a:cubicBezTo>
                <a:cubicBezTo>
                  <a:pt x="3040202" y="4286668"/>
                  <a:pt x="3085476" y="4269758"/>
                  <a:pt x="3130749" y="4269758"/>
                </a:cubicBezTo>
                <a:close/>
                <a:moveTo>
                  <a:pt x="4305819" y="3117487"/>
                </a:moveTo>
                <a:cubicBezTo>
                  <a:pt x="4349415" y="3117487"/>
                  <a:pt x="4392776" y="3133958"/>
                  <a:pt x="4425766" y="3166898"/>
                </a:cubicBezTo>
                <a:cubicBezTo>
                  <a:pt x="4491750" y="3234661"/>
                  <a:pt x="4491750" y="3341954"/>
                  <a:pt x="4425766" y="3407834"/>
                </a:cubicBezTo>
                <a:cubicBezTo>
                  <a:pt x="3584950" y="4245464"/>
                  <a:pt x="3584950" y="4245464"/>
                  <a:pt x="3584950" y="4245464"/>
                </a:cubicBezTo>
                <a:cubicBezTo>
                  <a:pt x="3518967" y="4313227"/>
                  <a:pt x="3411508" y="4313227"/>
                  <a:pt x="3345525" y="4245464"/>
                </a:cubicBezTo>
                <a:cubicBezTo>
                  <a:pt x="3279541" y="4179583"/>
                  <a:pt x="3279541" y="4072291"/>
                  <a:pt x="3345525" y="4006410"/>
                </a:cubicBezTo>
                <a:cubicBezTo>
                  <a:pt x="4184456" y="3166898"/>
                  <a:pt x="4184456" y="3166898"/>
                  <a:pt x="4184456" y="3166898"/>
                </a:cubicBezTo>
                <a:cubicBezTo>
                  <a:pt x="4218390" y="3133958"/>
                  <a:pt x="4262223" y="3117487"/>
                  <a:pt x="4305819" y="3117487"/>
                </a:cubicBezTo>
                <a:close/>
                <a:moveTo>
                  <a:pt x="1615118" y="564572"/>
                </a:moveTo>
                <a:cubicBezTo>
                  <a:pt x="1658714" y="564572"/>
                  <a:pt x="1702075" y="581042"/>
                  <a:pt x="1735066" y="613983"/>
                </a:cubicBezTo>
                <a:cubicBezTo>
                  <a:pt x="1801049" y="681745"/>
                  <a:pt x="1801049" y="789038"/>
                  <a:pt x="1735066" y="854918"/>
                </a:cubicBezTo>
                <a:cubicBezTo>
                  <a:pt x="896134" y="1694431"/>
                  <a:pt x="896134" y="1694431"/>
                  <a:pt x="896134" y="1694431"/>
                </a:cubicBezTo>
                <a:cubicBezTo>
                  <a:pt x="828265" y="1760311"/>
                  <a:pt x="720807" y="1760311"/>
                  <a:pt x="654824" y="1694431"/>
                </a:cubicBezTo>
                <a:cubicBezTo>
                  <a:pt x="588840" y="1626667"/>
                  <a:pt x="588840" y="1519376"/>
                  <a:pt x="654824" y="1453494"/>
                </a:cubicBezTo>
                <a:cubicBezTo>
                  <a:pt x="1493756" y="613983"/>
                  <a:pt x="1493756" y="613983"/>
                  <a:pt x="1493756" y="613983"/>
                </a:cubicBezTo>
                <a:cubicBezTo>
                  <a:pt x="1527690" y="581042"/>
                  <a:pt x="1571522" y="564572"/>
                  <a:pt x="1615118" y="564572"/>
                </a:cubicBezTo>
                <a:close/>
                <a:moveTo>
                  <a:pt x="4785714" y="515049"/>
                </a:moveTo>
                <a:cubicBezTo>
                  <a:pt x="4829349" y="515049"/>
                  <a:pt x="4873220" y="531536"/>
                  <a:pt x="4907185" y="564511"/>
                </a:cubicBezTo>
                <a:cubicBezTo>
                  <a:pt x="4973228" y="630460"/>
                  <a:pt x="4973228" y="737865"/>
                  <a:pt x="4907185" y="803813"/>
                </a:cubicBezTo>
                <a:cubicBezTo>
                  <a:pt x="4418471" y="1291841"/>
                  <a:pt x="4418471" y="1291841"/>
                  <a:pt x="4418471" y="1291841"/>
                </a:cubicBezTo>
                <a:cubicBezTo>
                  <a:pt x="4352429" y="1357790"/>
                  <a:pt x="4242987" y="1357790"/>
                  <a:pt x="4176945" y="1291841"/>
                </a:cubicBezTo>
                <a:cubicBezTo>
                  <a:pt x="4110902" y="1225891"/>
                  <a:pt x="4110902" y="1118487"/>
                  <a:pt x="4176945" y="1052538"/>
                </a:cubicBezTo>
                <a:cubicBezTo>
                  <a:pt x="4665659" y="564511"/>
                  <a:pt x="4665659" y="564511"/>
                  <a:pt x="4665659" y="564511"/>
                </a:cubicBezTo>
                <a:cubicBezTo>
                  <a:pt x="4698680" y="531536"/>
                  <a:pt x="4742078" y="515049"/>
                  <a:pt x="4785714" y="515049"/>
                </a:cubicBezTo>
                <a:close/>
                <a:moveTo>
                  <a:pt x="3026428" y="326152"/>
                </a:moveTo>
                <a:cubicBezTo>
                  <a:pt x="3069776" y="326152"/>
                  <a:pt x="3113126" y="342619"/>
                  <a:pt x="3146109" y="375551"/>
                </a:cubicBezTo>
                <a:cubicBezTo>
                  <a:pt x="3213960" y="441417"/>
                  <a:pt x="3213960" y="548683"/>
                  <a:pt x="3146109" y="616431"/>
                </a:cubicBezTo>
                <a:cubicBezTo>
                  <a:pt x="3146109" y="616431"/>
                  <a:pt x="3146109" y="616431"/>
                  <a:pt x="2891668" y="870482"/>
                </a:cubicBezTo>
                <a:cubicBezTo>
                  <a:pt x="2829472" y="936347"/>
                  <a:pt x="2842665" y="994685"/>
                  <a:pt x="2855858" y="1022913"/>
                </a:cubicBezTo>
                <a:cubicBezTo>
                  <a:pt x="2872821" y="1064313"/>
                  <a:pt x="2884130" y="1071841"/>
                  <a:pt x="2914285" y="1105715"/>
                </a:cubicBezTo>
                <a:cubicBezTo>
                  <a:pt x="2972712" y="1171580"/>
                  <a:pt x="2968943" y="1273201"/>
                  <a:pt x="2906747" y="1337184"/>
                </a:cubicBezTo>
                <a:cubicBezTo>
                  <a:pt x="2906747" y="1337184"/>
                  <a:pt x="2906747" y="1337184"/>
                  <a:pt x="2215046" y="2025947"/>
                </a:cubicBezTo>
                <a:cubicBezTo>
                  <a:pt x="2149080" y="2093693"/>
                  <a:pt x="2149080" y="2200960"/>
                  <a:pt x="2215046" y="2266825"/>
                </a:cubicBezTo>
                <a:cubicBezTo>
                  <a:pt x="2281011" y="2332691"/>
                  <a:pt x="2388442" y="2332691"/>
                  <a:pt x="2454408" y="2266825"/>
                </a:cubicBezTo>
                <a:cubicBezTo>
                  <a:pt x="2454408" y="2266825"/>
                  <a:pt x="2454408" y="2266825"/>
                  <a:pt x="2665499" y="2056056"/>
                </a:cubicBezTo>
                <a:cubicBezTo>
                  <a:pt x="2731465" y="1990191"/>
                  <a:pt x="2838896" y="1990191"/>
                  <a:pt x="2906747" y="2056056"/>
                </a:cubicBezTo>
                <a:cubicBezTo>
                  <a:pt x="2906747" y="2057938"/>
                  <a:pt x="2906747" y="2057938"/>
                  <a:pt x="2908631" y="2057938"/>
                </a:cubicBezTo>
                <a:cubicBezTo>
                  <a:pt x="2933133" y="2080520"/>
                  <a:pt x="2942557" y="2091812"/>
                  <a:pt x="2978367" y="2108749"/>
                </a:cubicBezTo>
                <a:cubicBezTo>
                  <a:pt x="3006638" y="2121922"/>
                  <a:pt x="3065065" y="2133213"/>
                  <a:pt x="3131030" y="2071112"/>
                </a:cubicBezTo>
                <a:lnTo>
                  <a:pt x="3671952" y="1531016"/>
                </a:lnTo>
                <a:cubicBezTo>
                  <a:pt x="3739803" y="1465150"/>
                  <a:pt x="3847234" y="1465150"/>
                  <a:pt x="3913199" y="1531016"/>
                </a:cubicBezTo>
                <a:cubicBezTo>
                  <a:pt x="3915084" y="1532898"/>
                  <a:pt x="3916969" y="1534780"/>
                  <a:pt x="3918854" y="1538544"/>
                </a:cubicBezTo>
                <a:cubicBezTo>
                  <a:pt x="3941471" y="1559244"/>
                  <a:pt x="3952780" y="1568653"/>
                  <a:pt x="3986704" y="1585590"/>
                </a:cubicBezTo>
                <a:cubicBezTo>
                  <a:pt x="4013091" y="1596881"/>
                  <a:pt x="4063979" y="1608172"/>
                  <a:pt x="4122406" y="1563008"/>
                </a:cubicBezTo>
                <a:cubicBezTo>
                  <a:pt x="4122406" y="1563008"/>
                  <a:pt x="4122406" y="1563008"/>
                  <a:pt x="4143138" y="1542308"/>
                </a:cubicBezTo>
                <a:cubicBezTo>
                  <a:pt x="4209104" y="1476442"/>
                  <a:pt x="4316534" y="1476442"/>
                  <a:pt x="4382501" y="1542308"/>
                </a:cubicBezTo>
                <a:cubicBezTo>
                  <a:pt x="4448466" y="1610054"/>
                  <a:pt x="4448466" y="1717321"/>
                  <a:pt x="4382501" y="1783186"/>
                </a:cubicBezTo>
                <a:cubicBezTo>
                  <a:pt x="4382501" y="1783186"/>
                  <a:pt x="4382501" y="1783186"/>
                  <a:pt x="3988589" y="2176495"/>
                </a:cubicBezTo>
                <a:cubicBezTo>
                  <a:pt x="3922623" y="2242361"/>
                  <a:pt x="3922623" y="2351509"/>
                  <a:pt x="3988589" y="2417375"/>
                </a:cubicBezTo>
                <a:cubicBezTo>
                  <a:pt x="4054555" y="2483239"/>
                  <a:pt x="4161985" y="2483239"/>
                  <a:pt x="4229837" y="2417375"/>
                </a:cubicBezTo>
                <a:cubicBezTo>
                  <a:pt x="4229837" y="2417375"/>
                  <a:pt x="4229837" y="2417375"/>
                  <a:pt x="4290148" y="2357154"/>
                </a:cubicBezTo>
                <a:cubicBezTo>
                  <a:pt x="4356114" y="2291290"/>
                  <a:pt x="4463544" y="2291290"/>
                  <a:pt x="4529510" y="2357154"/>
                </a:cubicBezTo>
                <a:cubicBezTo>
                  <a:pt x="4595477" y="2423020"/>
                  <a:pt x="4595477" y="2530286"/>
                  <a:pt x="4529510" y="2598034"/>
                </a:cubicBezTo>
                <a:cubicBezTo>
                  <a:pt x="4529510" y="2598034"/>
                  <a:pt x="4529510" y="2598034"/>
                  <a:pt x="2305513" y="4818633"/>
                </a:cubicBezTo>
                <a:cubicBezTo>
                  <a:pt x="2237662" y="4884499"/>
                  <a:pt x="2130232" y="4884499"/>
                  <a:pt x="2064266" y="4818633"/>
                </a:cubicBezTo>
                <a:cubicBezTo>
                  <a:pt x="1998300" y="4752769"/>
                  <a:pt x="1998300" y="4645502"/>
                  <a:pt x="2064266" y="4577755"/>
                </a:cubicBezTo>
                <a:cubicBezTo>
                  <a:pt x="2064266" y="4577755"/>
                  <a:pt x="2064266" y="4577755"/>
                  <a:pt x="2049189" y="4592809"/>
                </a:cubicBezTo>
                <a:cubicBezTo>
                  <a:pt x="2115154" y="4526945"/>
                  <a:pt x="2115154" y="4419678"/>
                  <a:pt x="2049189" y="4353813"/>
                </a:cubicBezTo>
                <a:cubicBezTo>
                  <a:pt x="1983222" y="4286067"/>
                  <a:pt x="1875792" y="4286067"/>
                  <a:pt x="1809826" y="4353813"/>
                </a:cubicBezTo>
                <a:cubicBezTo>
                  <a:pt x="1809826" y="4353813"/>
                  <a:pt x="1809826" y="4353813"/>
                  <a:pt x="1760822" y="4400860"/>
                </a:cubicBezTo>
                <a:cubicBezTo>
                  <a:pt x="1694857" y="4468607"/>
                  <a:pt x="1585542" y="4468607"/>
                  <a:pt x="1519575" y="4400860"/>
                </a:cubicBezTo>
                <a:cubicBezTo>
                  <a:pt x="1453610" y="4334994"/>
                  <a:pt x="1453610" y="4227728"/>
                  <a:pt x="1519575" y="4161863"/>
                </a:cubicBezTo>
                <a:cubicBezTo>
                  <a:pt x="1519575" y="4161863"/>
                  <a:pt x="1519575" y="4161863"/>
                  <a:pt x="1493189" y="4188209"/>
                </a:cubicBezTo>
                <a:cubicBezTo>
                  <a:pt x="1559154" y="4122344"/>
                  <a:pt x="1559154" y="4015077"/>
                  <a:pt x="1493189" y="3947330"/>
                </a:cubicBezTo>
                <a:cubicBezTo>
                  <a:pt x="1427222" y="3881464"/>
                  <a:pt x="1319792" y="3881464"/>
                  <a:pt x="1251942" y="3947330"/>
                </a:cubicBezTo>
                <a:cubicBezTo>
                  <a:pt x="1251942" y="3947330"/>
                  <a:pt x="1251942" y="3947330"/>
                  <a:pt x="560240" y="4637974"/>
                </a:cubicBezTo>
                <a:cubicBezTo>
                  <a:pt x="494275" y="4705722"/>
                  <a:pt x="386844" y="4705722"/>
                  <a:pt x="320878" y="4637974"/>
                </a:cubicBezTo>
                <a:cubicBezTo>
                  <a:pt x="254913" y="4572109"/>
                  <a:pt x="254913" y="4464843"/>
                  <a:pt x="320878" y="4398978"/>
                </a:cubicBezTo>
                <a:cubicBezTo>
                  <a:pt x="320878" y="4398978"/>
                  <a:pt x="320878" y="4398978"/>
                  <a:pt x="1161474" y="3557784"/>
                </a:cubicBezTo>
                <a:cubicBezTo>
                  <a:pt x="1229325" y="3491919"/>
                  <a:pt x="1229325" y="3384653"/>
                  <a:pt x="1161474" y="3316905"/>
                </a:cubicBezTo>
                <a:cubicBezTo>
                  <a:pt x="1095507" y="3251040"/>
                  <a:pt x="988077" y="3251040"/>
                  <a:pt x="922112" y="3316905"/>
                </a:cubicBezTo>
                <a:cubicBezTo>
                  <a:pt x="922112" y="3316905"/>
                  <a:pt x="922112" y="3316905"/>
                  <a:pt x="560240" y="3678223"/>
                </a:cubicBezTo>
                <a:cubicBezTo>
                  <a:pt x="494275" y="3744089"/>
                  <a:pt x="386844" y="3744089"/>
                  <a:pt x="320878" y="3678223"/>
                </a:cubicBezTo>
                <a:cubicBezTo>
                  <a:pt x="254913" y="3612359"/>
                  <a:pt x="254913" y="3503210"/>
                  <a:pt x="320878" y="3437345"/>
                </a:cubicBezTo>
                <a:cubicBezTo>
                  <a:pt x="320878" y="3437345"/>
                  <a:pt x="320878" y="3437345"/>
                  <a:pt x="726098" y="3032744"/>
                </a:cubicBezTo>
                <a:cubicBezTo>
                  <a:pt x="792064" y="2966878"/>
                  <a:pt x="792064" y="2857731"/>
                  <a:pt x="726098" y="2791865"/>
                </a:cubicBezTo>
                <a:cubicBezTo>
                  <a:pt x="660132" y="2726000"/>
                  <a:pt x="552702" y="2726000"/>
                  <a:pt x="486735" y="2791865"/>
                </a:cubicBezTo>
                <a:cubicBezTo>
                  <a:pt x="486735" y="2791865"/>
                  <a:pt x="486735" y="2791865"/>
                  <a:pt x="290723" y="2987579"/>
                </a:cubicBezTo>
                <a:cubicBezTo>
                  <a:pt x="224756" y="3053444"/>
                  <a:pt x="115441" y="3053444"/>
                  <a:pt x="49475" y="2987579"/>
                </a:cubicBezTo>
                <a:cubicBezTo>
                  <a:pt x="-16491" y="2921714"/>
                  <a:pt x="-16491" y="2814448"/>
                  <a:pt x="49475" y="2746700"/>
                </a:cubicBezTo>
                <a:cubicBezTo>
                  <a:pt x="49475" y="2746700"/>
                  <a:pt x="49475" y="2746700"/>
                  <a:pt x="2275357" y="526101"/>
                </a:cubicBezTo>
                <a:cubicBezTo>
                  <a:pt x="2341323" y="460235"/>
                  <a:pt x="2448753" y="460235"/>
                  <a:pt x="2514720" y="526101"/>
                </a:cubicBezTo>
                <a:cubicBezTo>
                  <a:pt x="2518489" y="527983"/>
                  <a:pt x="2522258" y="531746"/>
                  <a:pt x="2524144" y="535510"/>
                </a:cubicBezTo>
                <a:cubicBezTo>
                  <a:pt x="2542991" y="554328"/>
                  <a:pt x="2554299" y="563738"/>
                  <a:pt x="2586340" y="578792"/>
                </a:cubicBezTo>
                <a:cubicBezTo>
                  <a:pt x="2614611" y="590084"/>
                  <a:pt x="2673038" y="603257"/>
                  <a:pt x="2740889" y="541155"/>
                </a:cubicBezTo>
                <a:cubicBezTo>
                  <a:pt x="2740889" y="541155"/>
                  <a:pt x="2740889" y="541155"/>
                  <a:pt x="2906747" y="375551"/>
                </a:cubicBezTo>
                <a:cubicBezTo>
                  <a:pt x="2939730" y="342619"/>
                  <a:pt x="2983078" y="326152"/>
                  <a:pt x="3026428" y="326152"/>
                </a:cubicBezTo>
                <a:close/>
                <a:moveTo>
                  <a:pt x="4208164" y="318876"/>
                </a:moveTo>
                <a:cubicBezTo>
                  <a:pt x="4251529" y="318876"/>
                  <a:pt x="4294894" y="335808"/>
                  <a:pt x="4327888" y="369674"/>
                </a:cubicBezTo>
                <a:cubicBezTo>
                  <a:pt x="4395764" y="435520"/>
                  <a:pt x="4395764" y="542759"/>
                  <a:pt x="4327888" y="608606"/>
                </a:cubicBezTo>
                <a:cubicBezTo>
                  <a:pt x="3266395" y="1669693"/>
                  <a:pt x="3266395" y="1669693"/>
                  <a:pt x="3266395" y="1669693"/>
                </a:cubicBezTo>
                <a:cubicBezTo>
                  <a:pt x="3198521" y="1735540"/>
                  <a:pt x="3091051" y="1735540"/>
                  <a:pt x="3025062" y="1669693"/>
                </a:cubicBezTo>
                <a:cubicBezTo>
                  <a:pt x="2959072" y="1603846"/>
                  <a:pt x="2959072" y="1496608"/>
                  <a:pt x="3025062" y="1428879"/>
                </a:cubicBezTo>
                <a:cubicBezTo>
                  <a:pt x="4088440" y="369674"/>
                  <a:pt x="4088440" y="369674"/>
                  <a:pt x="4088440" y="369674"/>
                </a:cubicBezTo>
                <a:cubicBezTo>
                  <a:pt x="4121435" y="335808"/>
                  <a:pt x="4164800" y="318876"/>
                  <a:pt x="4208164" y="318876"/>
                </a:cubicBezTo>
                <a:close/>
                <a:moveTo>
                  <a:pt x="3345173" y="12318"/>
                </a:moveTo>
                <a:cubicBezTo>
                  <a:pt x="3390265" y="12318"/>
                  <a:pt x="3435357" y="29228"/>
                  <a:pt x="3470116" y="63047"/>
                </a:cubicBezTo>
                <a:cubicBezTo>
                  <a:pt x="3539633" y="132564"/>
                  <a:pt x="3539633" y="243415"/>
                  <a:pt x="3470116" y="312932"/>
                </a:cubicBezTo>
                <a:cubicBezTo>
                  <a:pt x="3400599" y="382449"/>
                  <a:pt x="3289748" y="382449"/>
                  <a:pt x="3220230" y="312932"/>
                </a:cubicBezTo>
                <a:cubicBezTo>
                  <a:pt x="3152592" y="243415"/>
                  <a:pt x="3152592" y="132564"/>
                  <a:pt x="3220230" y="63047"/>
                </a:cubicBezTo>
                <a:cubicBezTo>
                  <a:pt x="3254990" y="29228"/>
                  <a:pt x="3300081" y="12318"/>
                  <a:pt x="3345173" y="12318"/>
                </a:cubicBezTo>
                <a:close/>
                <a:moveTo>
                  <a:pt x="4510160" y="0"/>
                </a:moveTo>
                <a:cubicBezTo>
                  <a:pt x="4555433" y="0"/>
                  <a:pt x="4600706" y="16978"/>
                  <a:pt x="4635602" y="50931"/>
                </a:cubicBezTo>
                <a:cubicBezTo>
                  <a:pt x="4705398" y="120727"/>
                  <a:pt x="4705398" y="232022"/>
                  <a:pt x="4635602" y="301817"/>
                </a:cubicBezTo>
                <a:cubicBezTo>
                  <a:pt x="4565808" y="371612"/>
                  <a:pt x="4454512" y="371612"/>
                  <a:pt x="4384718" y="301817"/>
                </a:cubicBezTo>
                <a:cubicBezTo>
                  <a:pt x="4316808" y="232022"/>
                  <a:pt x="4316808" y="120727"/>
                  <a:pt x="4384718" y="50931"/>
                </a:cubicBezTo>
                <a:cubicBezTo>
                  <a:pt x="4419614" y="16978"/>
                  <a:pt x="4464888" y="0"/>
                  <a:pt x="4510160" y="0"/>
                </a:cubicBezTo>
                <a:close/>
              </a:path>
            </a:pathLst>
          </a:custGeom>
        </p:spPr>
      </p:pic>
    </p:spTree>
    <p:extLst>
      <p:ext uri="{BB962C8B-B14F-4D97-AF65-F5344CB8AC3E}">
        <p14:creationId xmlns:p14="http://schemas.microsoft.com/office/powerpoint/2010/main" val="40469841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4"/>
                                        </p:tgtEl>
                                        <p:attrNameLst>
                                          <p:attrName>style.visibility</p:attrName>
                                        </p:attrNameLst>
                                      </p:cBhvr>
                                      <p:to>
                                        <p:strVal val="visible"/>
                                      </p:to>
                                    </p:set>
                                    <p:animEffect transition="in" filter="wipe(left)">
                                      <p:cBhvr>
                                        <p:cTn id="17" dur="500"/>
                                        <p:tgtEl>
                                          <p:spTgt spid="4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left)">
                                      <p:cBhvr>
                                        <p:cTn id="22"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ight Triangle 57"/>
          <p:cNvSpPr/>
          <p:nvPr/>
        </p:nvSpPr>
        <p:spPr>
          <a:xfrm>
            <a:off x="0" y="6143642"/>
            <a:ext cx="714380" cy="71438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Lato Light"/>
            </a:endParaRPr>
          </a:p>
        </p:txBody>
      </p:sp>
      <p:sp>
        <p:nvSpPr>
          <p:cNvPr id="35" name="6 Rectángulo">
            <a:extLst>
              <a:ext uri="{FF2B5EF4-FFF2-40B4-BE49-F238E27FC236}">
                <a16:creationId xmlns:a16="http://schemas.microsoft.com/office/drawing/2014/main" id="{E65B6C1A-51D2-40CC-9D9C-713479966B4C}"/>
              </a:ext>
            </a:extLst>
          </p:cNvPr>
          <p:cNvSpPr/>
          <p:nvPr/>
        </p:nvSpPr>
        <p:spPr>
          <a:xfrm>
            <a:off x="0" y="243979"/>
            <a:ext cx="12192000" cy="804368"/>
          </a:xfrm>
          <a:prstGeom prst="rect">
            <a:avLst/>
          </a:prstGeom>
          <a:solidFill>
            <a:srgbClr val="009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 name="22 Conector recto">
            <a:extLst>
              <a:ext uri="{FF2B5EF4-FFF2-40B4-BE49-F238E27FC236}">
                <a16:creationId xmlns:a16="http://schemas.microsoft.com/office/drawing/2014/main" id="{F2A6B872-D601-4E5B-91AF-DCD0C11ED827}"/>
              </a:ext>
            </a:extLst>
          </p:cNvPr>
          <p:cNvCxnSpPr>
            <a:cxnSpLocks/>
          </p:cNvCxnSpPr>
          <p:nvPr/>
        </p:nvCxnSpPr>
        <p:spPr>
          <a:xfrm flipH="1">
            <a:off x="0" y="6189241"/>
            <a:ext cx="12192000" cy="0"/>
          </a:xfrm>
          <a:prstGeom prst="line">
            <a:avLst/>
          </a:prstGeom>
          <a:ln w="19050">
            <a:solidFill>
              <a:srgbClr val="009147"/>
            </a:solidFill>
          </a:ln>
        </p:spPr>
        <p:style>
          <a:lnRef idx="1">
            <a:schemeClr val="accent1"/>
          </a:lnRef>
          <a:fillRef idx="0">
            <a:schemeClr val="accent1"/>
          </a:fillRef>
          <a:effectRef idx="0">
            <a:schemeClr val="accent1"/>
          </a:effectRef>
          <a:fontRef idx="minor">
            <a:schemeClr val="tx1"/>
          </a:fontRef>
        </p:style>
      </p:cxnSp>
      <p:sp>
        <p:nvSpPr>
          <p:cNvPr id="9" name="1 Título">
            <a:extLst>
              <a:ext uri="{FF2B5EF4-FFF2-40B4-BE49-F238E27FC236}">
                <a16:creationId xmlns:a16="http://schemas.microsoft.com/office/drawing/2014/main" id="{646F6CAE-C8A7-44C0-87B4-925366350A36}"/>
              </a:ext>
            </a:extLst>
          </p:cNvPr>
          <p:cNvSpPr txBox="1">
            <a:spLocks/>
          </p:cNvSpPr>
          <p:nvPr/>
        </p:nvSpPr>
        <p:spPr>
          <a:xfrm>
            <a:off x="11504231" y="6429396"/>
            <a:ext cx="548640" cy="28575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fld id="{B8DCEA79-8F8B-40B2-9883-B511D075B554}" type="slidenum">
              <a:rPr lang="es-ES" sz="1500" b="1" spc="300" smtClean="0">
                <a:solidFill>
                  <a:srgbClr val="009147"/>
                </a:solidFill>
                <a:latin typeface="Helvetica Neue" pitchFamily="2"/>
                <a:ea typeface="Open Sans" pitchFamily="34" charset="0"/>
                <a:cs typeface="Arial" pitchFamily="34" charset="0"/>
              </a:rPr>
              <a:t>12</a:t>
            </a:fld>
            <a:endParaRPr kumimoji="0" lang="es-ES" sz="1500" b="1" i="0" u="none" strike="noStrike" kern="1200" cap="none" spc="300" normalizeH="0" baseline="0" noProof="0" dirty="0">
              <a:ln>
                <a:noFill/>
              </a:ln>
              <a:solidFill>
                <a:srgbClr val="009147"/>
              </a:solidFill>
              <a:effectLst/>
              <a:uLnTx/>
              <a:uFillTx/>
              <a:latin typeface="Helvetica Neue" pitchFamily="2"/>
              <a:ea typeface="Open Sans" pitchFamily="34" charset="0"/>
              <a:cs typeface="Arial" pitchFamily="34" charset="0"/>
            </a:endParaRPr>
          </a:p>
        </p:txBody>
      </p:sp>
      <p:sp>
        <p:nvSpPr>
          <p:cNvPr id="4" name="Rectangle 3">
            <a:extLst>
              <a:ext uri="{FF2B5EF4-FFF2-40B4-BE49-F238E27FC236}">
                <a16:creationId xmlns:a16="http://schemas.microsoft.com/office/drawing/2014/main" id="{481EB4A8-8E73-426F-8908-0CD1B56DF1BD}"/>
              </a:ext>
            </a:extLst>
          </p:cNvPr>
          <p:cNvSpPr/>
          <p:nvPr/>
        </p:nvSpPr>
        <p:spPr>
          <a:xfrm>
            <a:off x="571470" y="243978"/>
            <a:ext cx="11620529" cy="804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en-US" sz="2800" b="1" spc="300" dirty="0">
                <a:solidFill>
                  <a:schemeClr val="bg1"/>
                </a:solidFill>
                <a:latin typeface="Arial" panose="020B0604020202020204" pitchFamily="34" charset="0"/>
                <a:cs typeface="Arial" pitchFamily="34" charset="0"/>
              </a:rPr>
              <a:t>Solution Comparison</a:t>
            </a:r>
          </a:p>
          <a:p>
            <a:pPr>
              <a:spcBef>
                <a:spcPct val="0"/>
              </a:spcBef>
              <a:defRPr/>
            </a:pPr>
            <a:r>
              <a:rPr lang="en-US" spc="300" dirty="0" err="1">
                <a:solidFill>
                  <a:schemeClr val="bg1"/>
                </a:solidFill>
                <a:latin typeface="Arial" panose="020B0604020202020204" pitchFamily="34" charset="0"/>
                <a:cs typeface="Arial" pitchFamily="34" charset="0"/>
              </a:rPr>
              <a:t>AlphaZyme</a:t>
            </a:r>
            <a:r>
              <a:rPr lang="en-US" baseline="30000" dirty="0">
                <a:solidFill>
                  <a:schemeClr val="bg1"/>
                </a:solidFill>
                <a:latin typeface="Arial" panose="020B0604020202020204" pitchFamily="34" charset="0"/>
                <a:cs typeface="Arial" panose="020B0604020202020204" pitchFamily="34" charset="0"/>
              </a:rPr>
              <a:t>®</a:t>
            </a:r>
            <a:r>
              <a:rPr lang="en-US" spc="300" dirty="0">
                <a:solidFill>
                  <a:schemeClr val="bg1"/>
                </a:solidFill>
                <a:latin typeface="Arial" panose="020B0604020202020204" pitchFamily="34" charset="0"/>
                <a:cs typeface="Arial" pitchFamily="34" charset="0"/>
              </a:rPr>
              <a:t> surpasses traditional recovery solutions in nearly every feature</a:t>
            </a:r>
          </a:p>
        </p:txBody>
      </p:sp>
      <p:sp>
        <p:nvSpPr>
          <p:cNvPr id="10" name="Rectangle 9">
            <a:extLst>
              <a:ext uri="{FF2B5EF4-FFF2-40B4-BE49-F238E27FC236}">
                <a16:creationId xmlns:a16="http://schemas.microsoft.com/office/drawing/2014/main" id="{F89C4C5C-E166-403E-A5DC-D05D62E84812}"/>
              </a:ext>
            </a:extLst>
          </p:cNvPr>
          <p:cNvSpPr/>
          <p:nvPr/>
        </p:nvSpPr>
        <p:spPr bwMode="ltGray">
          <a:xfrm>
            <a:off x="10052615" y="1099477"/>
            <a:ext cx="1523850" cy="4665046"/>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graphicFrame>
        <p:nvGraphicFramePr>
          <p:cNvPr id="11" name="Table 10">
            <a:extLst>
              <a:ext uri="{FF2B5EF4-FFF2-40B4-BE49-F238E27FC236}">
                <a16:creationId xmlns:a16="http://schemas.microsoft.com/office/drawing/2014/main" id="{39700D93-F005-438A-AA9F-9FA470F484A2}"/>
              </a:ext>
            </a:extLst>
          </p:cNvPr>
          <p:cNvGraphicFramePr>
            <a:graphicFrameLocks noGrp="1"/>
          </p:cNvGraphicFramePr>
          <p:nvPr/>
        </p:nvGraphicFramePr>
        <p:xfrm>
          <a:off x="630936" y="1136395"/>
          <a:ext cx="10922838" cy="4600007"/>
        </p:xfrm>
        <a:graphic>
          <a:graphicData uri="http://schemas.openxmlformats.org/drawingml/2006/table">
            <a:tbl>
              <a:tblPr firstRow="1" bandRow="1">
                <a:tableStyleId>{5C22544A-7EE6-4342-B048-85BDC9FD1C3A}</a:tableStyleId>
              </a:tblPr>
              <a:tblGrid>
                <a:gridCol w="3390403">
                  <a:extLst>
                    <a:ext uri="{9D8B030D-6E8A-4147-A177-3AD203B41FA5}">
                      <a16:colId xmlns:a16="http://schemas.microsoft.com/office/drawing/2014/main" val="575997603"/>
                    </a:ext>
                  </a:extLst>
                </a:gridCol>
                <a:gridCol w="1506487">
                  <a:extLst>
                    <a:ext uri="{9D8B030D-6E8A-4147-A177-3AD203B41FA5}">
                      <a16:colId xmlns:a16="http://schemas.microsoft.com/office/drawing/2014/main" val="3833750808"/>
                    </a:ext>
                  </a:extLst>
                </a:gridCol>
                <a:gridCol w="1506487">
                  <a:extLst>
                    <a:ext uri="{9D8B030D-6E8A-4147-A177-3AD203B41FA5}">
                      <a16:colId xmlns:a16="http://schemas.microsoft.com/office/drawing/2014/main" val="2318551893"/>
                    </a:ext>
                  </a:extLst>
                </a:gridCol>
                <a:gridCol w="1506487">
                  <a:extLst>
                    <a:ext uri="{9D8B030D-6E8A-4147-A177-3AD203B41FA5}">
                      <a16:colId xmlns:a16="http://schemas.microsoft.com/office/drawing/2014/main" val="531181265"/>
                    </a:ext>
                  </a:extLst>
                </a:gridCol>
                <a:gridCol w="1506487">
                  <a:extLst>
                    <a:ext uri="{9D8B030D-6E8A-4147-A177-3AD203B41FA5}">
                      <a16:colId xmlns:a16="http://schemas.microsoft.com/office/drawing/2014/main" val="3960508398"/>
                    </a:ext>
                  </a:extLst>
                </a:gridCol>
                <a:gridCol w="1506487">
                  <a:extLst>
                    <a:ext uri="{9D8B030D-6E8A-4147-A177-3AD203B41FA5}">
                      <a16:colId xmlns:a16="http://schemas.microsoft.com/office/drawing/2014/main" val="4004985137"/>
                    </a:ext>
                  </a:extLst>
                </a:gridCol>
              </a:tblGrid>
              <a:tr h="313223">
                <a:tc>
                  <a:txBody>
                    <a:bodyPr/>
                    <a:lstStyle/>
                    <a:p>
                      <a:pPr algn="ctr"/>
                      <a:r>
                        <a:rPr lang="en-US" sz="1000" dirty="0">
                          <a:solidFill>
                            <a:schemeClr val="bg1"/>
                          </a:solidFill>
                          <a:latin typeface="Arial" panose="020B0604020202020204" pitchFamily="34" charset="0"/>
                          <a:cs typeface="Arial" panose="020B0604020202020204" pitchFamily="34" charset="0"/>
                        </a:rPr>
                        <a:t>Feature</a:t>
                      </a:r>
                    </a:p>
                  </a:txBody>
                  <a:tcPr anchor="ctr">
                    <a:lnL w="12700" cmpd="sng">
                      <a:noFill/>
                    </a:lnL>
                    <a:lnR w="38100" cap="flat" cmpd="sng" algn="ctr">
                      <a:solidFill>
                        <a:schemeClr val="bg1"/>
                      </a:solidFill>
                      <a:prstDash val="solid"/>
                      <a:round/>
                      <a:headEnd type="none" w="med" len="med"/>
                      <a:tailEnd type="none" w="med" len="med"/>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000" dirty="0">
                          <a:solidFill>
                            <a:schemeClr val="bg1"/>
                          </a:solidFill>
                          <a:latin typeface="Arial" panose="020B0604020202020204" pitchFamily="34" charset="0"/>
                          <a:cs typeface="Arial" panose="020B0604020202020204" pitchFamily="34" charset="0"/>
                        </a:rPr>
                        <a:t>Microbes</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000" dirty="0">
                          <a:solidFill>
                            <a:schemeClr val="bg1"/>
                          </a:solidFill>
                          <a:latin typeface="Arial" panose="020B0604020202020204" pitchFamily="34" charset="0"/>
                          <a:cs typeface="Arial" panose="020B0604020202020204" pitchFamily="34" charset="0"/>
                        </a:rPr>
                        <a:t>Surfactant </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000" dirty="0">
                          <a:solidFill>
                            <a:schemeClr val="bg1"/>
                          </a:solidFill>
                          <a:latin typeface="Arial" panose="020B0604020202020204" pitchFamily="34" charset="0"/>
                          <a:cs typeface="Arial" panose="020B0604020202020204" pitchFamily="34" charset="0"/>
                        </a:rPr>
                        <a:t>Polymer</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000" dirty="0">
                          <a:solidFill>
                            <a:schemeClr val="bg1"/>
                          </a:solidFill>
                          <a:latin typeface="Arial" panose="020B0604020202020204" pitchFamily="34" charset="0"/>
                          <a:cs typeface="Arial" panose="020B0604020202020204" pitchFamily="34" charset="0"/>
                        </a:rPr>
                        <a:t>Thermal</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002060"/>
                    </a:solidFill>
                  </a:tcPr>
                </a:tc>
                <a:tc>
                  <a:txBody>
                    <a:bodyPr/>
                    <a:lstStyle/>
                    <a:p>
                      <a:pPr algn="ctr"/>
                      <a:r>
                        <a:rPr lang="en-US" sz="1000" dirty="0" err="1">
                          <a:solidFill>
                            <a:schemeClr val="bg1"/>
                          </a:solidFill>
                          <a:latin typeface="Arial" panose="020B0604020202020204" pitchFamily="34" charset="0"/>
                          <a:cs typeface="Arial" panose="020B0604020202020204" pitchFamily="34" charset="0"/>
                        </a:rPr>
                        <a:t>AlphaZyme</a:t>
                      </a:r>
                      <a:r>
                        <a:rPr lang="en-US" sz="1000" dirty="0">
                          <a:solidFill>
                            <a:schemeClr val="bg1"/>
                          </a:solidFill>
                          <a:latin typeface="Arial" panose="020B0604020202020204" pitchFamily="34" charset="0"/>
                          <a:cs typeface="Arial" panose="020B0604020202020204" pitchFamily="34" charset="0"/>
                        </a:rPr>
                        <a: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12700" cmpd="sng">
                      <a:noFill/>
                    </a:lnT>
                    <a:lnB w="12700" cap="flat" cmpd="sng" algn="ctr">
                      <a:noFill/>
                      <a:prstDash val="dash"/>
                      <a:round/>
                      <a:headEnd type="none" w="med" len="med"/>
                      <a:tailEnd type="none" w="med" len="med"/>
                    </a:lnB>
                    <a:lnTlToBr w="12700" cmpd="sng">
                      <a:noFill/>
                      <a:prstDash val="solid"/>
                    </a:lnTlToBr>
                    <a:lnBlToTr w="12700" cmpd="sng">
                      <a:noFill/>
                      <a:prstDash val="solid"/>
                    </a:lnBlToTr>
                    <a:solidFill>
                      <a:srgbClr val="002060"/>
                    </a:solidFill>
                  </a:tcPr>
                </a:tc>
                <a:extLst>
                  <a:ext uri="{0D108BD9-81ED-4DB2-BD59-A6C34878D82A}">
                    <a16:rowId xmlns:a16="http://schemas.microsoft.com/office/drawing/2014/main" val="2294406919"/>
                  </a:ext>
                </a:extLst>
              </a:tr>
              <a:tr h="262214">
                <a:tc>
                  <a:txBody>
                    <a:bodyPr/>
                    <a:lstStyle/>
                    <a:p>
                      <a:r>
                        <a:rPr lang="en-US" sz="1100" b="1" dirty="0">
                          <a:solidFill>
                            <a:schemeClr val="tx1"/>
                          </a:solidFill>
                          <a:latin typeface="Arial" panose="020B0604020202020204" pitchFamily="34" charset="0"/>
                          <a:cs typeface="Arial" panose="020B0604020202020204" pitchFamily="34" charset="0"/>
                        </a:rPr>
                        <a:t>Category</a:t>
                      </a:r>
                    </a:p>
                  </a:txBody>
                  <a:tcPr anchor="ctr">
                    <a:lnT w="12700" cap="flat" cmpd="sng" algn="ctr">
                      <a:noFill/>
                      <a:prstDash val="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algn="ctr"/>
                      <a:r>
                        <a:rPr lang="en-US" sz="1100" b="0" dirty="0">
                          <a:solidFill>
                            <a:schemeClr val="tx1"/>
                          </a:solidFill>
                          <a:latin typeface="Arial" panose="020B0604020202020204" pitchFamily="34" charset="0"/>
                          <a:cs typeface="Arial" panose="020B0604020202020204" pitchFamily="34" charset="0"/>
                        </a:rPr>
                        <a:t>Biology</a:t>
                      </a:r>
                    </a:p>
                  </a:txBody>
                  <a:tcPr anchor="ctr">
                    <a:lnT w="12700" cap="flat" cmpd="sng" algn="ctr">
                      <a:noFill/>
                      <a:prstDash val="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algn="ctr"/>
                      <a:r>
                        <a:rPr lang="en-US" sz="1100" b="0" dirty="0">
                          <a:latin typeface="Arial" panose="020B0604020202020204" pitchFamily="34" charset="0"/>
                          <a:cs typeface="Arial" panose="020B0604020202020204" pitchFamily="34" charset="0"/>
                        </a:rPr>
                        <a:t>Chemistry</a:t>
                      </a:r>
                    </a:p>
                  </a:txBody>
                  <a:tcPr anchor="ctr">
                    <a:lnT w="12700" cap="flat" cmpd="sng" algn="ctr">
                      <a:noFill/>
                      <a:prstDash val="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algn="ctr"/>
                      <a:r>
                        <a:rPr lang="en-US" sz="1100" b="0" dirty="0">
                          <a:latin typeface="Arial" panose="020B0604020202020204" pitchFamily="34" charset="0"/>
                          <a:cs typeface="Arial" panose="020B0604020202020204" pitchFamily="34" charset="0"/>
                        </a:rPr>
                        <a:t>Chemistry</a:t>
                      </a:r>
                    </a:p>
                  </a:txBody>
                  <a:tcPr anchor="ctr">
                    <a:lnT w="12700" cap="flat" cmpd="sng" algn="ctr">
                      <a:noFill/>
                      <a:prstDash val="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algn="ctr"/>
                      <a:r>
                        <a:rPr lang="en-US" sz="1100" b="0" dirty="0">
                          <a:latin typeface="Arial" panose="020B0604020202020204" pitchFamily="34" charset="0"/>
                          <a:cs typeface="Arial" panose="020B0604020202020204" pitchFamily="34" charset="0"/>
                        </a:rPr>
                        <a:t>Physics</a:t>
                      </a:r>
                    </a:p>
                  </a:txBody>
                  <a:tcPr anchor="ctr">
                    <a:lnT w="12700" cap="flat" cmpd="sng" algn="ctr">
                      <a:noFill/>
                      <a:prstDash val="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0" indent="0" algn="ctr">
                        <a:buClr>
                          <a:srgbClr val="007033"/>
                        </a:buClr>
                        <a:buFont typeface="Wingdings" panose="05000000000000000000" pitchFamily="2" charset="2"/>
                        <a:buNone/>
                      </a:pPr>
                      <a:r>
                        <a:rPr lang="en-US" sz="1100" b="0" dirty="0">
                          <a:solidFill>
                            <a:schemeClr val="tx1"/>
                          </a:solidFill>
                          <a:latin typeface="Arial" panose="020B0604020202020204" pitchFamily="34" charset="0"/>
                          <a:cs typeface="Arial" panose="020B0604020202020204" pitchFamily="34" charset="0"/>
                        </a:rPr>
                        <a:t>Biology</a:t>
                      </a:r>
                    </a:p>
                  </a:txBody>
                  <a:tcPr anchor="ctr">
                    <a:lnT w="12700" cap="flat" cmpd="sng" algn="ctr">
                      <a:noFill/>
                      <a:prstDash val="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747167288"/>
                  </a:ext>
                </a:extLst>
              </a:tr>
              <a:tr h="431882">
                <a:tc>
                  <a:txBody>
                    <a:bodyPr/>
                    <a:lstStyle/>
                    <a:p>
                      <a:r>
                        <a:rPr lang="en-US" sz="1100" b="1" dirty="0">
                          <a:solidFill>
                            <a:schemeClr val="tx1"/>
                          </a:solidFill>
                          <a:latin typeface="Arial" panose="020B0604020202020204" pitchFamily="34" charset="0"/>
                          <a:cs typeface="Arial" panose="020B0604020202020204" pitchFamily="34" charset="0"/>
                        </a:rPr>
                        <a:t>Description</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algn="ctr"/>
                      <a:r>
                        <a:rPr lang="en-US" sz="1100" b="0" dirty="0">
                          <a:solidFill>
                            <a:schemeClr val="tx1"/>
                          </a:solidFill>
                        </a:rPr>
                        <a:t>Living bacteria to break up the oil</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algn="ctr"/>
                      <a:r>
                        <a:rPr lang="en-US" sz="1000" dirty="0"/>
                        <a:t>Reduces IFT</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algn="ctr"/>
                      <a:r>
                        <a:rPr lang="en-US" sz="1000" dirty="0"/>
                        <a:t>Large sized molecules to push oil</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algn="ctr"/>
                      <a:r>
                        <a:rPr lang="en-US" sz="1000" dirty="0"/>
                        <a:t>Increases mobility through heat</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0" indent="0" algn="ctr">
                        <a:buClr>
                          <a:srgbClr val="007033"/>
                        </a:buClr>
                        <a:buFont typeface="Wingdings" panose="05000000000000000000" pitchFamily="2" charset="2"/>
                        <a:buNone/>
                      </a:pPr>
                      <a:r>
                        <a:rPr lang="en-US" sz="1000" dirty="0">
                          <a:solidFill>
                            <a:schemeClr val="tx1"/>
                          </a:solidFill>
                        </a:rPr>
                        <a:t>Millions of interactions per seconds to free oil </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1971661811"/>
                  </a:ext>
                </a:extLst>
              </a:tr>
              <a:tr h="326608">
                <a:tc>
                  <a:txBody>
                    <a:bodyPr/>
                    <a:lstStyle/>
                    <a:p>
                      <a:r>
                        <a:rPr lang="en-US" sz="1100" b="1" dirty="0">
                          <a:solidFill>
                            <a:schemeClr val="tx1"/>
                          </a:solidFill>
                          <a:latin typeface="Arial" panose="020B0604020202020204" pitchFamily="34" charset="0"/>
                          <a:cs typeface="Arial" panose="020B0604020202020204" pitchFamily="34" charset="0"/>
                        </a:rPr>
                        <a:t>Market acceptance</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100" b="1" dirty="0">
                        <a:solidFill>
                          <a:schemeClr val="tx1"/>
                        </a:solidFill>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171450" indent="-171450">
                        <a:buClr>
                          <a:srgbClr val="007033"/>
                        </a:buClr>
                        <a:buFont typeface="Wingdings" panose="05000000000000000000" pitchFamily="2" charset="2"/>
                        <a:buChar char="ü"/>
                      </a:pPr>
                      <a:endParaRPr lang="en-US" sz="1000" dirty="0">
                        <a:solidFill>
                          <a:srgbClr val="007033"/>
                        </a:solidFill>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1054105627"/>
                  </a:ext>
                </a:extLst>
              </a:tr>
              <a:tr h="326608">
                <a:tc>
                  <a:txBody>
                    <a:bodyPr/>
                    <a:lstStyle/>
                    <a:p>
                      <a:r>
                        <a:rPr lang="en-US" sz="1100" b="1" dirty="0">
                          <a:solidFill>
                            <a:schemeClr val="tx1"/>
                          </a:solidFill>
                          <a:latin typeface="Arial" panose="020B0604020202020204" pitchFamily="34" charset="0"/>
                          <a:cs typeface="Arial" panose="020B0604020202020204" pitchFamily="34" charset="0"/>
                        </a:rPr>
                        <a:t>Applied as Conventional EOR Solution</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100" b="1" dirty="0">
                        <a:solidFill>
                          <a:schemeClr val="tx1"/>
                        </a:solidFill>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171450" indent="-171450">
                        <a:buClr>
                          <a:srgbClr val="007033"/>
                        </a:buClr>
                        <a:buFont typeface="Wingdings" panose="05000000000000000000" pitchFamily="2" charset="2"/>
                        <a:buChar char="ü"/>
                      </a:pPr>
                      <a:endParaRPr lang="en-US" sz="1000" dirty="0">
                        <a:solidFill>
                          <a:srgbClr val="007033"/>
                        </a:solidFill>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586867838"/>
                  </a:ext>
                </a:extLst>
              </a:tr>
              <a:tr h="3266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Applied as an Unconventional EOR Solution</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171450" indent="-171450">
                        <a:buClr>
                          <a:srgbClr val="007033"/>
                        </a:buClr>
                        <a:buFont typeface="Wingdings" panose="05000000000000000000" pitchFamily="2" charset="2"/>
                        <a:buChar char="ü"/>
                      </a:pPr>
                      <a:endParaRPr lang="en-US" sz="1000" dirty="0">
                        <a:solidFill>
                          <a:srgbClr val="007033"/>
                        </a:solidFill>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3352448982"/>
                  </a:ext>
                </a:extLst>
              </a:tr>
              <a:tr h="3266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Provides effective physical mobilization of oil</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171450" indent="-171450">
                        <a:buClr>
                          <a:srgbClr val="007033"/>
                        </a:buClr>
                        <a:buFont typeface="Wingdings" panose="05000000000000000000" pitchFamily="2" charset="2"/>
                        <a:buChar char="ü"/>
                      </a:pPr>
                      <a:endParaRPr lang="en-US" sz="1000" dirty="0">
                        <a:solidFill>
                          <a:srgbClr val="007033"/>
                        </a:solidFill>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2471816626"/>
                  </a:ext>
                </a:extLst>
              </a:tr>
              <a:tr h="3266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Positive impact to IFT, Contact Angle, Capillary</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171450" indent="-171450">
                        <a:buClr>
                          <a:srgbClr val="007033"/>
                        </a:buClr>
                        <a:buFont typeface="Wingdings" panose="05000000000000000000" pitchFamily="2" charset="2"/>
                        <a:buChar char="ü"/>
                      </a:pPr>
                      <a:endParaRPr lang="en-US" sz="1000" dirty="0">
                        <a:solidFill>
                          <a:srgbClr val="007033"/>
                        </a:solidFill>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4179956371"/>
                  </a:ext>
                </a:extLst>
              </a:tr>
              <a:tr h="3266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Retains Efficacy over long distances </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171450" indent="-171450">
                        <a:buClr>
                          <a:srgbClr val="007033"/>
                        </a:buClr>
                        <a:buFont typeface="Wingdings" panose="05000000000000000000" pitchFamily="2" charset="2"/>
                        <a:buChar char="ü"/>
                      </a:pPr>
                      <a:endParaRPr lang="en-US" sz="1000" dirty="0">
                        <a:solidFill>
                          <a:srgbClr val="007033"/>
                        </a:solidFill>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563624292"/>
                  </a:ext>
                </a:extLst>
              </a:tr>
              <a:tr h="3266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Minimal treatments required for efficacy</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171450" indent="-171450">
                        <a:buClr>
                          <a:srgbClr val="007033"/>
                        </a:buClr>
                        <a:buFont typeface="Wingdings" panose="05000000000000000000" pitchFamily="2" charset="2"/>
                        <a:buChar char="ü"/>
                      </a:pPr>
                      <a:endParaRPr lang="en-US" sz="1000" dirty="0">
                        <a:solidFill>
                          <a:srgbClr val="007033"/>
                        </a:solidFill>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1042253022"/>
                  </a:ext>
                </a:extLst>
              </a:tr>
              <a:tr h="3266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Non-consumable and Reusable solution</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171450" indent="-171450">
                        <a:buClr>
                          <a:srgbClr val="007033"/>
                        </a:buClr>
                        <a:buFont typeface="Wingdings" panose="05000000000000000000" pitchFamily="2" charset="2"/>
                        <a:buChar char="ü"/>
                      </a:pPr>
                      <a:endParaRPr lang="en-US" sz="1000" dirty="0">
                        <a:solidFill>
                          <a:srgbClr val="007033"/>
                        </a:solidFill>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3745177325"/>
                  </a:ext>
                </a:extLst>
              </a:tr>
              <a:tr h="3266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Ease of use, no special equipment required</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171450" indent="-171450">
                        <a:buClr>
                          <a:srgbClr val="007033"/>
                        </a:buClr>
                        <a:buFont typeface="Wingdings" panose="05000000000000000000" pitchFamily="2" charset="2"/>
                        <a:buChar char="ü"/>
                      </a:pPr>
                      <a:endParaRPr lang="en-US" sz="1000" dirty="0">
                        <a:solidFill>
                          <a:srgbClr val="007033"/>
                        </a:solidFill>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415595560"/>
                  </a:ext>
                </a:extLst>
              </a:tr>
              <a:tr h="3266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No risk to equipment or reservoir</a:t>
                      </a: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tc>
                  <a:txBody>
                    <a:bodyPr/>
                    <a:lstStyle/>
                    <a:p>
                      <a:pPr marL="171450" indent="-171450">
                        <a:buClr>
                          <a:srgbClr val="007033"/>
                        </a:buClr>
                        <a:buFont typeface="Wingdings" panose="05000000000000000000" pitchFamily="2" charset="2"/>
                        <a:buChar char="ü"/>
                      </a:pPr>
                      <a:endParaRPr lang="en-US" sz="1000" dirty="0">
                        <a:solidFill>
                          <a:srgbClr val="007033"/>
                        </a:solidFill>
                      </a:endParaRPr>
                    </a:p>
                  </a:txBody>
                  <a:tcPr anchor="ctr">
                    <a:lnT w="12700" cap="flat" cmpd="sng" algn="ctr">
                      <a:solidFill>
                        <a:schemeClr val="bg1">
                          <a:lumMod val="85000"/>
                        </a:schemeClr>
                      </a:solidFill>
                      <a:prstDash val="sysDash"/>
                      <a:round/>
                      <a:headEnd type="none" w="med" len="med"/>
                      <a:tailEnd type="none" w="med" len="med"/>
                    </a:lnT>
                    <a:lnB w="12700" cap="flat" cmpd="sng" algn="ctr">
                      <a:solidFill>
                        <a:schemeClr val="bg1">
                          <a:lumMod val="85000"/>
                        </a:schemeClr>
                      </a:solidFill>
                      <a:prstDash val="sysDash"/>
                      <a:round/>
                      <a:headEnd type="none" w="med" len="med"/>
                      <a:tailEnd type="none" w="med" len="med"/>
                    </a:lnB>
                    <a:noFill/>
                  </a:tcPr>
                </a:tc>
                <a:extLst>
                  <a:ext uri="{0D108BD9-81ED-4DB2-BD59-A6C34878D82A}">
                    <a16:rowId xmlns:a16="http://schemas.microsoft.com/office/drawing/2014/main" val="4137405148"/>
                  </a:ext>
                </a:extLst>
              </a:tr>
              <a:tr h="32660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000000"/>
                          </a:solidFill>
                          <a:effectLst/>
                          <a:uLnTx/>
                          <a:uFillTx/>
                          <a:latin typeface="Arial"/>
                          <a:ea typeface="+mn-ea"/>
                          <a:cs typeface="+mn-cs"/>
                        </a:rPr>
                        <a:t>Environmentally friendly and non-harmful </a:t>
                      </a:r>
                    </a:p>
                  </a:txBody>
                  <a:tcPr anchor="ctr">
                    <a:lnT w="12700" cap="flat" cmpd="sng" algn="ctr">
                      <a:solidFill>
                        <a:schemeClr val="bg1">
                          <a:lumMod val="85000"/>
                        </a:schemeClr>
                      </a:solidFill>
                      <a:prstDash val="sysDash"/>
                      <a:round/>
                      <a:headEnd type="none" w="med" len="med"/>
                      <a:tailEnd type="none" w="med" len="med"/>
                    </a:lnT>
                    <a:lnB w="9525" cap="flat" cmpd="sng" algn="ctr">
                      <a:noFill/>
                      <a:prstDash val="dash"/>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a:ea typeface="+mn-ea"/>
                        <a:cs typeface="+mn-cs"/>
                      </a:endParaRPr>
                    </a:p>
                  </a:txBody>
                  <a:tcPr anchor="ctr">
                    <a:lnT w="12700" cap="flat" cmpd="sng" algn="ctr">
                      <a:solidFill>
                        <a:schemeClr val="bg1">
                          <a:lumMod val="85000"/>
                        </a:schemeClr>
                      </a:solidFill>
                      <a:prstDash val="sysDash"/>
                      <a:round/>
                      <a:headEnd type="none" w="med" len="med"/>
                      <a:tailEnd type="none" w="med" len="med"/>
                    </a:lnT>
                    <a:lnB w="9525" cap="flat" cmpd="sng" algn="ctr">
                      <a:noFill/>
                      <a:prstDash val="dash"/>
                      <a:round/>
                      <a:headEnd type="none" w="med" len="med"/>
                      <a:tailEnd type="none" w="med" len="med"/>
                    </a:lnB>
                    <a:noFill/>
                  </a:tcPr>
                </a:tc>
                <a:tc>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9525" cap="flat" cmpd="sng" algn="ctr">
                      <a:noFill/>
                      <a:prstDash val="dash"/>
                      <a:round/>
                      <a:headEnd type="none" w="med" len="med"/>
                      <a:tailEnd type="none" w="med" len="med"/>
                    </a:lnB>
                    <a:noFill/>
                  </a:tcPr>
                </a:tc>
                <a:tc gridSpan="2">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9525" cap="flat" cmpd="sng" algn="ctr">
                      <a:noFill/>
                      <a:prstDash val="dash"/>
                      <a:round/>
                      <a:headEnd type="none" w="med" len="med"/>
                      <a:tailEnd type="none" w="med" len="med"/>
                    </a:lnB>
                    <a:noFill/>
                  </a:tcPr>
                </a:tc>
                <a:tc hMerge="1">
                  <a:txBody>
                    <a:bodyPr/>
                    <a:lstStyle/>
                    <a:p>
                      <a:endParaRPr lang="en-US" sz="1000" dirty="0"/>
                    </a:p>
                  </a:txBody>
                  <a:tcPr anchor="ctr">
                    <a:lnT w="12700" cap="flat" cmpd="sng" algn="ctr">
                      <a:solidFill>
                        <a:schemeClr val="bg1">
                          <a:lumMod val="85000"/>
                        </a:schemeClr>
                      </a:solidFill>
                      <a:prstDash val="sysDash"/>
                      <a:round/>
                      <a:headEnd type="none" w="med" len="med"/>
                      <a:tailEnd type="none" w="med" len="med"/>
                    </a:lnT>
                    <a:lnB w="9525" cap="flat" cmpd="sng" algn="ctr">
                      <a:solidFill>
                        <a:schemeClr val="bg1">
                          <a:lumMod val="75000"/>
                        </a:schemeClr>
                      </a:solidFill>
                      <a:prstDash val="dash"/>
                      <a:round/>
                      <a:headEnd type="none" w="med" len="med"/>
                      <a:tailEnd type="none" w="med" len="med"/>
                    </a:lnB>
                    <a:noFill/>
                  </a:tcPr>
                </a:tc>
                <a:tc>
                  <a:txBody>
                    <a:bodyPr/>
                    <a:lstStyle/>
                    <a:p>
                      <a:pPr marL="171450" indent="-171450">
                        <a:buClr>
                          <a:srgbClr val="007033"/>
                        </a:buClr>
                        <a:buFont typeface="Wingdings" panose="05000000000000000000" pitchFamily="2" charset="2"/>
                        <a:buChar char="ü"/>
                      </a:pPr>
                      <a:endParaRPr lang="en-US" sz="1000" dirty="0">
                        <a:solidFill>
                          <a:srgbClr val="007033"/>
                        </a:solidFill>
                      </a:endParaRPr>
                    </a:p>
                  </a:txBody>
                  <a:tcPr anchor="ctr">
                    <a:lnT w="12700" cap="flat" cmpd="sng" algn="ctr">
                      <a:solidFill>
                        <a:schemeClr val="bg1">
                          <a:lumMod val="85000"/>
                        </a:schemeClr>
                      </a:solidFill>
                      <a:prstDash val="sysDash"/>
                      <a:round/>
                      <a:headEnd type="none" w="med" len="med"/>
                      <a:tailEnd type="none" w="med" len="med"/>
                    </a:lnT>
                    <a:lnB w="9525" cap="flat" cmpd="sng" algn="ctr">
                      <a:noFill/>
                      <a:prstDash val="dash"/>
                      <a:round/>
                      <a:headEnd type="none" w="med" len="med"/>
                      <a:tailEnd type="none" w="med" len="med"/>
                    </a:lnB>
                    <a:noFill/>
                  </a:tcPr>
                </a:tc>
                <a:extLst>
                  <a:ext uri="{0D108BD9-81ED-4DB2-BD59-A6C34878D82A}">
                    <a16:rowId xmlns:a16="http://schemas.microsoft.com/office/drawing/2014/main" val="1205599737"/>
                  </a:ext>
                </a:extLst>
              </a:tr>
            </a:tbl>
          </a:graphicData>
        </a:graphic>
      </p:graphicFrame>
      <p:sp>
        <p:nvSpPr>
          <p:cNvPr id="12" name="Oval 11">
            <a:extLst>
              <a:ext uri="{FF2B5EF4-FFF2-40B4-BE49-F238E27FC236}">
                <a16:creationId xmlns:a16="http://schemas.microsoft.com/office/drawing/2014/main" id="{A77CDDF7-B11C-4321-87D7-A4467E264658}"/>
              </a:ext>
            </a:extLst>
          </p:cNvPr>
          <p:cNvSpPr>
            <a:spLocks noChangeAspect="1"/>
          </p:cNvSpPr>
          <p:nvPr/>
        </p:nvSpPr>
        <p:spPr bwMode="ltGray">
          <a:xfrm>
            <a:off x="10698593" y="2525540"/>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13" name="Oval 12">
            <a:extLst>
              <a:ext uri="{FF2B5EF4-FFF2-40B4-BE49-F238E27FC236}">
                <a16:creationId xmlns:a16="http://schemas.microsoft.com/office/drawing/2014/main" id="{2A85DDC3-D003-4D9F-8D1E-01446B228169}"/>
              </a:ext>
            </a:extLst>
          </p:cNvPr>
          <p:cNvSpPr>
            <a:spLocks noChangeAspect="1"/>
          </p:cNvSpPr>
          <p:nvPr/>
        </p:nvSpPr>
        <p:spPr bwMode="ltGray">
          <a:xfrm>
            <a:off x="10698593" y="2852453"/>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14" name="Oval 13">
            <a:extLst>
              <a:ext uri="{FF2B5EF4-FFF2-40B4-BE49-F238E27FC236}">
                <a16:creationId xmlns:a16="http://schemas.microsoft.com/office/drawing/2014/main" id="{2A79C46F-D64C-4700-B1E8-D81EF4AD4537}"/>
              </a:ext>
            </a:extLst>
          </p:cNvPr>
          <p:cNvSpPr>
            <a:spLocks noChangeAspect="1"/>
          </p:cNvSpPr>
          <p:nvPr/>
        </p:nvSpPr>
        <p:spPr bwMode="ltGray">
          <a:xfrm>
            <a:off x="10698593" y="3169649"/>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15" name="Oval 14">
            <a:extLst>
              <a:ext uri="{FF2B5EF4-FFF2-40B4-BE49-F238E27FC236}">
                <a16:creationId xmlns:a16="http://schemas.microsoft.com/office/drawing/2014/main" id="{EEA8D78D-5180-4F12-B966-5C94914FF698}"/>
              </a:ext>
            </a:extLst>
          </p:cNvPr>
          <p:cNvSpPr>
            <a:spLocks noChangeAspect="1"/>
          </p:cNvSpPr>
          <p:nvPr/>
        </p:nvSpPr>
        <p:spPr bwMode="ltGray">
          <a:xfrm>
            <a:off x="10698593" y="3498981"/>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16" name="Oval 15">
            <a:extLst>
              <a:ext uri="{FF2B5EF4-FFF2-40B4-BE49-F238E27FC236}">
                <a16:creationId xmlns:a16="http://schemas.microsoft.com/office/drawing/2014/main" id="{C452797F-6FAA-42E9-A157-175026C55B12}"/>
              </a:ext>
            </a:extLst>
          </p:cNvPr>
          <p:cNvSpPr>
            <a:spLocks noChangeAspect="1"/>
          </p:cNvSpPr>
          <p:nvPr/>
        </p:nvSpPr>
        <p:spPr bwMode="ltGray">
          <a:xfrm>
            <a:off x="10698593" y="3833250"/>
            <a:ext cx="228600" cy="228600"/>
          </a:xfrm>
          <a:prstGeom prst="ellipse">
            <a:avLst/>
          </a:prstGeom>
          <a:solidFill>
            <a:srgbClr val="006834"/>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17" name="Oval 16">
            <a:extLst>
              <a:ext uri="{FF2B5EF4-FFF2-40B4-BE49-F238E27FC236}">
                <a16:creationId xmlns:a16="http://schemas.microsoft.com/office/drawing/2014/main" id="{BA710D8E-8AC2-405E-8032-DA696E22A3E5}"/>
              </a:ext>
            </a:extLst>
          </p:cNvPr>
          <p:cNvSpPr>
            <a:spLocks noChangeAspect="1"/>
          </p:cNvSpPr>
          <p:nvPr/>
        </p:nvSpPr>
        <p:spPr bwMode="ltGray">
          <a:xfrm>
            <a:off x="10698593" y="4164717"/>
            <a:ext cx="228600" cy="228600"/>
          </a:xfrm>
          <a:prstGeom prst="ellipse">
            <a:avLst/>
          </a:prstGeom>
          <a:solidFill>
            <a:srgbClr val="006834"/>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18" name="Oval 17">
            <a:extLst>
              <a:ext uri="{FF2B5EF4-FFF2-40B4-BE49-F238E27FC236}">
                <a16:creationId xmlns:a16="http://schemas.microsoft.com/office/drawing/2014/main" id="{86C8EE2C-0074-46F0-93EA-6738BCC2F755}"/>
              </a:ext>
            </a:extLst>
          </p:cNvPr>
          <p:cNvSpPr>
            <a:spLocks noChangeAspect="1"/>
          </p:cNvSpPr>
          <p:nvPr/>
        </p:nvSpPr>
        <p:spPr bwMode="ltGray">
          <a:xfrm>
            <a:off x="10698593" y="4480421"/>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19" name="Oval 18">
            <a:extLst>
              <a:ext uri="{FF2B5EF4-FFF2-40B4-BE49-F238E27FC236}">
                <a16:creationId xmlns:a16="http://schemas.microsoft.com/office/drawing/2014/main" id="{46971412-8A5C-47FC-9686-47B2801FB445}"/>
              </a:ext>
            </a:extLst>
          </p:cNvPr>
          <p:cNvSpPr>
            <a:spLocks noChangeAspect="1"/>
          </p:cNvSpPr>
          <p:nvPr/>
        </p:nvSpPr>
        <p:spPr bwMode="ltGray">
          <a:xfrm>
            <a:off x="10698593" y="4808948"/>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20" name="Oval 19">
            <a:extLst>
              <a:ext uri="{FF2B5EF4-FFF2-40B4-BE49-F238E27FC236}">
                <a16:creationId xmlns:a16="http://schemas.microsoft.com/office/drawing/2014/main" id="{B078C3C0-E771-41FB-8C41-F6B5E2055E2A}"/>
              </a:ext>
            </a:extLst>
          </p:cNvPr>
          <p:cNvSpPr>
            <a:spLocks noChangeAspect="1"/>
          </p:cNvSpPr>
          <p:nvPr/>
        </p:nvSpPr>
        <p:spPr bwMode="ltGray">
          <a:xfrm>
            <a:off x="10698593" y="5141353"/>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21" name="Oval 20">
            <a:extLst>
              <a:ext uri="{FF2B5EF4-FFF2-40B4-BE49-F238E27FC236}">
                <a16:creationId xmlns:a16="http://schemas.microsoft.com/office/drawing/2014/main" id="{225E8465-1878-42F9-A02D-8ED91F9DF8ED}"/>
              </a:ext>
            </a:extLst>
          </p:cNvPr>
          <p:cNvSpPr>
            <a:spLocks noChangeAspect="1"/>
          </p:cNvSpPr>
          <p:nvPr/>
        </p:nvSpPr>
        <p:spPr bwMode="ltGray">
          <a:xfrm rot="309716">
            <a:off x="10688772" y="5471562"/>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26" name="Rectangle 25">
            <a:extLst>
              <a:ext uri="{FF2B5EF4-FFF2-40B4-BE49-F238E27FC236}">
                <a16:creationId xmlns:a16="http://schemas.microsoft.com/office/drawing/2014/main" id="{450FAD34-A944-451E-A9DE-BA88F4786293}"/>
              </a:ext>
            </a:extLst>
          </p:cNvPr>
          <p:cNvSpPr/>
          <p:nvPr/>
        </p:nvSpPr>
        <p:spPr bwMode="ltGray">
          <a:xfrm>
            <a:off x="2575560" y="5822792"/>
            <a:ext cx="7040880" cy="338328"/>
          </a:xfrm>
          <a:prstGeom prst="rect">
            <a:avLst/>
          </a:prstGeom>
          <a:solidFill>
            <a:schemeClr val="tx1">
              <a:lumMod val="50000"/>
              <a:lumOff val="5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bg1"/>
                </a:solidFill>
                <a:latin typeface="Arial" panose="020B0604020202020204" pitchFamily="34" charset="0"/>
                <a:cs typeface="Arial" panose="020B0604020202020204" pitchFamily="34" charset="0"/>
              </a:rPr>
              <a:t>These features directly affect capex and opex</a:t>
            </a:r>
          </a:p>
        </p:txBody>
      </p:sp>
      <p:sp>
        <p:nvSpPr>
          <p:cNvPr id="27" name="Oval 26">
            <a:extLst>
              <a:ext uri="{FF2B5EF4-FFF2-40B4-BE49-F238E27FC236}">
                <a16:creationId xmlns:a16="http://schemas.microsoft.com/office/drawing/2014/main" id="{E2EE421A-187A-4986-B6F9-D4F953236CBE}"/>
              </a:ext>
            </a:extLst>
          </p:cNvPr>
          <p:cNvSpPr>
            <a:spLocks noChangeAspect="1"/>
          </p:cNvSpPr>
          <p:nvPr/>
        </p:nvSpPr>
        <p:spPr bwMode="ltGray">
          <a:xfrm>
            <a:off x="9193390" y="3833250"/>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28" name="Oval 27">
            <a:extLst>
              <a:ext uri="{FF2B5EF4-FFF2-40B4-BE49-F238E27FC236}">
                <a16:creationId xmlns:a16="http://schemas.microsoft.com/office/drawing/2014/main" id="{B161CB7C-E549-4CCD-B961-FA30261AF615}"/>
              </a:ext>
            </a:extLst>
          </p:cNvPr>
          <p:cNvSpPr>
            <a:spLocks noChangeAspect="1"/>
          </p:cNvSpPr>
          <p:nvPr/>
        </p:nvSpPr>
        <p:spPr bwMode="ltGray">
          <a:xfrm>
            <a:off x="9193390" y="3498981"/>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29" name="Oval 28">
            <a:extLst>
              <a:ext uri="{FF2B5EF4-FFF2-40B4-BE49-F238E27FC236}">
                <a16:creationId xmlns:a16="http://schemas.microsoft.com/office/drawing/2014/main" id="{FF796214-F7B8-42ED-AAB6-BEF6B885F3FD}"/>
              </a:ext>
            </a:extLst>
          </p:cNvPr>
          <p:cNvSpPr>
            <a:spLocks noChangeAspect="1"/>
          </p:cNvSpPr>
          <p:nvPr/>
        </p:nvSpPr>
        <p:spPr bwMode="ltGray">
          <a:xfrm>
            <a:off x="9193390" y="3169649"/>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30" name="Oval 29">
            <a:extLst>
              <a:ext uri="{FF2B5EF4-FFF2-40B4-BE49-F238E27FC236}">
                <a16:creationId xmlns:a16="http://schemas.microsoft.com/office/drawing/2014/main" id="{C1F66210-8CAD-4C6A-8D11-63288D0266A0}"/>
              </a:ext>
            </a:extLst>
          </p:cNvPr>
          <p:cNvSpPr>
            <a:spLocks noChangeAspect="1"/>
          </p:cNvSpPr>
          <p:nvPr/>
        </p:nvSpPr>
        <p:spPr bwMode="ltGray">
          <a:xfrm>
            <a:off x="9193390" y="2852453"/>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31" name="Oval 30">
            <a:extLst>
              <a:ext uri="{FF2B5EF4-FFF2-40B4-BE49-F238E27FC236}">
                <a16:creationId xmlns:a16="http://schemas.microsoft.com/office/drawing/2014/main" id="{59D12976-A9E1-43E0-94D4-C12C8DA577C3}"/>
              </a:ext>
            </a:extLst>
          </p:cNvPr>
          <p:cNvSpPr>
            <a:spLocks noChangeAspect="1"/>
          </p:cNvSpPr>
          <p:nvPr/>
        </p:nvSpPr>
        <p:spPr bwMode="ltGray">
          <a:xfrm>
            <a:off x="9193390" y="4164717"/>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32" name="Oval 31">
            <a:extLst>
              <a:ext uri="{FF2B5EF4-FFF2-40B4-BE49-F238E27FC236}">
                <a16:creationId xmlns:a16="http://schemas.microsoft.com/office/drawing/2014/main" id="{62EFC20A-7339-4545-B9FF-C57FFE75957B}"/>
              </a:ext>
            </a:extLst>
          </p:cNvPr>
          <p:cNvSpPr>
            <a:spLocks noChangeAspect="1"/>
          </p:cNvSpPr>
          <p:nvPr/>
        </p:nvSpPr>
        <p:spPr bwMode="ltGray">
          <a:xfrm>
            <a:off x="9193390" y="4480421"/>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33" name="Oval 32">
            <a:extLst>
              <a:ext uri="{FF2B5EF4-FFF2-40B4-BE49-F238E27FC236}">
                <a16:creationId xmlns:a16="http://schemas.microsoft.com/office/drawing/2014/main" id="{712C7DF3-405D-4724-A265-36C7D9A11E24}"/>
              </a:ext>
            </a:extLst>
          </p:cNvPr>
          <p:cNvSpPr>
            <a:spLocks noChangeAspect="1"/>
          </p:cNvSpPr>
          <p:nvPr/>
        </p:nvSpPr>
        <p:spPr bwMode="ltGray">
          <a:xfrm>
            <a:off x="9193390" y="4808948"/>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34" name="Oval 33">
            <a:extLst>
              <a:ext uri="{FF2B5EF4-FFF2-40B4-BE49-F238E27FC236}">
                <a16:creationId xmlns:a16="http://schemas.microsoft.com/office/drawing/2014/main" id="{2B8E3196-CEFE-4A8B-9E77-D859FDBDADAE}"/>
              </a:ext>
            </a:extLst>
          </p:cNvPr>
          <p:cNvSpPr>
            <a:spLocks noChangeAspect="1"/>
          </p:cNvSpPr>
          <p:nvPr/>
        </p:nvSpPr>
        <p:spPr bwMode="ltGray">
          <a:xfrm>
            <a:off x="9193390" y="5141353"/>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36" name="Oval 35">
            <a:extLst>
              <a:ext uri="{FF2B5EF4-FFF2-40B4-BE49-F238E27FC236}">
                <a16:creationId xmlns:a16="http://schemas.microsoft.com/office/drawing/2014/main" id="{ECBE2866-1357-4C56-BF28-8DCA54C9542F}"/>
              </a:ext>
            </a:extLst>
          </p:cNvPr>
          <p:cNvSpPr>
            <a:spLocks noChangeAspect="1"/>
          </p:cNvSpPr>
          <p:nvPr/>
        </p:nvSpPr>
        <p:spPr bwMode="ltGray">
          <a:xfrm>
            <a:off x="9193390" y="5461741"/>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37" name="Oval 36">
            <a:extLst>
              <a:ext uri="{FF2B5EF4-FFF2-40B4-BE49-F238E27FC236}">
                <a16:creationId xmlns:a16="http://schemas.microsoft.com/office/drawing/2014/main" id="{782BC8C6-CCB3-4B49-8956-A9CEBEEDADC5}"/>
              </a:ext>
            </a:extLst>
          </p:cNvPr>
          <p:cNvSpPr>
            <a:spLocks noChangeAspect="1"/>
          </p:cNvSpPr>
          <p:nvPr/>
        </p:nvSpPr>
        <p:spPr bwMode="ltGray">
          <a:xfrm>
            <a:off x="9193390" y="2525540"/>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38" name="Oval 37">
            <a:extLst>
              <a:ext uri="{FF2B5EF4-FFF2-40B4-BE49-F238E27FC236}">
                <a16:creationId xmlns:a16="http://schemas.microsoft.com/office/drawing/2014/main" id="{7D767001-3B55-46F3-A88C-FD2ED4D5E895}"/>
              </a:ext>
            </a:extLst>
          </p:cNvPr>
          <p:cNvSpPr>
            <a:spLocks noChangeAspect="1"/>
          </p:cNvSpPr>
          <p:nvPr/>
        </p:nvSpPr>
        <p:spPr bwMode="ltGray">
          <a:xfrm>
            <a:off x="7609135" y="2525540"/>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39" name="Oval 38">
            <a:extLst>
              <a:ext uri="{FF2B5EF4-FFF2-40B4-BE49-F238E27FC236}">
                <a16:creationId xmlns:a16="http://schemas.microsoft.com/office/drawing/2014/main" id="{0045DA7F-7A3A-4C8B-924B-E178BD98D1D4}"/>
              </a:ext>
            </a:extLst>
          </p:cNvPr>
          <p:cNvSpPr>
            <a:spLocks noChangeAspect="1"/>
          </p:cNvSpPr>
          <p:nvPr/>
        </p:nvSpPr>
        <p:spPr bwMode="ltGray">
          <a:xfrm>
            <a:off x="7609135" y="2852453"/>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0" name="Oval 39">
            <a:extLst>
              <a:ext uri="{FF2B5EF4-FFF2-40B4-BE49-F238E27FC236}">
                <a16:creationId xmlns:a16="http://schemas.microsoft.com/office/drawing/2014/main" id="{34D2925D-BDB0-4B18-9E8A-90EBAB2F866A}"/>
              </a:ext>
            </a:extLst>
          </p:cNvPr>
          <p:cNvSpPr>
            <a:spLocks noChangeAspect="1"/>
          </p:cNvSpPr>
          <p:nvPr/>
        </p:nvSpPr>
        <p:spPr bwMode="ltGray">
          <a:xfrm>
            <a:off x="7609135" y="3169649"/>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1" name="Oval 40">
            <a:extLst>
              <a:ext uri="{FF2B5EF4-FFF2-40B4-BE49-F238E27FC236}">
                <a16:creationId xmlns:a16="http://schemas.microsoft.com/office/drawing/2014/main" id="{563A0484-4562-4A30-88E6-EA2AC483CF6D}"/>
              </a:ext>
            </a:extLst>
          </p:cNvPr>
          <p:cNvSpPr>
            <a:spLocks noChangeAspect="1"/>
          </p:cNvSpPr>
          <p:nvPr/>
        </p:nvSpPr>
        <p:spPr bwMode="ltGray">
          <a:xfrm>
            <a:off x="7609135" y="3498981"/>
            <a:ext cx="228600" cy="228600"/>
          </a:xfrm>
          <a:prstGeom prst="ellipse">
            <a:avLst/>
          </a:prstGeom>
          <a:solidFill>
            <a:srgbClr val="FFFF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2" name="Oval 41">
            <a:extLst>
              <a:ext uri="{FF2B5EF4-FFF2-40B4-BE49-F238E27FC236}">
                <a16:creationId xmlns:a16="http://schemas.microsoft.com/office/drawing/2014/main" id="{4B0F8F4E-1376-4064-A689-1E227B191E14}"/>
              </a:ext>
            </a:extLst>
          </p:cNvPr>
          <p:cNvSpPr>
            <a:spLocks noChangeAspect="1"/>
          </p:cNvSpPr>
          <p:nvPr/>
        </p:nvSpPr>
        <p:spPr bwMode="ltGray">
          <a:xfrm>
            <a:off x="7609135" y="3833250"/>
            <a:ext cx="228600" cy="228600"/>
          </a:xfrm>
          <a:prstGeom prst="ellipse">
            <a:avLst/>
          </a:prstGeom>
          <a:solidFill>
            <a:srgbClr val="FFFF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3" name="Oval 42">
            <a:extLst>
              <a:ext uri="{FF2B5EF4-FFF2-40B4-BE49-F238E27FC236}">
                <a16:creationId xmlns:a16="http://schemas.microsoft.com/office/drawing/2014/main" id="{0F05BA6B-01E8-4805-98A1-59227BC544FE}"/>
              </a:ext>
            </a:extLst>
          </p:cNvPr>
          <p:cNvSpPr>
            <a:spLocks noChangeAspect="1"/>
          </p:cNvSpPr>
          <p:nvPr/>
        </p:nvSpPr>
        <p:spPr bwMode="ltGray">
          <a:xfrm>
            <a:off x="7609135" y="4164717"/>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4" name="Oval 43">
            <a:extLst>
              <a:ext uri="{FF2B5EF4-FFF2-40B4-BE49-F238E27FC236}">
                <a16:creationId xmlns:a16="http://schemas.microsoft.com/office/drawing/2014/main" id="{9407CB1A-4405-41BF-A2DA-B80F5F12E3E7}"/>
              </a:ext>
            </a:extLst>
          </p:cNvPr>
          <p:cNvSpPr>
            <a:spLocks noChangeAspect="1"/>
          </p:cNvSpPr>
          <p:nvPr/>
        </p:nvSpPr>
        <p:spPr bwMode="ltGray">
          <a:xfrm>
            <a:off x="7609135" y="4480421"/>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5" name="Oval 44">
            <a:extLst>
              <a:ext uri="{FF2B5EF4-FFF2-40B4-BE49-F238E27FC236}">
                <a16:creationId xmlns:a16="http://schemas.microsoft.com/office/drawing/2014/main" id="{51A64F9A-45B5-4360-9023-691E883A3E33}"/>
              </a:ext>
            </a:extLst>
          </p:cNvPr>
          <p:cNvSpPr>
            <a:spLocks noChangeAspect="1"/>
          </p:cNvSpPr>
          <p:nvPr/>
        </p:nvSpPr>
        <p:spPr bwMode="ltGray">
          <a:xfrm>
            <a:off x="7609135" y="4808948"/>
            <a:ext cx="228600" cy="228600"/>
          </a:xfrm>
          <a:prstGeom prst="ellipse">
            <a:avLst/>
          </a:prstGeom>
          <a:solidFill>
            <a:srgbClr val="FFFF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6" name="Oval 45">
            <a:extLst>
              <a:ext uri="{FF2B5EF4-FFF2-40B4-BE49-F238E27FC236}">
                <a16:creationId xmlns:a16="http://schemas.microsoft.com/office/drawing/2014/main" id="{8619974A-3F2E-4F01-943F-243C8E529486}"/>
              </a:ext>
            </a:extLst>
          </p:cNvPr>
          <p:cNvSpPr>
            <a:spLocks noChangeAspect="1"/>
          </p:cNvSpPr>
          <p:nvPr/>
        </p:nvSpPr>
        <p:spPr bwMode="ltGray">
          <a:xfrm>
            <a:off x="7609135" y="5141353"/>
            <a:ext cx="228600" cy="228600"/>
          </a:xfrm>
          <a:prstGeom prst="ellipse">
            <a:avLst/>
          </a:prstGeom>
          <a:solidFill>
            <a:srgbClr val="FFFF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7" name="Oval 46">
            <a:extLst>
              <a:ext uri="{FF2B5EF4-FFF2-40B4-BE49-F238E27FC236}">
                <a16:creationId xmlns:a16="http://schemas.microsoft.com/office/drawing/2014/main" id="{B1BC7041-B9B6-4858-9E6E-D0AD3B09E210}"/>
              </a:ext>
            </a:extLst>
          </p:cNvPr>
          <p:cNvSpPr>
            <a:spLocks noChangeAspect="1"/>
          </p:cNvSpPr>
          <p:nvPr/>
        </p:nvSpPr>
        <p:spPr bwMode="ltGray">
          <a:xfrm>
            <a:off x="7609135" y="5461741"/>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8" name="Oval 47">
            <a:extLst>
              <a:ext uri="{FF2B5EF4-FFF2-40B4-BE49-F238E27FC236}">
                <a16:creationId xmlns:a16="http://schemas.microsoft.com/office/drawing/2014/main" id="{82AA44C7-3F98-4199-A83E-E33FE187178E}"/>
              </a:ext>
            </a:extLst>
          </p:cNvPr>
          <p:cNvSpPr>
            <a:spLocks noChangeAspect="1"/>
          </p:cNvSpPr>
          <p:nvPr/>
        </p:nvSpPr>
        <p:spPr bwMode="ltGray">
          <a:xfrm>
            <a:off x="6159787" y="2525540"/>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49" name="Oval 48">
            <a:extLst>
              <a:ext uri="{FF2B5EF4-FFF2-40B4-BE49-F238E27FC236}">
                <a16:creationId xmlns:a16="http://schemas.microsoft.com/office/drawing/2014/main" id="{219E5616-010D-4D97-AF1E-0119239867BE}"/>
              </a:ext>
            </a:extLst>
          </p:cNvPr>
          <p:cNvSpPr>
            <a:spLocks noChangeAspect="1"/>
          </p:cNvSpPr>
          <p:nvPr/>
        </p:nvSpPr>
        <p:spPr bwMode="ltGray">
          <a:xfrm>
            <a:off x="6159787" y="2852453"/>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50" name="Oval 49">
            <a:extLst>
              <a:ext uri="{FF2B5EF4-FFF2-40B4-BE49-F238E27FC236}">
                <a16:creationId xmlns:a16="http://schemas.microsoft.com/office/drawing/2014/main" id="{63D21166-B027-4BAF-B313-F2EA3D200BEA}"/>
              </a:ext>
            </a:extLst>
          </p:cNvPr>
          <p:cNvSpPr>
            <a:spLocks noChangeAspect="1"/>
          </p:cNvSpPr>
          <p:nvPr/>
        </p:nvSpPr>
        <p:spPr bwMode="ltGray">
          <a:xfrm>
            <a:off x="6159787" y="3169649"/>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51" name="Oval 50">
            <a:extLst>
              <a:ext uri="{FF2B5EF4-FFF2-40B4-BE49-F238E27FC236}">
                <a16:creationId xmlns:a16="http://schemas.microsoft.com/office/drawing/2014/main" id="{2513977E-38A0-4D07-B4E6-D6079CAA1DFC}"/>
              </a:ext>
            </a:extLst>
          </p:cNvPr>
          <p:cNvSpPr>
            <a:spLocks noChangeAspect="1"/>
          </p:cNvSpPr>
          <p:nvPr/>
        </p:nvSpPr>
        <p:spPr bwMode="ltGray">
          <a:xfrm>
            <a:off x="6159787" y="3498981"/>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52" name="Oval 51">
            <a:extLst>
              <a:ext uri="{FF2B5EF4-FFF2-40B4-BE49-F238E27FC236}">
                <a16:creationId xmlns:a16="http://schemas.microsoft.com/office/drawing/2014/main" id="{6BDDE54D-439C-4B6D-8C65-0B87609369C4}"/>
              </a:ext>
            </a:extLst>
          </p:cNvPr>
          <p:cNvSpPr>
            <a:spLocks noChangeAspect="1"/>
          </p:cNvSpPr>
          <p:nvPr/>
        </p:nvSpPr>
        <p:spPr bwMode="ltGray">
          <a:xfrm>
            <a:off x="6159787" y="3833250"/>
            <a:ext cx="228600" cy="228600"/>
          </a:xfrm>
          <a:prstGeom prst="ellipse">
            <a:avLst/>
          </a:prstGeom>
          <a:solidFill>
            <a:srgbClr val="FFFF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53" name="Oval 52">
            <a:extLst>
              <a:ext uri="{FF2B5EF4-FFF2-40B4-BE49-F238E27FC236}">
                <a16:creationId xmlns:a16="http://schemas.microsoft.com/office/drawing/2014/main" id="{549F490B-CF4B-4169-AF20-3D96E7B31137}"/>
              </a:ext>
            </a:extLst>
          </p:cNvPr>
          <p:cNvSpPr>
            <a:spLocks noChangeAspect="1"/>
          </p:cNvSpPr>
          <p:nvPr/>
        </p:nvSpPr>
        <p:spPr bwMode="ltGray">
          <a:xfrm>
            <a:off x="6159787" y="4164717"/>
            <a:ext cx="228600" cy="228600"/>
          </a:xfrm>
          <a:prstGeom prst="ellipse">
            <a:avLst/>
          </a:prstGeom>
          <a:solidFill>
            <a:srgbClr val="FFFF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54" name="Oval 53">
            <a:extLst>
              <a:ext uri="{FF2B5EF4-FFF2-40B4-BE49-F238E27FC236}">
                <a16:creationId xmlns:a16="http://schemas.microsoft.com/office/drawing/2014/main" id="{3EF10837-BFA0-49A5-B002-C584FAE608D9}"/>
              </a:ext>
            </a:extLst>
          </p:cNvPr>
          <p:cNvSpPr>
            <a:spLocks noChangeAspect="1"/>
          </p:cNvSpPr>
          <p:nvPr/>
        </p:nvSpPr>
        <p:spPr bwMode="ltGray">
          <a:xfrm>
            <a:off x="6159787" y="4480421"/>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55" name="Oval 54">
            <a:extLst>
              <a:ext uri="{FF2B5EF4-FFF2-40B4-BE49-F238E27FC236}">
                <a16:creationId xmlns:a16="http://schemas.microsoft.com/office/drawing/2014/main" id="{D11A0F76-5C75-4FB9-AAB9-C4CFF3F0B0BC}"/>
              </a:ext>
            </a:extLst>
          </p:cNvPr>
          <p:cNvSpPr>
            <a:spLocks noChangeAspect="1"/>
          </p:cNvSpPr>
          <p:nvPr/>
        </p:nvSpPr>
        <p:spPr bwMode="ltGray">
          <a:xfrm>
            <a:off x="6159787" y="4808948"/>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6E7EA484-D9BA-4446-B523-65E74063F7D6}"/>
              </a:ext>
            </a:extLst>
          </p:cNvPr>
          <p:cNvSpPr>
            <a:spLocks noChangeAspect="1"/>
          </p:cNvSpPr>
          <p:nvPr/>
        </p:nvSpPr>
        <p:spPr bwMode="ltGray">
          <a:xfrm>
            <a:off x="6159787" y="5141353"/>
            <a:ext cx="228600" cy="228600"/>
          </a:xfrm>
          <a:prstGeom prst="ellipse">
            <a:avLst/>
          </a:prstGeom>
          <a:solidFill>
            <a:srgbClr val="FFFF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57" name="Oval 56">
            <a:extLst>
              <a:ext uri="{FF2B5EF4-FFF2-40B4-BE49-F238E27FC236}">
                <a16:creationId xmlns:a16="http://schemas.microsoft.com/office/drawing/2014/main" id="{3E9F8753-FFB7-413B-B880-84FD0AC7BA06}"/>
              </a:ext>
            </a:extLst>
          </p:cNvPr>
          <p:cNvSpPr>
            <a:spLocks noChangeAspect="1"/>
          </p:cNvSpPr>
          <p:nvPr/>
        </p:nvSpPr>
        <p:spPr bwMode="ltGray">
          <a:xfrm>
            <a:off x="6159787" y="5461741"/>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60" name="Oval 59">
            <a:extLst>
              <a:ext uri="{FF2B5EF4-FFF2-40B4-BE49-F238E27FC236}">
                <a16:creationId xmlns:a16="http://schemas.microsoft.com/office/drawing/2014/main" id="{68D1F559-AD5D-426F-8369-7AF462FEA18F}"/>
              </a:ext>
            </a:extLst>
          </p:cNvPr>
          <p:cNvSpPr>
            <a:spLocks noChangeAspect="1"/>
          </p:cNvSpPr>
          <p:nvPr/>
        </p:nvSpPr>
        <p:spPr bwMode="ltGray">
          <a:xfrm>
            <a:off x="4570155" y="2525540"/>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61" name="Oval 60">
            <a:extLst>
              <a:ext uri="{FF2B5EF4-FFF2-40B4-BE49-F238E27FC236}">
                <a16:creationId xmlns:a16="http://schemas.microsoft.com/office/drawing/2014/main" id="{762A68A5-F179-42F2-8C2E-36224A33048B}"/>
              </a:ext>
            </a:extLst>
          </p:cNvPr>
          <p:cNvSpPr>
            <a:spLocks noChangeAspect="1"/>
          </p:cNvSpPr>
          <p:nvPr/>
        </p:nvSpPr>
        <p:spPr bwMode="ltGray">
          <a:xfrm>
            <a:off x="4570155" y="2852453"/>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62" name="Oval 61">
            <a:extLst>
              <a:ext uri="{FF2B5EF4-FFF2-40B4-BE49-F238E27FC236}">
                <a16:creationId xmlns:a16="http://schemas.microsoft.com/office/drawing/2014/main" id="{72A09495-86C8-41D7-9DCA-300DC95C3FED}"/>
              </a:ext>
            </a:extLst>
          </p:cNvPr>
          <p:cNvSpPr>
            <a:spLocks noChangeAspect="1"/>
          </p:cNvSpPr>
          <p:nvPr/>
        </p:nvSpPr>
        <p:spPr bwMode="ltGray">
          <a:xfrm>
            <a:off x="4570155" y="3169649"/>
            <a:ext cx="228600" cy="228600"/>
          </a:xfrm>
          <a:prstGeom prst="ellipse">
            <a:avLst/>
          </a:prstGeom>
          <a:solidFill>
            <a:srgbClr val="FFFF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63" name="Oval 62">
            <a:extLst>
              <a:ext uri="{FF2B5EF4-FFF2-40B4-BE49-F238E27FC236}">
                <a16:creationId xmlns:a16="http://schemas.microsoft.com/office/drawing/2014/main" id="{4FA2EB12-0D06-4B8A-9B62-0FA4430EAEF0}"/>
              </a:ext>
            </a:extLst>
          </p:cNvPr>
          <p:cNvSpPr>
            <a:spLocks noChangeAspect="1"/>
          </p:cNvSpPr>
          <p:nvPr/>
        </p:nvSpPr>
        <p:spPr bwMode="ltGray">
          <a:xfrm>
            <a:off x="4570155" y="3498981"/>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64" name="Oval 63">
            <a:extLst>
              <a:ext uri="{FF2B5EF4-FFF2-40B4-BE49-F238E27FC236}">
                <a16:creationId xmlns:a16="http://schemas.microsoft.com/office/drawing/2014/main" id="{0A8B780F-2E35-41EA-BC05-C3FF90AEBAB1}"/>
              </a:ext>
            </a:extLst>
          </p:cNvPr>
          <p:cNvSpPr>
            <a:spLocks noChangeAspect="1"/>
          </p:cNvSpPr>
          <p:nvPr/>
        </p:nvSpPr>
        <p:spPr bwMode="ltGray">
          <a:xfrm>
            <a:off x="4570155" y="3833250"/>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65" name="Oval 64">
            <a:extLst>
              <a:ext uri="{FF2B5EF4-FFF2-40B4-BE49-F238E27FC236}">
                <a16:creationId xmlns:a16="http://schemas.microsoft.com/office/drawing/2014/main" id="{2C9C6A8F-90A3-4339-8F73-8D79394873F9}"/>
              </a:ext>
            </a:extLst>
          </p:cNvPr>
          <p:cNvSpPr>
            <a:spLocks noChangeAspect="1"/>
          </p:cNvSpPr>
          <p:nvPr/>
        </p:nvSpPr>
        <p:spPr bwMode="ltGray">
          <a:xfrm>
            <a:off x="4570155" y="4164717"/>
            <a:ext cx="228600" cy="228600"/>
          </a:xfrm>
          <a:prstGeom prst="ellipse">
            <a:avLst/>
          </a:prstGeom>
          <a:solidFill>
            <a:srgbClr val="FFFF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66" name="Oval 65">
            <a:extLst>
              <a:ext uri="{FF2B5EF4-FFF2-40B4-BE49-F238E27FC236}">
                <a16:creationId xmlns:a16="http://schemas.microsoft.com/office/drawing/2014/main" id="{778F1E7D-E2DB-4C4B-93F5-D4FA51C4C126}"/>
              </a:ext>
            </a:extLst>
          </p:cNvPr>
          <p:cNvSpPr>
            <a:spLocks noChangeAspect="1"/>
          </p:cNvSpPr>
          <p:nvPr/>
        </p:nvSpPr>
        <p:spPr bwMode="ltGray">
          <a:xfrm>
            <a:off x="4570155" y="4480421"/>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67" name="Oval 66">
            <a:extLst>
              <a:ext uri="{FF2B5EF4-FFF2-40B4-BE49-F238E27FC236}">
                <a16:creationId xmlns:a16="http://schemas.microsoft.com/office/drawing/2014/main" id="{D0693165-6CE0-4A81-A5A9-0D165D460A2F}"/>
              </a:ext>
            </a:extLst>
          </p:cNvPr>
          <p:cNvSpPr>
            <a:spLocks noChangeAspect="1"/>
          </p:cNvSpPr>
          <p:nvPr/>
        </p:nvSpPr>
        <p:spPr bwMode="ltGray">
          <a:xfrm>
            <a:off x="4570155" y="4808948"/>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68" name="Oval 67">
            <a:extLst>
              <a:ext uri="{FF2B5EF4-FFF2-40B4-BE49-F238E27FC236}">
                <a16:creationId xmlns:a16="http://schemas.microsoft.com/office/drawing/2014/main" id="{79ADC942-CAA9-4498-9430-21D65BD2E989}"/>
              </a:ext>
            </a:extLst>
          </p:cNvPr>
          <p:cNvSpPr>
            <a:spLocks noChangeAspect="1"/>
          </p:cNvSpPr>
          <p:nvPr/>
        </p:nvSpPr>
        <p:spPr bwMode="ltGray">
          <a:xfrm>
            <a:off x="4570155" y="5141353"/>
            <a:ext cx="228600" cy="228600"/>
          </a:xfrm>
          <a:prstGeom prst="ellipse">
            <a:avLst/>
          </a:prstGeom>
          <a:solidFill>
            <a:srgbClr val="FF00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69" name="Oval 68">
            <a:extLst>
              <a:ext uri="{FF2B5EF4-FFF2-40B4-BE49-F238E27FC236}">
                <a16:creationId xmlns:a16="http://schemas.microsoft.com/office/drawing/2014/main" id="{3F36147A-26F4-4D07-BD76-76B792A9FE80}"/>
              </a:ext>
            </a:extLst>
          </p:cNvPr>
          <p:cNvSpPr>
            <a:spLocks noChangeAspect="1"/>
          </p:cNvSpPr>
          <p:nvPr/>
        </p:nvSpPr>
        <p:spPr bwMode="ltGray">
          <a:xfrm>
            <a:off x="4570155" y="5461741"/>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B46A155F-6AB6-4AE3-B7E2-AF1E48A48A19}"/>
              </a:ext>
            </a:extLst>
          </p:cNvPr>
          <p:cNvGrpSpPr/>
          <p:nvPr/>
        </p:nvGrpSpPr>
        <p:grpSpPr>
          <a:xfrm>
            <a:off x="9688181" y="5979061"/>
            <a:ext cx="1952131" cy="190876"/>
            <a:chOff x="9441293" y="6381397"/>
            <a:chExt cx="1952131" cy="190876"/>
          </a:xfrm>
        </p:grpSpPr>
        <p:sp>
          <p:nvSpPr>
            <p:cNvPr id="23" name="TextBox 22">
              <a:extLst>
                <a:ext uri="{FF2B5EF4-FFF2-40B4-BE49-F238E27FC236}">
                  <a16:creationId xmlns:a16="http://schemas.microsoft.com/office/drawing/2014/main" id="{472D6DD5-47B5-40D7-A4AC-6D7622E4EAF9}"/>
                </a:ext>
              </a:extLst>
            </p:cNvPr>
            <p:cNvSpPr txBox="1"/>
            <p:nvPr/>
          </p:nvSpPr>
          <p:spPr>
            <a:xfrm>
              <a:off x="9583872" y="6381397"/>
              <a:ext cx="1809552" cy="190876"/>
            </a:xfrm>
            <a:prstGeom prst="rect">
              <a:avLst/>
            </a:prstGeom>
            <a:noFill/>
          </p:spPr>
          <p:txBody>
            <a:bodyPr wrap="none" lIns="0" tIns="0" rIns="0" bIns="0" rtlCol="0">
              <a:noAutofit/>
            </a:bodyPr>
            <a:lstStyle/>
            <a:p>
              <a:pPr indent="-274320">
                <a:spcAft>
                  <a:spcPts val="900"/>
                </a:spcAft>
              </a:pPr>
              <a:r>
                <a:rPr lang="en-US" sz="1000" dirty="0">
                  <a:latin typeface="Arial" panose="020B0604020202020204" pitchFamily="34" charset="0"/>
                  <a:cs typeface="Arial" panose="020B0604020202020204" pitchFamily="34" charset="0"/>
                </a:rPr>
                <a:t> = High       = Medium       = Low </a:t>
              </a:r>
            </a:p>
          </p:txBody>
        </p:sp>
        <p:sp>
          <p:nvSpPr>
            <p:cNvPr id="24" name="Oval 23">
              <a:extLst>
                <a:ext uri="{FF2B5EF4-FFF2-40B4-BE49-F238E27FC236}">
                  <a16:creationId xmlns:a16="http://schemas.microsoft.com/office/drawing/2014/main" id="{27727F46-71BE-4DB2-B576-1FFC77318812}"/>
                </a:ext>
              </a:extLst>
            </p:cNvPr>
            <p:cNvSpPr>
              <a:spLocks noChangeAspect="1"/>
            </p:cNvSpPr>
            <p:nvPr/>
          </p:nvSpPr>
          <p:spPr bwMode="ltGray">
            <a:xfrm>
              <a:off x="9441293" y="6399433"/>
              <a:ext cx="137160" cy="118518"/>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25" name="Oval 24">
              <a:extLst>
                <a:ext uri="{FF2B5EF4-FFF2-40B4-BE49-F238E27FC236}">
                  <a16:creationId xmlns:a16="http://schemas.microsoft.com/office/drawing/2014/main" id="{A95A8A63-9E08-4817-A650-6F26C4AC64E0}"/>
                </a:ext>
              </a:extLst>
            </p:cNvPr>
            <p:cNvSpPr>
              <a:spLocks noChangeAspect="1"/>
            </p:cNvSpPr>
            <p:nvPr/>
          </p:nvSpPr>
          <p:spPr bwMode="ltGray">
            <a:xfrm>
              <a:off x="10873295" y="6404459"/>
              <a:ext cx="137160" cy="118518"/>
            </a:xfrm>
            <a:prstGeom prst="ellipse">
              <a:avLst/>
            </a:prstGeom>
            <a:solidFill>
              <a:srgbClr val="C00000"/>
            </a:solidFill>
            <a:ln w="31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Arial" panose="020B0604020202020204" pitchFamily="34" charset="0"/>
                  <a:cs typeface="Arial" panose="020B0604020202020204" pitchFamily="34" charset="0"/>
                </a:rPr>
                <a:t>    </a:t>
              </a:r>
            </a:p>
          </p:txBody>
        </p:sp>
        <p:sp>
          <p:nvSpPr>
            <p:cNvPr id="70" name="Oval 69">
              <a:extLst>
                <a:ext uri="{FF2B5EF4-FFF2-40B4-BE49-F238E27FC236}">
                  <a16:creationId xmlns:a16="http://schemas.microsoft.com/office/drawing/2014/main" id="{B83A548E-CD69-41B9-A096-2297E0FFC85D}"/>
                </a:ext>
              </a:extLst>
            </p:cNvPr>
            <p:cNvSpPr>
              <a:spLocks noChangeAspect="1"/>
            </p:cNvSpPr>
            <p:nvPr/>
          </p:nvSpPr>
          <p:spPr bwMode="ltGray">
            <a:xfrm>
              <a:off x="10059316" y="6405230"/>
              <a:ext cx="137160" cy="118518"/>
            </a:xfrm>
            <a:prstGeom prst="ellipse">
              <a:avLst/>
            </a:prstGeom>
            <a:solidFill>
              <a:srgbClr val="FFFF00"/>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grpSp>
      <p:sp>
        <p:nvSpPr>
          <p:cNvPr id="71" name="Oval 70">
            <a:extLst>
              <a:ext uri="{FF2B5EF4-FFF2-40B4-BE49-F238E27FC236}">
                <a16:creationId xmlns:a16="http://schemas.microsoft.com/office/drawing/2014/main" id="{3AF6A972-97E7-410C-8FB1-60350F0624EC}"/>
              </a:ext>
            </a:extLst>
          </p:cNvPr>
          <p:cNvSpPr>
            <a:spLocks noChangeAspect="1"/>
          </p:cNvSpPr>
          <p:nvPr/>
        </p:nvSpPr>
        <p:spPr bwMode="ltGray">
          <a:xfrm>
            <a:off x="10698593" y="2197573"/>
            <a:ext cx="228600" cy="228600"/>
          </a:xfrm>
          <a:prstGeom prst="ellipse">
            <a:avLst/>
          </a:prstGeom>
          <a:solidFill>
            <a:srgbClr val="FFFF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72" name="Oval 71">
            <a:extLst>
              <a:ext uri="{FF2B5EF4-FFF2-40B4-BE49-F238E27FC236}">
                <a16:creationId xmlns:a16="http://schemas.microsoft.com/office/drawing/2014/main" id="{2068A21C-A5AE-4BDD-BEAE-2BDAC69F34CA}"/>
              </a:ext>
            </a:extLst>
          </p:cNvPr>
          <p:cNvSpPr>
            <a:spLocks noChangeAspect="1"/>
          </p:cNvSpPr>
          <p:nvPr/>
        </p:nvSpPr>
        <p:spPr bwMode="ltGray">
          <a:xfrm>
            <a:off x="4570155" y="2197573"/>
            <a:ext cx="228600" cy="228600"/>
          </a:xfrm>
          <a:prstGeom prst="ellipse">
            <a:avLst/>
          </a:prstGeom>
          <a:solidFill>
            <a:srgbClr val="FFFF00"/>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73" name="Oval 72">
            <a:extLst>
              <a:ext uri="{FF2B5EF4-FFF2-40B4-BE49-F238E27FC236}">
                <a16:creationId xmlns:a16="http://schemas.microsoft.com/office/drawing/2014/main" id="{48239B8F-4B88-4EBF-842B-E3EDE0549119}"/>
              </a:ext>
            </a:extLst>
          </p:cNvPr>
          <p:cNvSpPr>
            <a:spLocks noChangeAspect="1"/>
          </p:cNvSpPr>
          <p:nvPr/>
        </p:nvSpPr>
        <p:spPr bwMode="ltGray">
          <a:xfrm>
            <a:off x="6159787" y="2197573"/>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74" name="Oval 73">
            <a:extLst>
              <a:ext uri="{FF2B5EF4-FFF2-40B4-BE49-F238E27FC236}">
                <a16:creationId xmlns:a16="http://schemas.microsoft.com/office/drawing/2014/main" id="{654E2294-BE89-4289-8559-0ABD6BE2A037}"/>
              </a:ext>
            </a:extLst>
          </p:cNvPr>
          <p:cNvSpPr>
            <a:spLocks noChangeAspect="1"/>
          </p:cNvSpPr>
          <p:nvPr/>
        </p:nvSpPr>
        <p:spPr bwMode="ltGray">
          <a:xfrm>
            <a:off x="7609135" y="2197573"/>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
        <p:nvSpPr>
          <p:cNvPr id="75" name="Oval 74">
            <a:extLst>
              <a:ext uri="{FF2B5EF4-FFF2-40B4-BE49-F238E27FC236}">
                <a16:creationId xmlns:a16="http://schemas.microsoft.com/office/drawing/2014/main" id="{9635CD35-3FCA-4D5F-9569-2693EEE3E1A8}"/>
              </a:ext>
            </a:extLst>
          </p:cNvPr>
          <p:cNvSpPr>
            <a:spLocks noChangeAspect="1"/>
          </p:cNvSpPr>
          <p:nvPr/>
        </p:nvSpPr>
        <p:spPr bwMode="ltGray">
          <a:xfrm>
            <a:off x="9193390" y="2197573"/>
            <a:ext cx="228600" cy="228600"/>
          </a:xfrm>
          <a:prstGeom prst="ellipse">
            <a:avLst/>
          </a:prstGeom>
          <a:solidFill>
            <a:srgbClr val="007033"/>
          </a:solidFill>
          <a:ln w="3175">
            <a:solidFill>
              <a:srgbClr val="0070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87183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3"/>
          <p:cNvSpPr>
            <a:spLocks noChangeArrowheads="1"/>
          </p:cNvSpPr>
          <p:nvPr/>
        </p:nvSpPr>
        <p:spPr bwMode="auto">
          <a:xfrm>
            <a:off x="2128746" y="399619"/>
            <a:ext cx="7934507"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en-US" altLang="zh-CN" sz="2800" dirty="0">
                <a:latin typeface="Montserrat-Bold"/>
                <a:ea typeface="宋体" pitchFamily="2" charset="-122"/>
              </a:rPr>
              <a:t>Things to </a:t>
            </a:r>
            <a:r>
              <a:rPr lang="en-US" altLang="zh-CN" sz="2800" dirty="0">
                <a:solidFill>
                  <a:srgbClr val="00B050"/>
                </a:solidFill>
                <a:latin typeface="Montserrat-Bold"/>
                <a:ea typeface="宋体" pitchFamily="2" charset="-122"/>
              </a:rPr>
              <a:t>Consider </a:t>
            </a:r>
            <a:r>
              <a:rPr lang="en-US" altLang="zh-CN" sz="2800" dirty="0">
                <a:latin typeface="Montserrat-Bold"/>
                <a:ea typeface="宋体" pitchFamily="2" charset="-122"/>
              </a:rPr>
              <a:t>when</a:t>
            </a:r>
            <a:r>
              <a:rPr lang="en-US" altLang="zh-CN" sz="2800" dirty="0">
                <a:solidFill>
                  <a:srgbClr val="00B050"/>
                </a:solidFill>
                <a:latin typeface="Montserrat-Bold"/>
                <a:ea typeface="宋体" pitchFamily="2" charset="-122"/>
              </a:rPr>
              <a:t> Choosing </a:t>
            </a:r>
            <a:r>
              <a:rPr lang="en-US" altLang="zh-CN" sz="2800" dirty="0">
                <a:latin typeface="Montserrat-Bold"/>
                <a:ea typeface="宋体" pitchFamily="2" charset="-122"/>
              </a:rPr>
              <a:t>EOR Technologies </a:t>
            </a:r>
          </a:p>
        </p:txBody>
      </p:sp>
      <p:graphicFrame>
        <p:nvGraphicFramePr>
          <p:cNvPr id="6" name="Table 5"/>
          <p:cNvGraphicFramePr>
            <a:graphicFrameLocks noGrp="1"/>
          </p:cNvGraphicFramePr>
          <p:nvPr/>
        </p:nvGraphicFramePr>
        <p:xfrm>
          <a:off x="1752600" y="1416768"/>
          <a:ext cx="8686800" cy="5162981"/>
        </p:xfrm>
        <a:graphic>
          <a:graphicData uri="http://schemas.openxmlformats.org/drawingml/2006/table">
            <a:tbl>
              <a:tblPr firstRow="1" bandRow="1">
                <a:tableStyleId>{5940675A-B579-460E-94D1-54222C63F5DA}</a:tableStyleId>
              </a:tblPr>
              <a:tblGrid>
                <a:gridCol w="2171700">
                  <a:extLst>
                    <a:ext uri="{9D8B030D-6E8A-4147-A177-3AD203B41FA5}">
                      <a16:colId xmlns:a16="http://schemas.microsoft.com/office/drawing/2014/main" val="20000"/>
                    </a:ext>
                  </a:extLst>
                </a:gridCol>
                <a:gridCol w="2171700">
                  <a:extLst>
                    <a:ext uri="{9D8B030D-6E8A-4147-A177-3AD203B41FA5}">
                      <a16:colId xmlns:a16="http://schemas.microsoft.com/office/drawing/2014/main" val="20001"/>
                    </a:ext>
                  </a:extLst>
                </a:gridCol>
                <a:gridCol w="2171700">
                  <a:extLst>
                    <a:ext uri="{9D8B030D-6E8A-4147-A177-3AD203B41FA5}">
                      <a16:colId xmlns:a16="http://schemas.microsoft.com/office/drawing/2014/main" val="20002"/>
                    </a:ext>
                  </a:extLst>
                </a:gridCol>
                <a:gridCol w="2171700">
                  <a:extLst>
                    <a:ext uri="{9D8B030D-6E8A-4147-A177-3AD203B41FA5}">
                      <a16:colId xmlns:a16="http://schemas.microsoft.com/office/drawing/2014/main" val="20003"/>
                    </a:ext>
                  </a:extLst>
                </a:gridCol>
              </a:tblGrid>
              <a:tr h="731520">
                <a:tc>
                  <a:txBody>
                    <a:bodyPr/>
                    <a:lstStyle/>
                    <a:p>
                      <a:pPr algn="ctr"/>
                      <a:r>
                        <a:rPr lang="en-US" sz="1400" b="1" dirty="0">
                          <a:solidFill>
                            <a:schemeClr val="tx1"/>
                          </a:solidFill>
                          <a:latin typeface="Arial" pitchFamily="34" charset="0"/>
                          <a:cs typeface="Arial" pitchFamily="34" charset="0"/>
                        </a:rPr>
                        <a:t>Methods</a:t>
                      </a:r>
                    </a:p>
                  </a:txBody>
                  <a:tcPr/>
                </a:tc>
                <a:tc>
                  <a:txBody>
                    <a:bodyPr/>
                    <a:lstStyle/>
                    <a:p>
                      <a:pPr algn="ctr"/>
                      <a:r>
                        <a:rPr lang="en-US" sz="1400" b="1" dirty="0">
                          <a:solidFill>
                            <a:schemeClr val="tx1"/>
                          </a:solidFill>
                          <a:latin typeface="Arial" pitchFamily="34" charset="0"/>
                          <a:cs typeface="Arial" pitchFamily="34" charset="0"/>
                        </a:rPr>
                        <a:t>Biology</a:t>
                      </a:r>
                    </a:p>
                  </a:txBody>
                  <a:tcPr/>
                </a:tc>
                <a:tc>
                  <a:txBody>
                    <a:bodyPr/>
                    <a:lstStyle/>
                    <a:p>
                      <a:pPr algn="ctr"/>
                      <a:r>
                        <a:rPr lang="en-US" sz="1400" b="1" dirty="0">
                          <a:solidFill>
                            <a:schemeClr val="tx1"/>
                          </a:solidFill>
                          <a:latin typeface="Arial" pitchFamily="34" charset="0"/>
                          <a:cs typeface="Arial" pitchFamily="34" charset="0"/>
                        </a:rPr>
                        <a:t>Chemistry</a:t>
                      </a:r>
                    </a:p>
                  </a:txBody>
                  <a:tcPr/>
                </a:tc>
                <a:tc>
                  <a:txBody>
                    <a:bodyPr/>
                    <a:lstStyle/>
                    <a:p>
                      <a:pPr algn="ctr"/>
                      <a:r>
                        <a:rPr lang="en-US" sz="1400" b="1" dirty="0">
                          <a:solidFill>
                            <a:schemeClr val="tx1"/>
                          </a:solidFill>
                          <a:latin typeface="Arial" pitchFamily="34" charset="0"/>
                          <a:cs typeface="Arial" pitchFamily="34" charset="0"/>
                        </a:rPr>
                        <a:t>Physics</a:t>
                      </a:r>
                    </a:p>
                    <a:p>
                      <a:pPr algn="ctr"/>
                      <a:endParaRPr lang="en-US" sz="1400" b="1" dirty="0">
                        <a:solidFill>
                          <a:schemeClr val="tx1"/>
                        </a:solidFill>
                        <a:latin typeface="Arial" pitchFamily="34" charset="0"/>
                        <a:cs typeface="Arial" pitchFamily="34" charset="0"/>
                      </a:endParaRPr>
                    </a:p>
                    <a:p>
                      <a:pPr algn="ctr"/>
                      <a:endParaRPr lang="en-US" sz="1400" b="1" dirty="0">
                        <a:solidFill>
                          <a:schemeClr val="tx1"/>
                        </a:solidFill>
                        <a:latin typeface="Arial" pitchFamily="34" charset="0"/>
                        <a:cs typeface="Arial" pitchFamily="34" charset="0"/>
                      </a:endParaRPr>
                    </a:p>
                  </a:txBody>
                  <a:tcPr/>
                </a:tc>
                <a:extLst>
                  <a:ext uri="{0D108BD9-81ED-4DB2-BD59-A6C34878D82A}">
                    <a16:rowId xmlns:a16="http://schemas.microsoft.com/office/drawing/2014/main" val="10000"/>
                  </a:ext>
                </a:extLst>
              </a:tr>
              <a:tr h="1158240">
                <a:tc>
                  <a:txBody>
                    <a:bodyPr/>
                    <a:lstStyle/>
                    <a:p>
                      <a:pPr algn="ctr"/>
                      <a:r>
                        <a:rPr lang="en-US" sz="1400" b="1" dirty="0">
                          <a:solidFill>
                            <a:schemeClr val="tx1"/>
                          </a:solidFill>
                          <a:latin typeface="Arial" pitchFamily="34" charset="0"/>
                          <a:cs typeface="Arial" pitchFamily="34" charset="0"/>
                        </a:rPr>
                        <a:t>Process used</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a:solidFill>
                            <a:schemeClr val="tx1"/>
                          </a:solidFill>
                          <a:latin typeface="Arial" pitchFamily="34" charset="0"/>
                          <a:cs typeface="Arial" pitchFamily="34" charset="0"/>
                        </a:rPr>
                        <a:t>  </a:t>
                      </a:r>
                      <a:r>
                        <a:rPr lang="en-US" sz="1400" b="1" dirty="0">
                          <a:solidFill>
                            <a:srgbClr val="00B050"/>
                          </a:solidFill>
                          <a:latin typeface="Arial" pitchFamily="34" charset="0"/>
                          <a:cs typeface="Arial" pitchFamily="34" charset="0"/>
                        </a:rPr>
                        <a:t>Enzyme</a:t>
                      </a:r>
                      <a:r>
                        <a:rPr lang="en-US" sz="1400" b="1" dirty="0">
                          <a:solidFill>
                            <a:schemeClr val="tx1"/>
                          </a:solidFill>
                          <a:latin typeface="Arial" pitchFamily="34" charset="0"/>
                          <a:cs typeface="Arial" pitchFamily="34" charset="0"/>
                        </a:rPr>
                        <a:t>         Microbe</a:t>
                      </a:r>
                    </a:p>
                  </a:txBody>
                  <a:tcPr/>
                </a:tc>
                <a:tc>
                  <a:txBody>
                    <a:bodyPr/>
                    <a:lstStyle/>
                    <a:p>
                      <a:pPr algn="l"/>
                      <a:r>
                        <a:rPr lang="en-US" sz="1400" b="1" dirty="0">
                          <a:solidFill>
                            <a:schemeClr val="tx1"/>
                          </a:solidFill>
                          <a:latin typeface="Arial" pitchFamily="34" charset="0"/>
                          <a:cs typeface="Arial" pitchFamily="34" charset="0"/>
                        </a:rPr>
                        <a:t>Acid, alkaline, hot oils, organic</a:t>
                      </a:r>
                      <a:r>
                        <a:rPr lang="en-US" sz="1400" b="1" baseline="0" dirty="0">
                          <a:solidFill>
                            <a:schemeClr val="tx1"/>
                          </a:solidFill>
                          <a:latin typeface="Arial" pitchFamily="34" charset="0"/>
                          <a:cs typeface="Arial" pitchFamily="34" charset="0"/>
                        </a:rPr>
                        <a:t> &amp; inorganic polymers, surfactants, fracturing additives,… </a:t>
                      </a:r>
                      <a:endParaRPr lang="en-US" sz="1400" b="1" dirty="0">
                        <a:solidFill>
                          <a:schemeClr val="tx1"/>
                        </a:solidFill>
                        <a:latin typeface="Arial" pitchFamily="34" charset="0"/>
                        <a:cs typeface="Arial" pitchFamily="34" charset="0"/>
                      </a:endParaRPr>
                    </a:p>
                  </a:txBody>
                  <a:tcPr/>
                </a:tc>
                <a:tc>
                  <a:txBody>
                    <a:bodyPr/>
                    <a:lstStyle/>
                    <a:p>
                      <a:endParaRPr lang="en-US" dirty="0">
                        <a:solidFill>
                          <a:schemeClr val="tx1"/>
                        </a:solidFill>
                      </a:endParaRPr>
                    </a:p>
                  </a:txBody>
                  <a:tcPr>
                    <a:blipFill rotWithShape="1">
                      <a:blip r:embed="rId2"/>
                      <a:stretch>
                        <a:fillRect l="-300562" t="-63684" b="-282632"/>
                      </a:stretch>
                    </a:blipFill>
                  </a:tcPr>
                </a:tc>
                <a:extLst>
                  <a:ext uri="{0D108BD9-81ED-4DB2-BD59-A6C34878D82A}">
                    <a16:rowId xmlns:a16="http://schemas.microsoft.com/office/drawing/2014/main" val="10001"/>
                  </a:ext>
                </a:extLst>
              </a:tr>
              <a:tr h="467603">
                <a:tc>
                  <a:txBody>
                    <a:bodyPr/>
                    <a:lstStyle/>
                    <a:p>
                      <a:pPr algn="ctr"/>
                      <a:r>
                        <a:rPr lang="en-US" sz="1400" b="1" dirty="0">
                          <a:solidFill>
                            <a:schemeClr val="tx1"/>
                          </a:solidFill>
                          <a:latin typeface="Arial" pitchFamily="34" charset="0"/>
                          <a:cs typeface="Arial" pitchFamily="34" charset="0"/>
                        </a:rPr>
                        <a:t>Real catalyst</a:t>
                      </a:r>
                    </a:p>
                  </a:txBody>
                  <a:tcPr/>
                </a:tc>
                <a:tc>
                  <a:txBody>
                    <a:bodyPr/>
                    <a:lstStyle/>
                    <a:p>
                      <a:pPr algn="l"/>
                      <a:r>
                        <a:rPr lang="en-US" sz="1400" b="1" dirty="0">
                          <a:solidFill>
                            <a:schemeClr val="tx1"/>
                          </a:solidFill>
                          <a:latin typeface="Arial" pitchFamily="34" charset="0"/>
                          <a:cs typeface="Arial" pitchFamily="34" charset="0"/>
                        </a:rPr>
                        <a:t>       </a:t>
                      </a:r>
                      <a:r>
                        <a:rPr lang="en-US" sz="1400" b="1" dirty="0">
                          <a:solidFill>
                            <a:srgbClr val="00B050"/>
                          </a:solidFill>
                          <a:latin typeface="Arial" pitchFamily="34" charset="0"/>
                          <a:cs typeface="Arial" pitchFamily="34" charset="0"/>
                        </a:rPr>
                        <a:t>Yes</a:t>
                      </a:r>
                      <a:r>
                        <a:rPr lang="en-US" sz="1400" b="1" dirty="0">
                          <a:solidFill>
                            <a:schemeClr val="tx1"/>
                          </a:solidFill>
                          <a:latin typeface="Arial" pitchFamily="34" charset="0"/>
                          <a:cs typeface="Arial" pitchFamily="34" charset="0"/>
                        </a:rPr>
                        <a:t>               Yes  </a:t>
                      </a:r>
                    </a:p>
                  </a:txBody>
                  <a:tcPr/>
                </a:tc>
                <a:tc>
                  <a:txBody>
                    <a:bodyPr/>
                    <a:lstStyle/>
                    <a:p>
                      <a:pPr algn="ctr"/>
                      <a:r>
                        <a:rPr lang="en-US" sz="1400" b="1" dirty="0">
                          <a:solidFill>
                            <a:schemeClr val="tx1"/>
                          </a:solidFill>
                          <a:latin typeface="Arial" pitchFamily="34" charset="0"/>
                          <a:cs typeface="Arial" pitchFamily="34" charset="0"/>
                        </a:rPr>
                        <a:t>No</a:t>
                      </a:r>
                    </a:p>
                  </a:txBody>
                  <a:tcPr/>
                </a:tc>
                <a:tc>
                  <a:txBody>
                    <a:bodyPr/>
                    <a:lstStyle/>
                    <a:p>
                      <a:pPr algn="ctr"/>
                      <a:r>
                        <a:rPr lang="en-US" sz="1400" b="1" dirty="0">
                          <a:solidFill>
                            <a:schemeClr val="tx1"/>
                          </a:solidFill>
                          <a:latin typeface="Arial" pitchFamily="34" charset="0"/>
                          <a:cs typeface="Arial" pitchFamily="34" charset="0"/>
                        </a:rPr>
                        <a:t>No</a:t>
                      </a:r>
                    </a:p>
                  </a:txBody>
                  <a:tcPr/>
                </a:tc>
                <a:extLst>
                  <a:ext uri="{0D108BD9-81ED-4DB2-BD59-A6C34878D82A}">
                    <a16:rowId xmlns:a16="http://schemas.microsoft.com/office/drawing/2014/main" val="10002"/>
                  </a:ext>
                </a:extLst>
              </a:tr>
              <a:tr h="467603">
                <a:tc>
                  <a:txBody>
                    <a:bodyPr/>
                    <a:lstStyle/>
                    <a:p>
                      <a:pPr algn="ctr"/>
                      <a:r>
                        <a:rPr lang="en-US" sz="1400" b="1" dirty="0">
                          <a:solidFill>
                            <a:schemeClr val="tx1"/>
                          </a:solidFill>
                          <a:latin typeface="Arial" pitchFamily="34" charset="0"/>
                          <a:cs typeface="Arial" pitchFamily="34" charset="0"/>
                        </a:rPr>
                        <a:t>Real DNA molecules</a:t>
                      </a:r>
                    </a:p>
                  </a:txBody>
                  <a:tcPr/>
                </a:tc>
                <a:tc>
                  <a:txBody>
                    <a:bodyPr/>
                    <a:lstStyle/>
                    <a:p>
                      <a:pPr algn="l"/>
                      <a:r>
                        <a:rPr lang="en-US" sz="1400" b="1" dirty="0">
                          <a:solidFill>
                            <a:schemeClr val="tx1"/>
                          </a:solidFill>
                          <a:latin typeface="Arial" pitchFamily="34" charset="0"/>
                          <a:cs typeface="Arial" pitchFamily="34" charset="0"/>
                        </a:rPr>
                        <a:t>       </a:t>
                      </a:r>
                      <a:r>
                        <a:rPr lang="en-US" sz="1400" b="1" dirty="0">
                          <a:solidFill>
                            <a:srgbClr val="00B050"/>
                          </a:solidFill>
                          <a:latin typeface="Arial" pitchFamily="34" charset="0"/>
                          <a:cs typeface="Arial" pitchFamily="34" charset="0"/>
                        </a:rPr>
                        <a:t>Yes</a:t>
                      </a:r>
                      <a:r>
                        <a:rPr lang="en-US" sz="1400" b="1" dirty="0">
                          <a:solidFill>
                            <a:schemeClr val="tx1"/>
                          </a:solidFill>
                          <a:latin typeface="Arial" pitchFamily="34" charset="0"/>
                          <a:cs typeface="Arial" pitchFamily="34" charset="0"/>
                        </a:rPr>
                        <a:t>               Yes         </a:t>
                      </a:r>
                    </a:p>
                  </a:txBody>
                  <a:tcPr/>
                </a:tc>
                <a:tc>
                  <a:txBody>
                    <a:bodyPr/>
                    <a:lstStyle/>
                    <a:p>
                      <a:pPr algn="ctr"/>
                      <a:r>
                        <a:rPr lang="en-US" sz="1400" b="1" dirty="0">
                          <a:solidFill>
                            <a:schemeClr val="tx1"/>
                          </a:solidFill>
                          <a:latin typeface="Arial" pitchFamily="34" charset="0"/>
                          <a:cs typeface="Arial" pitchFamily="34" charset="0"/>
                        </a:rPr>
                        <a:t>No</a:t>
                      </a:r>
                    </a:p>
                  </a:txBody>
                  <a:tcPr/>
                </a:tc>
                <a:tc>
                  <a:txBody>
                    <a:bodyPr/>
                    <a:lstStyle/>
                    <a:p>
                      <a:pPr algn="ctr"/>
                      <a:r>
                        <a:rPr lang="en-US" sz="1400" b="1" dirty="0">
                          <a:solidFill>
                            <a:schemeClr val="tx1"/>
                          </a:solidFill>
                          <a:latin typeface="Arial" pitchFamily="34" charset="0"/>
                          <a:cs typeface="Arial" pitchFamily="34" charset="0"/>
                        </a:rPr>
                        <a:t>No</a:t>
                      </a:r>
                    </a:p>
                  </a:txBody>
                  <a:tcPr/>
                </a:tc>
                <a:extLst>
                  <a:ext uri="{0D108BD9-81ED-4DB2-BD59-A6C34878D82A}">
                    <a16:rowId xmlns:a16="http://schemas.microsoft.com/office/drawing/2014/main" val="10003"/>
                  </a:ext>
                </a:extLst>
              </a:tr>
              <a:tr h="467603">
                <a:tc>
                  <a:txBody>
                    <a:bodyPr/>
                    <a:lstStyle/>
                    <a:p>
                      <a:pPr algn="ctr"/>
                      <a:r>
                        <a:rPr lang="en-US" sz="1400" b="1" dirty="0">
                          <a:solidFill>
                            <a:schemeClr val="tx1"/>
                          </a:solidFill>
                          <a:latin typeface="Arial" pitchFamily="34" charset="0"/>
                          <a:cs typeface="Arial" pitchFamily="34" charset="0"/>
                        </a:rPr>
                        <a:t>Environmental friendly</a:t>
                      </a:r>
                    </a:p>
                  </a:txBody>
                  <a:tcPr/>
                </a:tc>
                <a:tc>
                  <a:txBody>
                    <a:bodyPr/>
                    <a:lstStyle/>
                    <a:p>
                      <a:pPr algn="l"/>
                      <a:r>
                        <a:rPr lang="en-US" sz="1400" b="1" dirty="0">
                          <a:solidFill>
                            <a:schemeClr val="tx1"/>
                          </a:solidFill>
                          <a:latin typeface="Arial" pitchFamily="34" charset="0"/>
                          <a:cs typeface="Arial" pitchFamily="34" charset="0"/>
                        </a:rPr>
                        <a:t>       </a:t>
                      </a:r>
                      <a:r>
                        <a:rPr lang="en-US" sz="1400" b="1" dirty="0">
                          <a:solidFill>
                            <a:srgbClr val="00B050"/>
                          </a:solidFill>
                          <a:latin typeface="Arial" pitchFamily="34" charset="0"/>
                          <a:cs typeface="Arial" pitchFamily="34" charset="0"/>
                        </a:rPr>
                        <a:t>Yes</a:t>
                      </a:r>
                      <a:r>
                        <a:rPr lang="en-US" sz="1400" b="1" dirty="0">
                          <a:solidFill>
                            <a:schemeClr val="tx1"/>
                          </a:solidFill>
                          <a:latin typeface="Arial" pitchFamily="34" charset="0"/>
                          <a:cs typeface="Arial" pitchFamily="34" charset="0"/>
                        </a:rPr>
                        <a:t>        Mostly yes</a:t>
                      </a:r>
                    </a:p>
                  </a:txBody>
                  <a:tcPr/>
                </a:tc>
                <a:tc>
                  <a:txBody>
                    <a:bodyPr/>
                    <a:lstStyle/>
                    <a:p>
                      <a:pPr algn="ctr"/>
                      <a:r>
                        <a:rPr lang="en-US" sz="1400" b="1" dirty="0">
                          <a:solidFill>
                            <a:schemeClr val="tx1"/>
                          </a:solidFill>
                          <a:latin typeface="Arial" pitchFamily="34" charset="0"/>
                          <a:cs typeface="Arial" pitchFamily="34" charset="0"/>
                        </a:rPr>
                        <a:t>No</a:t>
                      </a:r>
                    </a:p>
                  </a:txBody>
                  <a:tcPr/>
                </a:tc>
                <a:tc>
                  <a:txBody>
                    <a:bodyPr/>
                    <a:lstStyle/>
                    <a:p>
                      <a:pPr algn="ctr"/>
                      <a:r>
                        <a:rPr lang="en-US" sz="1400" b="1" dirty="0">
                          <a:solidFill>
                            <a:schemeClr val="tx1"/>
                          </a:solidFill>
                          <a:latin typeface="Arial" pitchFamily="34" charset="0"/>
                          <a:cs typeface="Arial" pitchFamily="34" charset="0"/>
                        </a:rPr>
                        <a:t>Mostly yes</a:t>
                      </a:r>
                    </a:p>
                  </a:txBody>
                  <a:tcPr/>
                </a:tc>
                <a:extLst>
                  <a:ext uri="{0D108BD9-81ED-4DB2-BD59-A6C34878D82A}">
                    <a16:rowId xmlns:a16="http://schemas.microsoft.com/office/drawing/2014/main" val="10004"/>
                  </a:ext>
                </a:extLst>
              </a:tr>
              <a:tr h="467603">
                <a:tc>
                  <a:txBody>
                    <a:bodyPr/>
                    <a:lstStyle/>
                    <a:p>
                      <a:pPr algn="ctr"/>
                      <a:r>
                        <a:rPr lang="en-US" sz="1400" b="1" dirty="0">
                          <a:solidFill>
                            <a:schemeClr val="tx1"/>
                          </a:solidFill>
                          <a:latin typeface="Arial" pitchFamily="34" charset="0"/>
                          <a:cs typeface="Arial" pitchFamily="34" charset="0"/>
                        </a:rPr>
                        <a:t>Use simple pumping</a:t>
                      </a:r>
                    </a:p>
                  </a:txBody>
                  <a:tcPr/>
                </a:tc>
                <a:tc>
                  <a:txBody>
                    <a:bodyPr/>
                    <a:lstStyle/>
                    <a:p>
                      <a:pPr algn="l"/>
                      <a:r>
                        <a:rPr lang="en-US" sz="1400" b="1" dirty="0">
                          <a:solidFill>
                            <a:schemeClr val="tx1"/>
                          </a:solidFill>
                          <a:latin typeface="Arial" pitchFamily="34" charset="0"/>
                          <a:cs typeface="Arial" pitchFamily="34" charset="0"/>
                        </a:rPr>
                        <a:t>       </a:t>
                      </a:r>
                      <a:r>
                        <a:rPr lang="en-US" sz="1400" b="1" dirty="0">
                          <a:solidFill>
                            <a:srgbClr val="00B050"/>
                          </a:solidFill>
                          <a:latin typeface="Arial" pitchFamily="34" charset="0"/>
                          <a:cs typeface="Arial" pitchFamily="34" charset="0"/>
                        </a:rPr>
                        <a:t>Yes </a:t>
                      </a:r>
                      <a:r>
                        <a:rPr lang="en-US" sz="1400" b="1" dirty="0">
                          <a:solidFill>
                            <a:schemeClr val="tx1"/>
                          </a:solidFill>
                          <a:latin typeface="Arial" pitchFamily="34" charset="0"/>
                          <a:cs typeface="Arial" pitchFamily="34" charset="0"/>
                        </a:rPr>
                        <a:t>        </a:t>
                      </a:r>
                      <a:r>
                        <a:rPr lang="en-US" sz="1400" b="1" baseline="0" dirty="0">
                          <a:solidFill>
                            <a:schemeClr val="tx1"/>
                          </a:solidFill>
                          <a:latin typeface="Arial" pitchFamily="34" charset="0"/>
                          <a:cs typeface="Arial" pitchFamily="34" charset="0"/>
                        </a:rPr>
                        <a:t>      No</a:t>
                      </a:r>
                      <a:endParaRPr lang="en-US" sz="1400" b="1" dirty="0">
                        <a:solidFill>
                          <a:schemeClr val="tx1"/>
                        </a:solidFill>
                        <a:latin typeface="Arial" pitchFamily="34" charset="0"/>
                        <a:cs typeface="Arial" pitchFamily="34" charset="0"/>
                      </a:endParaRPr>
                    </a:p>
                  </a:txBody>
                  <a:tcPr/>
                </a:tc>
                <a:tc>
                  <a:txBody>
                    <a:bodyPr/>
                    <a:lstStyle/>
                    <a:p>
                      <a:pPr algn="ctr"/>
                      <a:r>
                        <a:rPr lang="en-US" sz="1400" b="1" dirty="0">
                          <a:solidFill>
                            <a:schemeClr val="tx1"/>
                          </a:solidFill>
                          <a:latin typeface="Arial" pitchFamily="34" charset="0"/>
                          <a:cs typeface="Arial" pitchFamily="34" charset="0"/>
                        </a:rPr>
                        <a:t>No</a:t>
                      </a:r>
                    </a:p>
                  </a:txBody>
                  <a:tcPr/>
                </a:tc>
                <a:tc>
                  <a:txBody>
                    <a:bodyPr/>
                    <a:lstStyle/>
                    <a:p>
                      <a:pPr algn="ctr"/>
                      <a:r>
                        <a:rPr lang="en-US" sz="1400" b="1" dirty="0">
                          <a:solidFill>
                            <a:schemeClr val="tx1"/>
                          </a:solidFill>
                          <a:latin typeface="Arial" pitchFamily="34" charset="0"/>
                          <a:cs typeface="Arial" pitchFamily="34" charset="0"/>
                        </a:rPr>
                        <a:t>No</a:t>
                      </a:r>
                    </a:p>
                  </a:txBody>
                  <a:tcPr/>
                </a:tc>
                <a:extLst>
                  <a:ext uri="{0D108BD9-81ED-4DB2-BD59-A6C34878D82A}">
                    <a16:rowId xmlns:a16="http://schemas.microsoft.com/office/drawing/2014/main" val="10005"/>
                  </a:ext>
                </a:extLst>
              </a:tr>
              <a:tr h="467603">
                <a:tc>
                  <a:txBody>
                    <a:bodyPr/>
                    <a:lstStyle/>
                    <a:p>
                      <a:pPr algn="ctr"/>
                      <a:r>
                        <a:rPr lang="en-US" sz="1400" b="1" dirty="0">
                          <a:solidFill>
                            <a:schemeClr val="tx1"/>
                          </a:solidFill>
                          <a:latin typeface="Arial" pitchFamily="34" charset="0"/>
                          <a:cs typeface="Arial" pitchFamily="34" charset="0"/>
                        </a:rPr>
                        <a:t>Volume</a:t>
                      </a:r>
                      <a:r>
                        <a:rPr lang="en-US" sz="1400" b="1" baseline="0" dirty="0">
                          <a:solidFill>
                            <a:schemeClr val="tx1"/>
                          </a:solidFill>
                          <a:latin typeface="Arial" pitchFamily="34" charset="0"/>
                          <a:cs typeface="Arial" pitchFamily="34" charset="0"/>
                        </a:rPr>
                        <a:t> of oil increase</a:t>
                      </a:r>
                      <a:endParaRPr lang="en-US" sz="1400" b="1" dirty="0">
                        <a:solidFill>
                          <a:schemeClr val="tx1"/>
                        </a:solidFill>
                        <a:latin typeface="Arial" pitchFamily="34" charset="0"/>
                        <a:cs typeface="Arial" pitchFamily="34" charset="0"/>
                      </a:endParaRPr>
                    </a:p>
                  </a:txBody>
                  <a:tcPr/>
                </a:tc>
                <a:tc>
                  <a:txBody>
                    <a:bodyPr/>
                    <a:lstStyle/>
                    <a:p>
                      <a:pPr algn="l"/>
                      <a:r>
                        <a:rPr lang="en-US" sz="1400" b="1" dirty="0">
                          <a:solidFill>
                            <a:schemeClr val="tx1"/>
                          </a:solidFill>
                          <a:latin typeface="Arial" pitchFamily="34" charset="0"/>
                          <a:cs typeface="Arial" pitchFamily="34" charset="0"/>
                        </a:rPr>
                        <a:t>      </a:t>
                      </a:r>
                      <a:r>
                        <a:rPr lang="en-US" sz="1400" b="1" dirty="0">
                          <a:solidFill>
                            <a:srgbClr val="00B050"/>
                          </a:solidFill>
                          <a:latin typeface="Arial" pitchFamily="34" charset="0"/>
                          <a:cs typeface="Arial" pitchFamily="34" charset="0"/>
                        </a:rPr>
                        <a:t>High</a:t>
                      </a:r>
                      <a:r>
                        <a:rPr lang="en-US" sz="1400" b="1" baseline="0" dirty="0">
                          <a:solidFill>
                            <a:schemeClr val="tx1"/>
                          </a:solidFill>
                          <a:latin typeface="Arial" pitchFamily="34" charset="0"/>
                          <a:cs typeface="Arial" pitchFamily="34" charset="0"/>
                        </a:rPr>
                        <a:t>            Small</a:t>
                      </a:r>
                      <a:endParaRPr lang="en-US" sz="1400" b="1" dirty="0">
                        <a:solidFill>
                          <a:schemeClr val="tx1"/>
                        </a:solidFill>
                        <a:latin typeface="Arial" pitchFamily="34" charset="0"/>
                        <a:cs typeface="Arial" pitchFamily="34" charset="0"/>
                      </a:endParaRPr>
                    </a:p>
                  </a:txBody>
                  <a:tcPr/>
                </a:tc>
                <a:tc>
                  <a:txBody>
                    <a:bodyPr/>
                    <a:lstStyle/>
                    <a:p>
                      <a:pPr algn="ctr"/>
                      <a:r>
                        <a:rPr lang="en-US" sz="1400" b="1" dirty="0">
                          <a:solidFill>
                            <a:schemeClr val="tx1"/>
                          </a:solidFill>
                          <a:latin typeface="Arial" pitchFamily="34" charset="0"/>
                          <a:cs typeface="Arial" pitchFamily="34" charset="0"/>
                        </a:rPr>
                        <a:t>Average</a:t>
                      </a:r>
                    </a:p>
                  </a:txBody>
                  <a:tcPr/>
                </a:tc>
                <a:tc>
                  <a:txBody>
                    <a:bodyPr/>
                    <a:lstStyle/>
                    <a:p>
                      <a:pPr algn="ctr"/>
                      <a:r>
                        <a:rPr lang="en-US" sz="1400" b="1" dirty="0">
                          <a:solidFill>
                            <a:schemeClr val="tx1"/>
                          </a:solidFill>
                          <a:latin typeface="Arial" pitchFamily="34" charset="0"/>
                          <a:cs typeface="Arial" pitchFamily="34" charset="0"/>
                        </a:rPr>
                        <a:t>Average</a:t>
                      </a:r>
                    </a:p>
                  </a:txBody>
                  <a:tcPr/>
                </a:tc>
                <a:extLst>
                  <a:ext uri="{0D108BD9-81ED-4DB2-BD59-A6C34878D82A}">
                    <a16:rowId xmlns:a16="http://schemas.microsoft.com/office/drawing/2014/main" val="10006"/>
                  </a:ext>
                </a:extLst>
              </a:tr>
              <a:tr h="467603">
                <a:tc>
                  <a:txBody>
                    <a:bodyPr/>
                    <a:lstStyle/>
                    <a:p>
                      <a:pPr algn="ctr"/>
                      <a:r>
                        <a:rPr lang="en-US" sz="1400" b="1" dirty="0">
                          <a:solidFill>
                            <a:schemeClr val="tx1"/>
                          </a:solidFill>
                          <a:latin typeface="Arial" pitchFamily="34" charset="0"/>
                          <a:cs typeface="Arial" pitchFamily="34" charset="0"/>
                        </a:rPr>
                        <a:t>Duration of oil lasts</a:t>
                      </a:r>
                    </a:p>
                  </a:txBody>
                  <a:tcPr/>
                </a:tc>
                <a:tc>
                  <a:txBody>
                    <a:bodyPr/>
                    <a:lstStyle/>
                    <a:p>
                      <a:pPr algn="l"/>
                      <a:r>
                        <a:rPr lang="en-US" sz="1400" b="1" dirty="0">
                          <a:solidFill>
                            <a:srgbClr val="00B050"/>
                          </a:solidFill>
                          <a:latin typeface="Arial" pitchFamily="34" charset="0"/>
                          <a:cs typeface="Arial" pitchFamily="34" charset="0"/>
                        </a:rPr>
                        <a:t>18-36+ mo</a:t>
                      </a:r>
                      <a:r>
                        <a:rPr lang="en-US" sz="1400" b="1" dirty="0">
                          <a:solidFill>
                            <a:schemeClr val="tx1"/>
                          </a:solidFill>
                          <a:latin typeface="Arial" pitchFamily="34" charset="0"/>
                          <a:cs typeface="Arial" pitchFamily="34" charset="0"/>
                        </a:rPr>
                        <a:t>.      3-4 mo.</a:t>
                      </a:r>
                    </a:p>
                  </a:txBody>
                  <a:tcPr/>
                </a:tc>
                <a:tc>
                  <a:txBody>
                    <a:bodyPr/>
                    <a:lstStyle/>
                    <a:p>
                      <a:pPr algn="ctr"/>
                      <a:r>
                        <a:rPr lang="en-US" sz="1400" b="1" dirty="0">
                          <a:solidFill>
                            <a:schemeClr val="tx1"/>
                          </a:solidFill>
                          <a:latin typeface="Arial" pitchFamily="34" charset="0"/>
                          <a:cs typeface="Arial" pitchFamily="34" charset="0"/>
                        </a:rPr>
                        <a:t>3-6 months</a:t>
                      </a:r>
                    </a:p>
                  </a:txBody>
                  <a:tcPr/>
                </a:tc>
                <a:tc>
                  <a:txBody>
                    <a:bodyPr/>
                    <a:lstStyle/>
                    <a:p>
                      <a:pPr algn="ctr"/>
                      <a:r>
                        <a:rPr lang="en-US" sz="1400" b="1" dirty="0">
                          <a:solidFill>
                            <a:schemeClr val="tx1"/>
                          </a:solidFill>
                          <a:latin typeface="Arial" pitchFamily="34" charset="0"/>
                          <a:cs typeface="Arial" pitchFamily="34" charset="0"/>
                        </a:rPr>
                        <a:t>3-6 months</a:t>
                      </a:r>
                    </a:p>
                  </a:txBody>
                  <a:tcPr/>
                </a:tc>
                <a:extLst>
                  <a:ext uri="{0D108BD9-81ED-4DB2-BD59-A6C34878D82A}">
                    <a16:rowId xmlns:a16="http://schemas.microsoft.com/office/drawing/2014/main" val="10007"/>
                  </a:ext>
                </a:extLst>
              </a:tr>
              <a:tr h="467603">
                <a:tc>
                  <a:txBody>
                    <a:bodyPr/>
                    <a:lstStyle/>
                    <a:p>
                      <a:pPr algn="ctr"/>
                      <a:r>
                        <a:rPr lang="en-US" sz="1400" b="1" dirty="0">
                          <a:solidFill>
                            <a:schemeClr val="tx1"/>
                          </a:solidFill>
                          <a:latin typeface="Arial" pitchFamily="34" charset="0"/>
                          <a:cs typeface="Arial" pitchFamily="34" charset="0"/>
                        </a:rPr>
                        <a:t>Special tools needed</a:t>
                      </a:r>
                    </a:p>
                  </a:txBody>
                  <a:tcPr/>
                </a:tc>
                <a:tc>
                  <a:txBody>
                    <a:bodyPr/>
                    <a:lstStyle/>
                    <a:p>
                      <a:pPr algn="l"/>
                      <a:r>
                        <a:rPr lang="en-US" sz="1400" b="1" dirty="0">
                          <a:solidFill>
                            <a:schemeClr val="tx1"/>
                          </a:solidFill>
                          <a:latin typeface="Arial" pitchFamily="34" charset="0"/>
                          <a:cs typeface="Arial" pitchFamily="34" charset="0"/>
                        </a:rPr>
                        <a:t>       </a:t>
                      </a:r>
                      <a:r>
                        <a:rPr lang="en-US" sz="1400" b="1" dirty="0">
                          <a:solidFill>
                            <a:srgbClr val="00B050"/>
                          </a:solidFill>
                          <a:latin typeface="Arial" pitchFamily="34" charset="0"/>
                          <a:cs typeface="Arial" pitchFamily="34" charset="0"/>
                        </a:rPr>
                        <a:t>No  </a:t>
                      </a:r>
                      <a:r>
                        <a:rPr lang="en-US" sz="1400" b="1" dirty="0">
                          <a:solidFill>
                            <a:schemeClr val="tx1"/>
                          </a:solidFill>
                          <a:latin typeface="Arial" pitchFamily="34" charset="0"/>
                          <a:cs typeface="Arial" pitchFamily="34" charset="0"/>
                        </a:rPr>
                        <a:t>              Yes</a:t>
                      </a:r>
                    </a:p>
                  </a:txBody>
                  <a:tcPr/>
                </a:tc>
                <a:tc>
                  <a:txBody>
                    <a:bodyPr/>
                    <a:lstStyle/>
                    <a:p>
                      <a:pPr algn="ctr"/>
                      <a:r>
                        <a:rPr lang="en-US" sz="1400" b="1" dirty="0">
                          <a:solidFill>
                            <a:schemeClr val="tx1"/>
                          </a:solidFill>
                          <a:latin typeface="Arial" pitchFamily="34" charset="0"/>
                          <a:cs typeface="Arial" pitchFamily="34" charset="0"/>
                        </a:rPr>
                        <a:t>Yes</a:t>
                      </a:r>
                    </a:p>
                  </a:txBody>
                  <a:tcPr/>
                </a:tc>
                <a:tc>
                  <a:txBody>
                    <a:bodyPr/>
                    <a:lstStyle/>
                    <a:p>
                      <a:pPr algn="ctr"/>
                      <a:r>
                        <a:rPr lang="en-US" sz="1400" b="1" dirty="0">
                          <a:solidFill>
                            <a:schemeClr val="tx1"/>
                          </a:solidFill>
                          <a:latin typeface="Arial" pitchFamily="34" charset="0"/>
                          <a:cs typeface="Arial" pitchFamily="34" charset="0"/>
                        </a:rPr>
                        <a:t>Yes</a:t>
                      </a:r>
                    </a:p>
                  </a:txBody>
                  <a:tcPr/>
                </a:tc>
                <a:extLst>
                  <a:ext uri="{0D108BD9-81ED-4DB2-BD59-A6C34878D82A}">
                    <a16:rowId xmlns:a16="http://schemas.microsoft.com/office/drawing/2014/main" val="10008"/>
                  </a:ext>
                </a:extLst>
              </a:tr>
            </a:tbl>
          </a:graphicData>
        </a:graphic>
      </p:graphicFrame>
      <p:cxnSp>
        <p:nvCxnSpPr>
          <p:cNvPr id="8" name="Straight Connector 7"/>
          <p:cNvCxnSpPr>
            <a:cxnSpLocks/>
          </p:cNvCxnSpPr>
          <p:nvPr/>
        </p:nvCxnSpPr>
        <p:spPr>
          <a:xfrm>
            <a:off x="3916637" y="1756123"/>
            <a:ext cx="2179363" cy="9222"/>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973912" y="1779149"/>
            <a:ext cx="0" cy="48006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92167" name="TextBox 20"/>
          <p:cNvSpPr txBox="1">
            <a:spLocks noChangeArrowheads="1"/>
          </p:cNvSpPr>
          <p:nvPr/>
        </p:nvSpPr>
        <p:spPr bwMode="auto">
          <a:xfrm>
            <a:off x="3916637" y="1773020"/>
            <a:ext cx="10572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erpetua" pitchFamily="18" charset="0"/>
                <a:cs typeface="Arial" pitchFamily="34" charset="0"/>
              </a:defRPr>
            </a:lvl1pPr>
            <a:lvl2pPr marL="742950" indent="-285750" eaLnBrk="0" hangingPunct="0">
              <a:defRPr>
                <a:solidFill>
                  <a:schemeClr val="tx1"/>
                </a:solidFill>
                <a:latin typeface="Perpetua" pitchFamily="18" charset="0"/>
                <a:cs typeface="Arial" pitchFamily="34" charset="0"/>
              </a:defRPr>
            </a:lvl2pPr>
            <a:lvl3pPr marL="1143000" indent="-228600" eaLnBrk="0" hangingPunct="0">
              <a:defRPr>
                <a:solidFill>
                  <a:schemeClr val="tx1"/>
                </a:solidFill>
                <a:latin typeface="Perpetua" pitchFamily="18" charset="0"/>
                <a:cs typeface="Arial" pitchFamily="34" charset="0"/>
              </a:defRPr>
            </a:lvl3pPr>
            <a:lvl4pPr marL="1600200" indent="-228600" eaLnBrk="0" hangingPunct="0">
              <a:defRPr>
                <a:solidFill>
                  <a:schemeClr val="tx1"/>
                </a:solidFill>
                <a:latin typeface="Perpetua" pitchFamily="18" charset="0"/>
                <a:cs typeface="Arial" pitchFamily="34" charset="0"/>
              </a:defRPr>
            </a:lvl4pPr>
            <a:lvl5pPr marL="2057400" indent="-228600" eaLnBrk="0" hangingPunct="0">
              <a:defRPr>
                <a:solidFill>
                  <a:schemeClr val="tx1"/>
                </a:solidFill>
                <a:latin typeface="Perpetua" pitchFamily="18" charset="0"/>
                <a:cs typeface="Arial" pitchFamily="34" charset="0"/>
              </a:defRPr>
            </a:lvl5pPr>
            <a:lvl6pPr marL="2514600" indent="-228600" algn="ctr" eaLnBrk="0" fontAlgn="base" hangingPunct="0">
              <a:spcBef>
                <a:spcPct val="0"/>
              </a:spcBef>
              <a:spcAft>
                <a:spcPct val="0"/>
              </a:spcAft>
              <a:defRPr>
                <a:solidFill>
                  <a:schemeClr val="tx1"/>
                </a:solidFill>
                <a:latin typeface="Perpetua" pitchFamily="18" charset="0"/>
                <a:cs typeface="Arial" pitchFamily="34" charset="0"/>
              </a:defRPr>
            </a:lvl6pPr>
            <a:lvl7pPr marL="2971800" indent="-228600" algn="ctr" eaLnBrk="0" fontAlgn="base" hangingPunct="0">
              <a:spcBef>
                <a:spcPct val="0"/>
              </a:spcBef>
              <a:spcAft>
                <a:spcPct val="0"/>
              </a:spcAft>
              <a:defRPr>
                <a:solidFill>
                  <a:schemeClr val="tx1"/>
                </a:solidFill>
                <a:latin typeface="Perpetua" pitchFamily="18" charset="0"/>
                <a:cs typeface="Arial" pitchFamily="34" charset="0"/>
              </a:defRPr>
            </a:lvl7pPr>
            <a:lvl8pPr marL="3429000" indent="-228600" algn="ctr" eaLnBrk="0" fontAlgn="base" hangingPunct="0">
              <a:spcBef>
                <a:spcPct val="0"/>
              </a:spcBef>
              <a:spcAft>
                <a:spcPct val="0"/>
              </a:spcAft>
              <a:defRPr>
                <a:solidFill>
                  <a:schemeClr val="tx1"/>
                </a:solidFill>
                <a:latin typeface="Perpetua" pitchFamily="18" charset="0"/>
                <a:cs typeface="Arial" pitchFamily="34" charset="0"/>
              </a:defRPr>
            </a:lvl8pPr>
            <a:lvl9pPr marL="3886200" indent="-228600" algn="ctr" eaLnBrk="0" fontAlgn="base" hangingPunct="0">
              <a:spcBef>
                <a:spcPct val="0"/>
              </a:spcBef>
              <a:spcAft>
                <a:spcPct val="0"/>
              </a:spcAft>
              <a:defRPr>
                <a:solidFill>
                  <a:schemeClr val="tx1"/>
                </a:solidFill>
                <a:latin typeface="Perpetua" pitchFamily="18" charset="0"/>
                <a:cs typeface="Arial" pitchFamily="34" charset="0"/>
              </a:defRPr>
            </a:lvl9pPr>
          </a:lstStyle>
          <a:p>
            <a:pPr eaLnBrk="1" hangingPunct="1"/>
            <a:r>
              <a:rPr lang="en-US" sz="1400" b="1" dirty="0">
                <a:solidFill>
                  <a:srgbClr val="00B050"/>
                </a:solidFill>
                <a:latin typeface="Arial" pitchFamily="34" charset="0"/>
              </a:rPr>
              <a:t>Non-living</a:t>
            </a:r>
          </a:p>
        </p:txBody>
      </p:sp>
      <p:sp>
        <p:nvSpPr>
          <p:cNvPr id="92168" name="TextBox 21"/>
          <p:cNvSpPr txBox="1">
            <a:spLocks noChangeArrowheads="1"/>
          </p:cNvSpPr>
          <p:nvPr/>
        </p:nvSpPr>
        <p:spPr bwMode="auto">
          <a:xfrm>
            <a:off x="5179356" y="1773021"/>
            <a:ext cx="711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Perpetua" pitchFamily="18" charset="0"/>
                <a:cs typeface="Arial" pitchFamily="34" charset="0"/>
              </a:defRPr>
            </a:lvl1pPr>
            <a:lvl2pPr marL="742950" indent="-285750" eaLnBrk="0" hangingPunct="0">
              <a:defRPr>
                <a:solidFill>
                  <a:schemeClr val="tx1"/>
                </a:solidFill>
                <a:latin typeface="Perpetua" pitchFamily="18" charset="0"/>
                <a:cs typeface="Arial" pitchFamily="34" charset="0"/>
              </a:defRPr>
            </a:lvl2pPr>
            <a:lvl3pPr marL="1143000" indent="-228600" eaLnBrk="0" hangingPunct="0">
              <a:defRPr>
                <a:solidFill>
                  <a:schemeClr val="tx1"/>
                </a:solidFill>
                <a:latin typeface="Perpetua" pitchFamily="18" charset="0"/>
                <a:cs typeface="Arial" pitchFamily="34" charset="0"/>
              </a:defRPr>
            </a:lvl3pPr>
            <a:lvl4pPr marL="1600200" indent="-228600" eaLnBrk="0" hangingPunct="0">
              <a:defRPr>
                <a:solidFill>
                  <a:schemeClr val="tx1"/>
                </a:solidFill>
                <a:latin typeface="Perpetua" pitchFamily="18" charset="0"/>
                <a:cs typeface="Arial" pitchFamily="34" charset="0"/>
              </a:defRPr>
            </a:lvl4pPr>
            <a:lvl5pPr marL="2057400" indent="-228600" eaLnBrk="0" hangingPunct="0">
              <a:defRPr>
                <a:solidFill>
                  <a:schemeClr val="tx1"/>
                </a:solidFill>
                <a:latin typeface="Perpetua" pitchFamily="18" charset="0"/>
                <a:cs typeface="Arial" pitchFamily="34" charset="0"/>
              </a:defRPr>
            </a:lvl5pPr>
            <a:lvl6pPr marL="2514600" indent="-228600" algn="ctr" eaLnBrk="0" fontAlgn="base" hangingPunct="0">
              <a:spcBef>
                <a:spcPct val="0"/>
              </a:spcBef>
              <a:spcAft>
                <a:spcPct val="0"/>
              </a:spcAft>
              <a:defRPr>
                <a:solidFill>
                  <a:schemeClr val="tx1"/>
                </a:solidFill>
                <a:latin typeface="Perpetua" pitchFamily="18" charset="0"/>
                <a:cs typeface="Arial" pitchFamily="34" charset="0"/>
              </a:defRPr>
            </a:lvl6pPr>
            <a:lvl7pPr marL="2971800" indent="-228600" algn="ctr" eaLnBrk="0" fontAlgn="base" hangingPunct="0">
              <a:spcBef>
                <a:spcPct val="0"/>
              </a:spcBef>
              <a:spcAft>
                <a:spcPct val="0"/>
              </a:spcAft>
              <a:defRPr>
                <a:solidFill>
                  <a:schemeClr val="tx1"/>
                </a:solidFill>
                <a:latin typeface="Perpetua" pitchFamily="18" charset="0"/>
                <a:cs typeface="Arial" pitchFamily="34" charset="0"/>
              </a:defRPr>
            </a:lvl7pPr>
            <a:lvl8pPr marL="3429000" indent="-228600" algn="ctr" eaLnBrk="0" fontAlgn="base" hangingPunct="0">
              <a:spcBef>
                <a:spcPct val="0"/>
              </a:spcBef>
              <a:spcAft>
                <a:spcPct val="0"/>
              </a:spcAft>
              <a:defRPr>
                <a:solidFill>
                  <a:schemeClr val="tx1"/>
                </a:solidFill>
                <a:latin typeface="Perpetua" pitchFamily="18" charset="0"/>
                <a:cs typeface="Arial" pitchFamily="34" charset="0"/>
              </a:defRPr>
            </a:lvl8pPr>
            <a:lvl9pPr marL="3886200" indent="-228600" algn="ctr" eaLnBrk="0" fontAlgn="base" hangingPunct="0">
              <a:spcBef>
                <a:spcPct val="0"/>
              </a:spcBef>
              <a:spcAft>
                <a:spcPct val="0"/>
              </a:spcAft>
              <a:defRPr>
                <a:solidFill>
                  <a:schemeClr val="tx1"/>
                </a:solidFill>
                <a:latin typeface="Perpetua" pitchFamily="18" charset="0"/>
                <a:cs typeface="Arial" pitchFamily="34" charset="0"/>
              </a:defRPr>
            </a:lvl9pPr>
          </a:lstStyle>
          <a:p>
            <a:pPr eaLnBrk="1" hangingPunct="1"/>
            <a:r>
              <a:rPr lang="en-US" sz="1400" b="1" dirty="0">
                <a:solidFill>
                  <a:srgbClr val="FF0000"/>
                </a:solidFill>
                <a:latin typeface="Arial" pitchFamily="34" charset="0"/>
              </a:rPr>
              <a:t>Living</a:t>
            </a:r>
          </a:p>
        </p:txBody>
      </p:sp>
    </p:spTree>
    <p:extLst>
      <p:ext uri="{BB962C8B-B14F-4D97-AF65-F5344CB8AC3E}">
        <p14:creationId xmlns:p14="http://schemas.microsoft.com/office/powerpoint/2010/main" val="1786786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8982"/>
            <a:ext cx="12172334" cy="8575964"/>
          </a:xfrm>
          <a:prstGeom prst="rect">
            <a:avLst/>
          </a:prstGeom>
        </p:spPr>
      </p:pic>
      <p:sp>
        <p:nvSpPr>
          <p:cNvPr id="15" name="TextBox 14">
            <a:extLst>
              <a:ext uri="{FF2B5EF4-FFF2-40B4-BE49-F238E27FC236}">
                <a16:creationId xmlns:a16="http://schemas.microsoft.com/office/drawing/2014/main" id="{0A37D270-CE9D-4612-A670-35BC0E93AF26}"/>
              </a:ext>
            </a:extLst>
          </p:cNvPr>
          <p:cNvSpPr txBox="1"/>
          <p:nvPr/>
        </p:nvSpPr>
        <p:spPr>
          <a:xfrm>
            <a:off x="1132079" y="686320"/>
            <a:ext cx="9242360" cy="952248"/>
          </a:xfrm>
          <a:prstGeom prst="rect">
            <a:avLst/>
          </a:prstGeom>
          <a:noFill/>
        </p:spPr>
        <p:txBody>
          <a:bodyPr wrap="square" rtlCol="0">
            <a:spAutoFit/>
          </a:bodyPr>
          <a:lstStyle/>
          <a:p>
            <a:pPr algn="ctr">
              <a:lnSpc>
                <a:spcPct val="140000"/>
              </a:lnSpc>
            </a:pPr>
            <a:r>
              <a:rPr lang="en-US" sz="4400" dirty="0">
                <a:solidFill>
                  <a:schemeClr val="bg1"/>
                </a:solidFill>
                <a:latin typeface="Montserrat-Bold" charset="0"/>
                <a:ea typeface="Raleway" charset="0"/>
                <a:cs typeface="Raleway" charset="0"/>
              </a:rPr>
              <a:t>How does </a:t>
            </a:r>
            <a:r>
              <a:rPr lang="en-US" sz="4400" dirty="0" err="1">
                <a:solidFill>
                  <a:schemeClr val="bg1"/>
                </a:solidFill>
                <a:latin typeface="Montserrat-Bold" charset="0"/>
                <a:ea typeface="Raleway" charset="0"/>
                <a:cs typeface="Raleway" charset="0"/>
              </a:rPr>
              <a:t>AlphaZyme</a:t>
            </a:r>
            <a:r>
              <a:rPr lang="en-US" sz="4400" dirty="0">
                <a:solidFill>
                  <a:schemeClr val="bg1"/>
                </a:solidFill>
                <a:latin typeface="Montserrat-Bold" charset="0"/>
                <a:ea typeface="Raleway" charset="0"/>
                <a:cs typeface="Raleway" charset="0"/>
              </a:rPr>
              <a:t> work?</a:t>
            </a:r>
          </a:p>
        </p:txBody>
      </p:sp>
    </p:spTree>
    <p:extLst>
      <p:ext uri="{BB962C8B-B14F-4D97-AF65-F5344CB8AC3E}">
        <p14:creationId xmlns:p14="http://schemas.microsoft.com/office/powerpoint/2010/main" val="39386652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8" name="Group 37">
            <a:extLst>
              <a:ext uri="{FF2B5EF4-FFF2-40B4-BE49-F238E27FC236}">
                <a16:creationId xmlns:a16="http://schemas.microsoft.com/office/drawing/2014/main" id="{5BA04808-3A24-402E-9126-F082A1DD2E6E}"/>
              </a:ext>
            </a:extLst>
          </p:cNvPr>
          <p:cNvGrpSpPr/>
          <p:nvPr/>
        </p:nvGrpSpPr>
        <p:grpSpPr>
          <a:xfrm>
            <a:off x="1746504" y="655461"/>
            <a:ext cx="8698992" cy="1329319"/>
            <a:chOff x="3160734" y="655461"/>
            <a:chExt cx="5870532" cy="1329319"/>
          </a:xfrm>
        </p:grpSpPr>
        <p:sp>
          <p:nvSpPr>
            <p:cNvPr id="39" name="TextBox 38">
              <a:extLst>
                <a:ext uri="{FF2B5EF4-FFF2-40B4-BE49-F238E27FC236}">
                  <a16:creationId xmlns:a16="http://schemas.microsoft.com/office/drawing/2014/main" id="{A544AD11-3F65-40AF-9AEF-C0A880167BF9}"/>
                </a:ext>
              </a:extLst>
            </p:cNvPr>
            <p:cNvSpPr txBox="1"/>
            <p:nvPr/>
          </p:nvSpPr>
          <p:spPr>
            <a:xfrm>
              <a:off x="3160734" y="655461"/>
              <a:ext cx="5870532" cy="590931"/>
            </a:xfrm>
            <a:prstGeom prst="rect">
              <a:avLst/>
            </a:prstGeom>
            <a:noFill/>
          </p:spPr>
          <p:txBody>
            <a:bodyPr wrap="square" rtlCol="0">
              <a:spAutoFit/>
            </a:bodyPr>
            <a:lstStyle/>
            <a:p>
              <a:pPr algn="ctr">
                <a:lnSpc>
                  <a:spcPct val="90000"/>
                </a:lnSpc>
              </a:pPr>
              <a:r>
                <a:rPr lang="en-US" sz="3600" spc="30" dirty="0">
                  <a:solidFill>
                    <a:schemeClr val="tx1">
                      <a:lumMod val="75000"/>
                      <a:lumOff val="25000"/>
                    </a:schemeClr>
                  </a:solidFill>
                  <a:latin typeface="Montserrat-Bold" charset="0"/>
                </a:rPr>
                <a:t>Oil releasing process with </a:t>
              </a:r>
              <a:r>
                <a:rPr lang="en-US" sz="3600" spc="30" dirty="0" err="1">
                  <a:solidFill>
                    <a:srgbClr val="009147"/>
                  </a:solidFill>
                  <a:latin typeface="Montserrat-Bold" charset="0"/>
                </a:rPr>
                <a:t>AlphaZyme</a:t>
              </a:r>
              <a:r>
                <a:rPr lang="en-US" sz="3600" spc="30" dirty="0">
                  <a:solidFill>
                    <a:srgbClr val="009147"/>
                  </a:solidFill>
                  <a:latin typeface="Montserrat-Bold" charset="0"/>
                </a:rPr>
                <a:t>®</a:t>
              </a:r>
              <a:endParaRPr lang="en-US" sz="3600" spc="30" dirty="0">
                <a:solidFill>
                  <a:schemeClr val="tx1">
                    <a:lumMod val="75000"/>
                    <a:lumOff val="25000"/>
                  </a:schemeClr>
                </a:solidFill>
                <a:latin typeface="Montserrat-Bold" charset="0"/>
              </a:endParaRPr>
            </a:p>
          </p:txBody>
        </p:sp>
        <p:cxnSp>
          <p:nvCxnSpPr>
            <p:cNvPr id="41" name="Straight Connector 40">
              <a:extLst>
                <a:ext uri="{FF2B5EF4-FFF2-40B4-BE49-F238E27FC236}">
                  <a16:creationId xmlns:a16="http://schemas.microsoft.com/office/drawing/2014/main" id="{7691A81C-8BC4-4ED7-83E3-6D333EB87C10}"/>
                </a:ext>
              </a:extLst>
            </p:cNvPr>
            <p:cNvCxnSpPr>
              <a:cxnSpLocks/>
            </p:cNvCxnSpPr>
            <p:nvPr/>
          </p:nvCxnSpPr>
          <p:spPr>
            <a:xfrm>
              <a:off x="5796585" y="1984780"/>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sp>
        <p:nvSpPr>
          <p:cNvPr id="58" name="Right Triangle 57"/>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p:nvSpPr>
        <p:spPr>
          <a:xfrm>
            <a:off x="4098765" y="5080561"/>
            <a:ext cx="4568157" cy="1219693"/>
          </a:xfrm>
          <a:prstGeom prst="rect">
            <a:avLst/>
          </a:prstGeom>
        </p:spPr>
        <p:txBody>
          <a:bodyPr wrap="square">
            <a:spAutoFit/>
          </a:bodyPr>
          <a:lstStyle/>
          <a:p>
            <a:pPr algn="ctr">
              <a:lnSpc>
                <a:spcPct val="140000"/>
              </a:lnSpc>
            </a:pPr>
            <a:r>
              <a:rPr lang="en-US" dirty="0" err="1">
                <a:solidFill>
                  <a:schemeClr val="tx1">
                    <a:lumMod val="75000"/>
                    <a:lumOff val="25000"/>
                  </a:schemeClr>
                </a:solidFill>
                <a:latin typeface="Montserrat Light" charset="0"/>
                <a:ea typeface="Montserrat Light" charset="0"/>
                <a:cs typeface="Montserrat Light" charset="0"/>
              </a:rPr>
              <a:t>AlphaZyme</a:t>
            </a:r>
            <a:r>
              <a:rPr lang="en-US" dirty="0">
                <a:solidFill>
                  <a:schemeClr val="tx1">
                    <a:lumMod val="75000"/>
                    <a:lumOff val="25000"/>
                  </a:schemeClr>
                </a:solidFill>
                <a:latin typeface="Montserrat Light" charset="0"/>
                <a:ea typeface="Montserrat Light" charset="0"/>
                <a:cs typeface="Montserrat Light" charset="0"/>
              </a:rPr>
              <a:t>® physically releases oil from solid, relieving IFT, improving contact angle and alleviating capillary pressures </a:t>
            </a:r>
          </a:p>
        </p:txBody>
      </p:sp>
      <p:sp>
        <p:nvSpPr>
          <p:cNvPr id="2" name="Oval 1">
            <a:extLst>
              <a:ext uri="{FF2B5EF4-FFF2-40B4-BE49-F238E27FC236}">
                <a16:creationId xmlns:a16="http://schemas.microsoft.com/office/drawing/2014/main" id="{CBAF989C-B2A9-4696-A773-3B93E2F1755B}"/>
              </a:ext>
            </a:extLst>
          </p:cNvPr>
          <p:cNvSpPr/>
          <p:nvPr/>
        </p:nvSpPr>
        <p:spPr>
          <a:xfrm>
            <a:off x="1151467" y="3759200"/>
            <a:ext cx="169333" cy="2201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10" name="Oval 9">
            <a:extLst>
              <a:ext uri="{FF2B5EF4-FFF2-40B4-BE49-F238E27FC236}">
                <a16:creationId xmlns:a16="http://schemas.microsoft.com/office/drawing/2014/main" id="{B2DBA82E-14FA-4D21-B503-38C5AF7F5E40}"/>
              </a:ext>
            </a:extLst>
          </p:cNvPr>
          <p:cNvSpPr/>
          <p:nvPr/>
        </p:nvSpPr>
        <p:spPr>
          <a:xfrm>
            <a:off x="2438401" y="4588933"/>
            <a:ext cx="169333" cy="220133"/>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bg1"/>
                </a:solidFill>
              </a:ln>
              <a:solidFill>
                <a:schemeClr val="tx1"/>
              </a:solidFill>
            </a:endParaRPr>
          </a:p>
        </p:txBody>
      </p:sp>
      <p:sp>
        <p:nvSpPr>
          <p:cNvPr id="5" name="TextBox 4">
            <a:extLst>
              <a:ext uri="{FF2B5EF4-FFF2-40B4-BE49-F238E27FC236}">
                <a16:creationId xmlns:a16="http://schemas.microsoft.com/office/drawing/2014/main" id="{FF6B238D-C899-485B-BB52-8A2FA1344BD9}"/>
              </a:ext>
            </a:extLst>
          </p:cNvPr>
          <p:cNvSpPr txBox="1"/>
          <p:nvPr/>
        </p:nvSpPr>
        <p:spPr>
          <a:xfrm>
            <a:off x="1093466" y="3730975"/>
            <a:ext cx="595038" cy="261610"/>
          </a:xfrm>
          <a:prstGeom prst="rect">
            <a:avLst/>
          </a:prstGeom>
          <a:noFill/>
        </p:spPr>
        <p:txBody>
          <a:bodyPr wrap="square" rtlCol="0">
            <a:spAutoFit/>
          </a:bodyPr>
          <a:lstStyle/>
          <a:p>
            <a:r>
              <a:rPr lang="en-US" sz="1100" dirty="0"/>
              <a:t>H</a:t>
            </a:r>
            <a:r>
              <a:rPr lang="en-US" sz="1100" dirty="0">
                <a:latin typeface="Corbel" panose="020B0503020204020204" pitchFamily="34" charset="0"/>
              </a:rPr>
              <a:t>+</a:t>
            </a:r>
            <a:endParaRPr lang="en-US" sz="1100" dirty="0"/>
          </a:p>
        </p:txBody>
      </p:sp>
      <p:sp>
        <p:nvSpPr>
          <p:cNvPr id="12" name="TextBox 11">
            <a:extLst>
              <a:ext uri="{FF2B5EF4-FFF2-40B4-BE49-F238E27FC236}">
                <a16:creationId xmlns:a16="http://schemas.microsoft.com/office/drawing/2014/main" id="{BC561278-C0EC-4623-BCEB-09827448F340}"/>
              </a:ext>
            </a:extLst>
          </p:cNvPr>
          <p:cNvSpPr txBox="1"/>
          <p:nvPr/>
        </p:nvSpPr>
        <p:spPr>
          <a:xfrm>
            <a:off x="2349971" y="4568194"/>
            <a:ext cx="595038" cy="261610"/>
          </a:xfrm>
          <a:prstGeom prst="rect">
            <a:avLst/>
          </a:prstGeom>
          <a:noFill/>
        </p:spPr>
        <p:txBody>
          <a:bodyPr wrap="square" rtlCol="0">
            <a:spAutoFit/>
          </a:bodyPr>
          <a:lstStyle/>
          <a:p>
            <a:r>
              <a:rPr lang="en-US" sz="1100" dirty="0"/>
              <a:t>OH-</a:t>
            </a:r>
          </a:p>
        </p:txBody>
      </p:sp>
      <p:sp>
        <p:nvSpPr>
          <p:cNvPr id="13" name="TextBox 12">
            <a:extLst>
              <a:ext uri="{FF2B5EF4-FFF2-40B4-BE49-F238E27FC236}">
                <a16:creationId xmlns:a16="http://schemas.microsoft.com/office/drawing/2014/main" id="{AA4DA5BF-592B-C145-B786-2B7DE840CFCD}"/>
              </a:ext>
            </a:extLst>
          </p:cNvPr>
          <p:cNvSpPr txBox="1"/>
          <p:nvPr/>
        </p:nvSpPr>
        <p:spPr>
          <a:xfrm>
            <a:off x="1159726" y="4254435"/>
            <a:ext cx="919230" cy="261610"/>
          </a:xfrm>
          <a:prstGeom prst="rect">
            <a:avLst/>
          </a:prstGeom>
          <a:noFill/>
        </p:spPr>
        <p:txBody>
          <a:bodyPr wrap="square" rtlCol="0">
            <a:spAutoFit/>
          </a:bodyPr>
          <a:lstStyle/>
          <a:p>
            <a:r>
              <a:rPr lang="en-US" sz="1100" dirty="0"/>
              <a:t>Active Site</a:t>
            </a:r>
          </a:p>
        </p:txBody>
      </p:sp>
      <p:sp>
        <p:nvSpPr>
          <p:cNvPr id="14" name="Rectangle 13">
            <a:extLst>
              <a:ext uri="{FF2B5EF4-FFF2-40B4-BE49-F238E27FC236}">
                <a16:creationId xmlns:a16="http://schemas.microsoft.com/office/drawing/2014/main" id="{1544B6C2-BEE5-1040-A81B-B271DD67329A}"/>
              </a:ext>
            </a:extLst>
          </p:cNvPr>
          <p:cNvSpPr/>
          <p:nvPr/>
        </p:nvSpPr>
        <p:spPr>
          <a:xfrm>
            <a:off x="17095" y="5489632"/>
            <a:ext cx="4064575" cy="831894"/>
          </a:xfrm>
          <a:prstGeom prst="rect">
            <a:avLst/>
          </a:prstGeom>
        </p:spPr>
        <p:txBody>
          <a:bodyPr wrap="square">
            <a:spAutoFit/>
          </a:bodyPr>
          <a:lstStyle/>
          <a:p>
            <a:pPr algn="ctr">
              <a:lnSpc>
                <a:spcPct val="140000"/>
              </a:lnSpc>
            </a:pPr>
            <a:r>
              <a:rPr lang="en-US" dirty="0" err="1">
                <a:solidFill>
                  <a:schemeClr val="tx1">
                    <a:lumMod val="75000"/>
                    <a:lumOff val="25000"/>
                  </a:schemeClr>
                </a:solidFill>
                <a:latin typeface="Montserrat Light" charset="0"/>
                <a:ea typeface="Montserrat Light" charset="0"/>
                <a:cs typeface="Montserrat Light" charset="0"/>
              </a:rPr>
              <a:t>AlphaZyme</a:t>
            </a:r>
            <a:r>
              <a:rPr lang="en-US" dirty="0">
                <a:solidFill>
                  <a:schemeClr val="tx1">
                    <a:lumMod val="75000"/>
                    <a:lumOff val="25000"/>
                  </a:schemeClr>
                </a:solidFill>
                <a:latin typeface="Montserrat Light" charset="0"/>
                <a:ea typeface="Montserrat Light" charset="0"/>
                <a:cs typeface="Montserrat Light" charset="0"/>
              </a:rPr>
              <a:t>® molecule interacting with crude oil attached to solid </a:t>
            </a:r>
          </a:p>
        </p:txBody>
      </p:sp>
      <p:sp>
        <p:nvSpPr>
          <p:cNvPr id="15" name="Rectangle 14">
            <a:extLst>
              <a:ext uri="{FF2B5EF4-FFF2-40B4-BE49-F238E27FC236}">
                <a16:creationId xmlns:a16="http://schemas.microsoft.com/office/drawing/2014/main" id="{E230C82F-1DAC-B849-B132-1AB7FEF74790}"/>
              </a:ext>
            </a:extLst>
          </p:cNvPr>
          <p:cNvSpPr/>
          <p:nvPr/>
        </p:nvSpPr>
        <p:spPr>
          <a:xfrm>
            <a:off x="8624389" y="5483007"/>
            <a:ext cx="3567611" cy="831894"/>
          </a:xfrm>
          <a:prstGeom prst="rect">
            <a:avLst/>
          </a:prstGeom>
        </p:spPr>
        <p:txBody>
          <a:bodyPr wrap="square">
            <a:spAutoFit/>
          </a:bodyPr>
          <a:lstStyle/>
          <a:p>
            <a:pPr algn="ctr">
              <a:lnSpc>
                <a:spcPct val="140000"/>
              </a:lnSpc>
            </a:pPr>
            <a:r>
              <a:rPr lang="en-US" dirty="0">
                <a:solidFill>
                  <a:schemeClr val="tx1">
                    <a:lumMod val="75000"/>
                    <a:lumOff val="25000"/>
                  </a:schemeClr>
                </a:solidFill>
                <a:latin typeface="Montserrat Light" charset="0"/>
                <a:ea typeface="Montserrat Light" charset="0"/>
                <a:cs typeface="Montserrat Light" charset="0"/>
              </a:rPr>
              <a:t>Oil-wetted surface changed to a water-</a:t>
            </a:r>
            <a:r>
              <a:rPr lang="en-US" dirty="0" err="1">
                <a:solidFill>
                  <a:schemeClr val="tx1">
                    <a:lumMod val="75000"/>
                    <a:lumOff val="25000"/>
                  </a:schemeClr>
                </a:solidFill>
                <a:latin typeface="Montserrat Light" charset="0"/>
                <a:ea typeface="Montserrat Light" charset="0"/>
                <a:cs typeface="Montserrat Light" charset="0"/>
              </a:rPr>
              <a:t>AlphaZyme</a:t>
            </a:r>
            <a:r>
              <a:rPr lang="en-US" dirty="0">
                <a:solidFill>
                  <a:schemeClr val="tx1">
                    <a:lumMod val="75000"/>
                    <a:lumOff val="25000"/>
                  </a:schemeClr>
                </a:solidFill>
                <a:latin typeface="Montserrat Light" charset="0"/>
                <a:ea typeface="Montserrat Light" charset="0"/>
                <a:cs typeface="Montserrat Light" charset="0"/>
              </a:rPr>
              <a:t>®-wetted surface </a:t>
            </a:r>
          </a:p>
        </p:txBody>
      </p:sp>
    </p:spTree>
    <p:extLst>
      <p:ext uri="{BB962C8B-B14F-4D97-AF65-F5344CB8AC3E}">
        <p14:creationId xmlns:p14="http://schemas.microsoft.com/office/powerpoint/2010/main" val="21544946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BA04808-3A24-402E-9126-F082A1DD2E6E}"/>
              </a:ext>
            </a:extLst>
          </p:cNvPr>
          <p:cNvGrpSpPr/>
          <p:nvPr/>
        </p:nvGrpSpPr>
        <p:grpSpPr>
          <a:xfrm>
            <a:off x="3160734" y="567551"/>
            <a:ext cx="5870532" cy="1069757"/>
            <a:chOff x="3160734" y="567551"/>
            <a:chExt cx="5870532" cy="1069757"/>
          </a:xfrm>
        </p:grpSpPr>
        <p:sp>
          <p:nvSpPr>
            <p:cNvPr id="39" name="TextBox 38">
              <a:extLst>
                <a:ext uri="{FF2B5EF4-FFF2-40B4-BE49-F238E27FC236}">
                  <a16:creationId xmlns:a16="http://schemas.microsoft.com/office/drawing/2014/main" id="{A544AD11-3F65-40AF-9AEF-C0A880167BF9}"/>
                </a:ext>
              </a:extLst>
            </p:cNvPr>
            <p:cNvSpPr txBox="1"/>
            <p:nvPr/>
          </p:nvSpPr>
          <p:spPr>
            <a:xfrm>
              <a:off x="3160734" y="567551"/>
              <a:ext cx="5870532" cy="590931"/>
            </a:xfrm>
            <a:prstGeom prst="rect">
              <a:avLst/>
            </a:prstGeom>
            <a:noFill/>
          </p:spPr>
          <p:txBody>
            <a:bodyPr wrap="square" rtlCol="0">
              <a:spAutoFit/>
            </a:bodyPr>
            <a:lstStyle/>
            <a:p>
              <a:pPr algn="ctr">
                <a:lnSpc>
                  <a:spcPct val="90000"/>
                </a:lnSpc>
              </a:pPr>
              <a:r>
                <a:rPr lang="en-US" sz="3600" spc="30" dirty="0">
                  <a:solidFill>
                    <a:schemeClr val="tx1">
                      <a:lumMod val="75000"/>
                      <a:lumOff val="25000"/>
                    </a:schemeClr>
                  </a:solidFill>
                  <a:latin typeface="Montserrat-Bold" charset="0"/>
                </a:rPr>
                <a:t> Technology &amp; </a:t>
              </a:r>
              <a:r>
                <a:rPr lang="en-US" sz="3600" spc="30" dirty="0">
                  <a:solidFill>
                    <a:srgbClr val="00B050"/>
                  </a:solidFill>
                  <a:latin typeface="Montserrat-Bold" charset="0"/>
                </a:rPr>
                <a:t>Mechanism</a:t>
              </a:r>
            </a:p>
          </p:txBody>
        </p:sp>
        <p:cxnSp>
          <p:nvCxnSpPr>
            <p:cNvPr id="41" name="Straight Connector 40">
              <a:extLst>
                <a:ext uri="{FF2B5EF4-FFF2-40B4-BE49-F238E27FC236}">
                  <a16:creationId xmlns:a16="http://schemas.microsoft.com/office/drawing/2014/main" id="{7691A81C-8BC4-4ED7-83E3-6D333EB87C10}"/>
                </a:ext>
              </a:extLst>
            </p:cNvPr>
            <p:cNvCxnSpPr>
              <a:cxnSpLocks/>
            </p:cNvCxnSpPr>
            <p:nvPr/>
          </p:nvCxnSpPr>
          <p:spPr>
            <a:xfrm>
              <a:off x="5796585" y="1637308"/>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sp>
        <p:nvSpPr>
          <p:cNvPr id="58" name="Right Triangle 57"/>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1D231488-EA37-40E7-B6CD-ABB49F1C0AB2}"/>
              </a:ext>
            </a:extLst>
          </p:cNvPr>
          <p:cNvSpPr/>
          <p:nvPr/>
        </p:nvSpPr>
        <p:spPr>
          <a:xfrm>
            <a:off x="617386" y="2343817"/>
            <a:ext cx="11219013" cy="3441776"/>
          </a:xfrm>
          <a:prstGeom prst="rect">
            <a:avLst/>
          </a:prstGeom>
        </p:spPr>
        <p:txBody>
          <a:bodyPr wrap="square">
            <a:spAutoFit/>
          </a:bodyPr>
          <a:lstStyle/>
          <a:p>
            <a:pPr algn="just">
              <a:lnSpc>
                <a:spcPct val="107000"/>
              </a:lnSpc>
              <a:spcAft>
                <a:spcPts val="800"/>
              </a:spcAft>
            </a:pPr>
            <a:r>
              <a:rPr lang="en-US" dirty="0" err="1">
                <a:latin typeface="Calibri" panose="020F0502020204030204" pitchFamily="34" charset="0"/>
                <a:ea typeface="Calibri" panose="020F0502020204030204" pitchFamily="34" charset="0"/>
                <a:cs typeface="Calibri" panose="020F0502020204030204" pitchFamily="34" charset="0"/>
              </a:rPr>
              <a:t>AlphaZyme</a:t>
            </a:r>
            <a:r>
              <a:rPr lang="en-US" dirty="0">
                <a:latin typeface="Calibri" panose="020F0502020204030204" pitchFamily="34" charset="0"/>
                <a:ea typeface="Calibri" panose="020F0502020204030204" pitchFamily="34" charset="0"/>
                <a:cs typeface="Calibri" panose="020F0502020204030204" pitchFamily="34" charset="0"/>
              </a:rPr>
              <a:t>® is the evolution of microbe-biology technology for the purpose of improved oil-recovery. The product is engineered through a proprietary DNA-transfer process that involves impregnating a high-protein nutrient solution with selective DNA of oil-digesting microbes. This process results in an inert and water-soluble protein DNA-molecule, a non-living biological enzyme, specifically designed to act as an oil-releasing catalyst, capable of producing millions of reactions per second.</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The enzymatic function of the catalyst is strictly limited to its interaction with hydrocarbons. As a true-catalyst, </a:t>
            </a:r>
            <a:r>
              <a:rPr lang="en-US" dirty="0" err="1">
                <a:latin typeface="Calibri" panose="020F0502020204030204" pitchFamily="34" charset="0"/>
                <a:ea typeface="Calibri" panose="020F0502020204030204" pitchFamily="34" charset="0"/>
                <a:cs typeface="Calibri" panose="020F0502020204030204" pitchFamily="34" charset="0"/>
              </a:rPr>
              <a:t>AlphaZyme</a:t>
            </a:r>
            <a:r>
              <a:rPr lang="en-US" dirty="0">
                <a:latin typeface="Calibri" panose="020F0502020204030204" pitchFamily="34" charset="0"/>
                <a:ea typeface="Calibri" panose="020F0502020204030204" pitchFamily="34" charset="0"/>
                <a:cs typeface="Calibri" panose="020F0502020204030204" pitchFamily="34" charset="0"/>
              </a:rPr>
              <a:t>® has the ability to perform its function repeatedly as a non-consumable agent, without loss of efficacy over time. The mechanism involves three components: H</a:t>
            </a:r>
            <a:r>
              <a:rPr lang="en-US" baseline="30000"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OH</a:t>
            </a:r>
            <a:r>
              <a:rPr lang="en-US" baseline="30000"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and an “active site”, which represents the proprietary DNA component. The H</a:t>
            </a:r>
            <a:r>
              <a:rPr lang="en-US" baseline="30000"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and OH</a:t>
            </a:r>
            <a:r>
              <a:rPr lang="en-US" baseline="30000"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components form a polar part and the active site forms a non-ionic part. Upon contact with a hydrocarbon the non-ionic part allows the enzyme to penetrate the hydrocarbon, whereby the polar H</a:t>
            </a:r>
            <a:r>
              <a:rPr lang="en-US" baseline="30000"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and OH</a:t>
            </a:r>
            <a:r>
              <a:rPr lang="en-US" baseline="30000" dirty="0">
                <a:latin typeface="Calibri" panose="020F0502020204030204" pitchFamily="34" charset="0"/>
                <a:ea typeface="Calibri" panose="020F0502020204030204" pitchFamily="34" charset="0"/>
                <a:cs typeface="Calibri" panose="020F0502020204030204" pitchFamily="34" charset="0"/>
              </a:rPr>
              <a:t>-</a:t>
            </a:r>
            <a:r>
              <a:rPr lang="en-US" dirty="0">
                <a:latin typeface="Calibri" panose="020F0502020204030204" pitchFamily="34" charset="0"/>
                <a:ea typeface="Calibri" panose="020F0502020204030204" pitchFamily="34" charset="0"/>
                <a:cs typeface="Calibri" panose="020F0502020204030204" pitchFamily="34" charset="0"/>
              </a:rPr>
              <a:t> components work to release microscopic droplets of oil.</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72469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7691A81C-8BC4-4ED7-83E3-6D333EB87C10}"/>
              </a:ext>
            </a:extLst>
          </p:cNvPr>
          <p:cNvCxnSpPr>
            <a:cxnSpLocks/>
          </p:cNvCxnSpPr>
          <p:nvPr/>
        </p:nvCxnSpPr>
        <p:spPr>
          <a:xfrm>
            <a:off x="5796585" y="1637308"/>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sp>
        <p:nvSpPr>
          <p:cNvPr id="58" name="Right Triangle 57"/>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EC12C991-1CD4-4974-9AA8-64648CE257A1}"/>
              </a:ext>
            </a:extLst>
          </p:cNvPr>
          <p:cNvSpPr/>
          <p:nvPr/>
        </p:nvSpPr>
        <p:spPr>
          <a:xfrm>
            <a:off x="953652" y="2462821"/>
            <a:ext cx="10380133" cy="2757871"/>
          </a:xfrm>
          <a:prstGeom prst="rect">
            <a:avLst/>
          </a:prstGeom>
        </p:spPr>
        <p:txBody>
          <a:bodyPr wrap="square">
            <a:spAutoFit/>
          </a:bodyPr>
          <a:lstStyle/>
          <a:p>
            <a:pPr algn="just">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The result of this unique behavior is a clean release of oil by relieving interfacial tension, improving contact angle and alleviating capillary pressures. This process is continuous over time and produces no byproducts of any kind. The hydrocarbon’s mobility is improved without impacting the hydrocarbon chain or changing viscosity. </a:t>
            </a:r>
            <a:r>
              <a:rPr lang="en-US" dirty="0" err="1">
                <a:latin typeface="Calibri" panose="020F0502020204030204" pitchFamily="34" charset="0"/>
                <a:ea typeface="Calibri" panose="020F0502020204030204" pitchFamily="34" charset="0"/>
                <a:cs typeface="Calibri" panose="020F0502020204030204" pitchFamily="34" charset="0"/>
              </a:rPr>
              <a:t>AlphaZyme’s</a:t>
            </a:r>
            <a:r>
              <a:rPr lang="en-US" dirty="0">
                <a:latin typeface="Calibri" panose="020F0502020204030204" pitchFamily="34" charset="0"/>
                <a:ea typeface="Calibri" panose="020F0502020204030204" pitchFamily="34" charset="0"/>
                <a:cs typeface="Calibri" panose="020F0502020204030204" pitchFamily="34" charset="0"/>
              </a:rPr>
              <a:t>® enzymatic catalyst function is capable of providing production impacts that have been measured in the field for durations in excess of 12 months after a single treatment. </a:t>
            </a:r>
          </a:p>
          <a:p>
            <a:pPr>
              <a:lnSpc>
                <a:spcPct val="107000"/>
              </a:lnSpc>
              <a:spcAft>
                <a:spcPts val="800"/>
              </a:spcAft>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dirty="0" err="1">
                <a:latin typeface="Calibri" panose="020F0502020204030204" pitchFamily="34" charset="0"/>
                <a:ea typeface="Calibri" panose="020F0502020204030204" pitchFamily="34" charset="0"/>
                <a:cs typeface="Calibri" panose="020F0502020204030204" pitchFamily="34" charset="0"/>
              </a:rPr>
              <a:t>AlphaZyme</a:t>
            </a:r>
            <a:r>
              <a:rPr lang="en-US" dirty="0">
                <a:latin typeface="Calibri" panose="020F0502020204030204" pitchFamily="34" charset="0"/>
                <a:ea typeface="Calibri" panose="020F0502020204030204" pitchFamily="34" charset="0"/>
                <a:cs typeface="Calibri" panose="020F0502020204030204" pitchFamily="34" charset="0"/>
              </a:rPr>
              <a:t>® is the industry’s first non-consumable and reusable downhole oil-recovery </a:t>
            </a:r>
          </a:p>
          <a:p>
            <a:pPr algn="ctr">
              <a:lnSpc>
                <a:spcPct val="107000"/>
              </a:lnSpc>
              <a:spcAft>
                <a:spcPts val="800"/>
              </a:spcAft>
            </a:pPr>
            <a:r>
              <a:rPr lang="en-US" dirty="0">
                <a:latin typeface="Calibri" panose="020F0502020204030204" pitchFamily="34" charset="0"/>
                <a:ea typeface="Calibri" panose="020F0502020204030204" pitchFamily="34" charset="0"/>
                <a:cs typeface="Calibri" panose="020F0502020204030204" pitchFamily="34" charset="0"/>
              </a:rPr>
              <a:t>technology, an environmentally-friendly solution.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D7D2C673-3C9E-417C-9F9D-4CCA8C6C9C17}"/>
              </a:ext>
            </a:extLst>
          </p:cNvPr>
          <p:cNvSpPr txBox="1"/>
          <p:nvPr/>
        </p:nvSpPr>
        <p:spPr>
          <a:xfrm>
            <a:off x="3160734" y="567551"/>
            <a:ext cx="6407336" cy="590931"/>
          </a:xfrm>
          <a:prstGeom prst="rect">
            <a:avLst/>
          </a:prstGeom>
          <a:noFill/>
        </p:spPr>
        <p:txBody>
          <a:bodyPr wrap="square" rtlCol="0">
            <a:spAutoFit/>
          </a:bodyPr>
          <a:lstStyle/>
          <a:p>
            <a:pPr algn="ctr">
              <a:lnSpc>
                <a:spcPct val="90000"/>
              </a:lnSpc>
            </a:pPr>
            <a:r>
              <a:rPr lang="en-US" sz="3600" spc="30" dirty="0">
                <a:solidFill>
                  <a:schemeClr val="tx1">
                    <a:lumMod val="75000"/>
                    <a:lumOff val="25000"/>
                  </a:schemeClr>
                </a:solidFill>
                <a:latin typeface="Montserrat-Bold" charset="0"/>
              </a:rPr>
              <a:t> </a:t>
            </a:r>
            <a:r>
              <a:rPr lang="en-US" sz="3600" spc="30" dirty="0">
                <a:solidFill>
                  <a:srgbClr val="00B050"/>
                </a:solidFill>
                <a:latin typeface="Montserrat-Bold" charset="0"/>
              </a:rPr>
              <a:t>Technology</a:t>
            </a:r>
            <a:r>
              <a:rPr lang="en-US" sz="3600" spc="30" dirty="0">
                <a:solidFill>
                  <a:schemeClr val="tx1">
                    <a:lumMod val="75000"/>
                    <a:lumOff val="25000"/>
                  </a:schemeClr>
                </a:solidFill>
                <a:latin typeface="Montserrat-Bold" charset="0"/>
              </a:rPr>
              <a:t> &amp; Mechanism, </a:t>
            </a:r>
            <a:r>
              <a:rPr lang="en-US" sz="3600" spc="30" dirty="0" err="1">
                <a:solidFill>
                  <a:schemeClr val="tx1">
                    <a:lumMod val="75000"/>
                    <a:lumOff val="25000"/>
                  </a:schemeClr>
                </a:solidFill>
                <a:latin typeface="Montserrat-Bold" charset="0"/>
              </a:rPr>
              <a:t>con’t</a:t>
            </a:r>
            <a:endParaRPr lang="en-US" sz="3600" spc="30" dirty="0">
              <a:solidFill>
                <a:schemeClr val="tx1">
                  <a:lumMod val="75000"/>
                  <a:lumOff val="25000"/>
                </a:schemeClr>
              </a:solidFill>
              <a:latin typeface="Montserrat-Bold" charset="0"/>
            </a:endParaRPr>
          </a:p>
        </p:txBody>
      </p:sp>
    </p:spTree>
    <p:extLst>
      <p:ext uri="{BB962C8B-B14F-4D97-AF65-F5344CB8AC3E}">
        <p14:creationId xmlns:p14="http://schemas.microsoft.com/office/powerpoint/2010/main" val="887203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3" t="12500" r="-13" b="12500"/>
          <a:stretch/>
        </p:blipFill>
        <p:spPr>
          <a:xfrm>
            <a:off x="1" y="0"/>
            <a:ext cx="12191998" cy="6858000"/>
          </a:xfrm>
          <a:prstGeom prst="rect">
            <a:avLst/>
          </a:prstGeom>
        </p:spPr>
      </p:pic>
      <p:sp>
        <p:nvSpPr>
          <p:cNvPr id="58" name="Right Triangle 57"/>
          <p:cNvSpPr/>
          <p:nvPr/>
        </p:nvSpPr>
        <p:spPr>
          <a:xfrm rot="5400000">
            <a:off x="0" y="0"/>
            <a:ext cx="914400" cy="914400"/>
          </a:xfrm>
          <a:prstGeom prst="rtTriangle">
            <a:avLst/>
          </a:prstGeom>
          <a:solidFill>
            <a:srgbClr val="00914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5169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38" name="Group 37">
            <a:extLst>
              <a:ext uri="{FF2B5EF4-FFF2-40B4-BE49-F238E27FC236}">
                <a16:creationId xmlns:a16="http://schemas.microsoft.com/office/drawing/2014/main" id="{5BA04808-3A24-402E-9126-F082A1DD2E6E}"/>
              </a:ext>
            </a:extLst>
          </p:cNvPr>
          <p:cNvGrpSpPr/>
          <p:nvPr/>
        </p:nvGrpSpPr>
        <p:grpSpPr>
          <a:xfrm>
            <a:off x="6318937" y="622325"/>
            <a:ext cx="6190488" cy="1397125"/>
            <a:chOff x="6246449" y="622325"/>
            <a:chExt cx="4177663" cy="1397125"/>
          </a:xfrm>
        </p:grpSpPr>
        <p:sp>
          <p:nvSpPr>
            <p:cNvPr id="39" name="TextBox 38">
              <a:extLst>
                <a:ext uri="{FF2B5EF4-FFF2-40B4-BE49-F238E27FC236}">
                  <a16:creationId xmlns:a16="http://schemas.microsoft.com/office/drawing/2014/main" id="{A544AD11-3F65-40AF-9AEF-C0A880167BF9}"/>
                </a:ext>
              </a:extLst>
            </p:cNvPr>
            <p:cNvSpPr txBox="1"/>
            <p:nvPr/>
          </p:nvSpPr>
          <p:spPr>
            <a:xfrm>
              <a:off x="6246449" y="622325"/>
              <a:ext cx="4177663" cy="1089529"/>
            </a:xfrm>
            <a:prstGeom prst="rect">
              <a:avLst/>
            </a:prstGeom>
            <a:noFill/>
          </p:spPr>
          <p:txBody>
            <a:bodyPr wrap="square" rtlCol="0">
              <a:spAutoFit/>
            </a:bodyPr>
            <a:lstStyle/>
            <a:p>
              <a:pPr>
                <a:lnSpc>
                  <a:spcPct val="90000"/>
                </a:lnSpc>
              </a:pPr>
              <a:r>
                <a:rPr lang="en-US" sz="3600" spc="30" dirty="0" err="1">
                  <a:solidFill>
                    <a:srgbClr val="009147"/>
                  </a:solidFill>
                  <a:latin typeface="Montserrat-Bold" charset="0"/>
                </a:rPr>
                <a:t>AlphaZyme</a:t>
              </a:r>
              <a:r>
                <a:rPr lang="en-US" sz="3600" spc="30" dirty="0">
                  <a:solidFill>
                    <a:srgbClr val="009147"/>
                  </a:solidFill>
                  <a:latin typeface="Montserrat-Bold" charset="0"/>
                </a:rPr>
                <a:t> </a:t>
              </a:r>
              <a:r>
                <a:rPr lang="en-US" sz="3600" spc="30" dirty="0">
                  <a:solidFill>
                    <a:schemeClr val="tx1">
                      <a:lumMod val="75000"/>
                      <a:lumOff val="25000"/>
                    </a:schemeClr>
                  </a:solidFill>
                  <a:latin typeface="Montserrat-Bold" charset="0"/>
                </a:rPr>
                <a:t>at work with </a:t>
              </a:r>
            </a:p>
            <a:p>
              <a:pPr>
                <a:lnSpc>
                  <a:spcPct val="90000"/>
                </a:lnSpc>
              </a:pPr>
              <a:r>
                <a:rPr lang="en-US" sz="3600" spc="30" dirty="0">
                  <a:solidFill>
                    <a:schemeClr val="tx1">
                      <a:lumMod val="75000"/>
                      <a:lumOff val="25000"/>
                    </a:schemeClr>
                  </a:solidFill>
                  <a:latin typeface="Montserrat-Bold" charset="0"/>
                </a:rPr>
                <a:t>heavy oil in formation</a:t>
              </a:r>
            </a:p>
          </p:txBody>
        </p:sp>
        <p:cxnSp>
          <p:nvCxnSpPr>
            <p:cNvPr id="41" name="Straight Connector 40">
              <a:extLst>
                <a:ext uri="{FF2B5EF4-FFF2-40B4-BE49-F238E27FC236}">
                  <a16:creationId xmlns:a16="http://schemas.microsoft.com/office/drawing/2014/main" id="{7691A81C-8BC4-4ED7-83E3-6D333EB87C10}"/>
                </a:ext>
              </a:extLst>
            </p:cNvPr>
            <p:cNvCxnSpPr>
              <a:cxnSpLocks/>
            </p:cNvCxnSpPr>
            <p:nvPr/>
          </p:nvCxnSpPr>
          <p:spPr>
            <a:xfrm>
              <a:off x="7416798" y="2019450"/>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1746504" y="5602272"/>
            <a:ext cx="8698992" cy="712054"/>
          </a:xfrm>
          <a:prstGeom prst="rect">
            <a:avLst/>
          </a:prstGeom>
        </p:spPr>
        <p:txBody>
          <a:bodyPr wrap="square">
            <a:spAutoFit/>
          </a:bodyPr>
          <a:lstStyle/>
          <a:p>
            <a:pPr algn="ctr">
              <a:lnSpc>
                <a:spcPct val="140000"/>
              </a:lnSpc>
            </a:pPr>
            <a:endParaRPr lang="en-US" dirty="0">
              <a:solidFill>
                <a:schemeClr val="tx1">
                  <a:lumMod val="75000"/>
                  <a:lumOff val="25000"/>
                </a:schemeClr>
              </a:solidFill>
              <a:latin typeface="Montserrat Light" charset="0"/>
              <a:ea typeface="Montserrat Light" charset="0"/>
              <a:cs typeface="Montserrat Light" charset="0"/>
            </a:endParaRPr>
          </a:p>
          <a:p>
            <a:pPr algn="ctr">
              <a:lnSpc>
                <a:spcPct val="140000"/>
              </a:lnSpc>
            </a:pPr>
            <a:r>
              <a:rPr lang="en-US" sz="1200" dirty="0">
                <a:solidFill>
                  <a:schemeClr val="tx1">
                    <a:lumMod val="75000"/>
                    <a:lumOff val="25000"/>
                  </a:schemeClr>
                </a:solidFill>
                <a:latin typeface="Montserrat Light" charset="0"/>
                <a:ea typeface="Montserrat Light" charset="0"/>
                <a:cs typeface="Montserrat Light" charset="0"/>
              </a:rPr>
              <a:t>Data Source: Qing-</a:t>
            </a:r>
            <a:r>
              <a:rPr lang="en-US" sz="1200" dirty="0" err="1">
                <a:solidFill>
                  <a:schemeClr val="tx1">
                    <a:lumMod val="75000"/>
                    <a:lumOff val="25000"/>
                  </a:schemeClr>
                </a:solidFill>
                <a:latin typeface="Montserrat Light" charset="0"/>
                <a:ea typeface="Montserrat Light" charset="0"/>
                <a:cs typeface="Montserrat Light" charset="0"/>
              </a:rPr>
              <a:t>xian</a:t>
            </a:r>
            <a:r>
              <a:rPr lang="en-US" sz="1200" dirty="0">
                <a:solidFill>
                  <a:schemeClr val="tx1">
                    <a:lumMod val="75000"/>
                    <a:lumOff val="25000"/>
                  </a:schemeClr>
                </a:solidFill>
                <a:latin typeface="Montserrat Light" charset="0"/>
                <a:ea typeface="Montserrat Light" charset="0"/>
                <a:cs typeface="Montserrat Light" charset="0"/>
              </a:rPr>
              <a:t> Feng, SPE 107128, Feb. 2009.</a:t>
            </a:r>
          </a:p>
        </p:txBody>
      </p:sp>
      <p:sp>
        <p:nvSpPr>
          <p:cNvPr id="12" name="Rectangle 11"/>
          <p:cNvSpPr/>
          <p:nvPr/>
        </p:nvSpPr>
        <p:spPr>
          <a:xfrm>
            <a:off x="448056" y="720094"/>
            <a:ext cx="1572768" cy="404983"/>
          </a:xfrm>
          <a:prstGeom prst="rect">
            <a:avLst/>
          </a:prstGeom>
        </p:spPr>
        <p:txBody>
          <a:bodyPr wrap="square">
            <a:spAutoFit/>
          </a:bodyPr>
          <a:lstStyle/>
          <a:p>
            <a:pPr>
              <a:lnSpc>
                <a:spcPct val="140000"/>
              </a:lnSpc>
            </a:pPr>
            <a:r>
              <a:rPr lang="en-US" sz="1600" dirty="0">
                <a:solidFill>
                  <a:schemeClr val="bg1"/>
                </a:solidFill>
                <a:latin typeface="Montserrat Light" charset="0"/>
                <a:ea typeface="Montserrat Light" charset="0"/>
                <a:cs typeface="Montserrat Light" charset="0"/>
              </a:rPr>
              <a:t>Oil in formation</a:t>
            </a:r>
          </a:p>
        </p:txBody>
      </p:sp>
      <p:sp>
        <p:nvSpPr>
          <p:cNvPr id="13" name="Rectangle 12"/>
          <p:cNvSpPr/>
          <p:nvPr/>
        </p:nvSpPr>
        <p:spPr>
          <a:xfrm>
            <a:off x="2532888" y="4295398"/>
            <a:ext cx="2157984" cy="437043"/>
          </a:xfrm>
          <a:prstGeom prst="rect">
            <a:avLst/>
          </a:prstGeom>
        </p:spPr>
        <p:txBody>
          <a:bodyPr wrap="square">
            <a:spAutoFit/>
          </a:bodyPr>
          <a:lstStyle/>
          <a:p>
            <a:pPr>
              <a:lnSpc>
                <a:spcPct val="140000"/>
              </a:lnSpc>
            </a:pPr>
            <a:r>
              <a:rPr lang="en-US" sz="1600" dirty="0">
                <a:solidFill>
                  <a:schemeClr val="tx1">
                    <a:lumMod val="65000"/>
                    <a:lumOff val="35000"/>
                  </a:schemeClr>
                </a:solidFill>
                <a:latin typeface="Montserrat Light" charset="0"/>
                <a:ea typeface="Montserrat Light" charset="0"/>
                <a:cs typeface="Montserrat Light" charset="0"/>
              </a:rPr>
              <a:t>Rock framework</a:t>
            </a:r>
          </a:p>
        </p:txBody>
      </p:sp>
      <p:sp>
        <p:nvSpPr>
          <p:cNvPr id="9" name="Rectangle 8">
            <a:extLst>
              <a:ext uri="{FF2B5EF4-FFF2-40B4-BE49-F238E27FC236}">
                <a16:creationId xmlns:a16="http://schemas.microsoft.com/office/drawing/2014/main" id="{63196EF9-F840-4260-A8C1-527F6EFE0111}"/>
              </a:ext>
            </a:extLst>
          </p:cNvPr>
          <p:cNvSpPr/>
          <p:nvPr/>
        </p:nvSpPr>
        <p:spPr>
          <a:xfrm>
            <a:off x="8728065" y="2376565"/>
            <a:ext cx="2987459" cy="749692"/>
          </a:xfrm>
          <a:prstGeom prst="rect">
            <a:avLst/>
          </a:prstGeom>
        </p:spPr>
        <p:txBody>
          <a:bodyPr wrap="square">
            <a:spAutoFit/>
          </a:bodyPr>
          <a:lstStyle/>
          <a:p>
            <a:pPr algn="ctr">
              <a:lnSpc>
                <a:spcPct val="140000"/>
              </a:lnSpc>
            </a:pPr>
            <a:r>
              <a:rPr lang="en-US" sz="1600" dirty="0" err="1">
                <a:solidFill>
                  <a:schemeClr val="tx1">
                    <a:lumMod val="65000"/>
                    <a:lumOff val="35000"/>
                  </a:schemeClr>
                </a:solidFill>
                <a:latin typeface="Montserrat Light" charset="0"/>
                <a:ea typeface="Montserrat Light" charset="0"/>
                <a:cs typeface="Montserrat Light" charset="0"/>
              </a:rPr>
              <a:t>AlphaZyme</a:t>
            </a:r>
            <a:r>
              <a:rPr lang="en-US" sz="1600" dirty="0">
                <a:solidFill>
                  <a:schemeClr val="tx1">
                    <a:lumMod val="65000"/>
                    <a:lumOff val="35000"/>
                  </a:schemeClr>
                </a:solidFill>
                <a:latin typeface="Montserrat Light" charset="0"/>
                <a:ea typeface="Montserrat Light" charset="0"/>
                <a:cs typeface="Montserrat Light" charset="0"/>
              </a:rPr>
              <a:t> changing wettability, changing oil mobility</a:t>
            </a:r>
          </a:p>
        </p:txBody>
      </p:sp>
      <p:cxnSp>
        <p:nvCxnSpPr>
          <p:cNvPr id="5" name="Straight Arrow Connector 4">
            <a:extLst>
              <a:ext uri="{FF2B5EF4-FFF2-40B4-BE49-F238E27FC236}">
                <a16:creationId xmlns:a16="http://schemas.microsoft.com/office/drawing/2014/main" id="{02F5389F-577A-47F2-B801-CEECB079ACBE}"/>
              </a:ext>
            </a:extLst>
          </p:cNvPr>
          <p:cNvCxnSpPr>
            <a:cxnSpLocks/>
          </p:cNvCxnSpPr>
          <p:nvPr/>
        </p:nvCxnSpPr>
        <p:spPr>
          <a:xfrm flipH="1">
            <a:off x="8386990" y="3269517"/>
            <a:ext cx="376010" cy="253641"/>
          </a:xfrm>
          <a:prstGeom prst="straightConnector1">
            <a:avLst/>
          </a:prstGeom>
          <a:ln>
            <a:solidFill>
              <a:srgbClr val="006834"/>
            </a:solidFill>
            <a:tailEnd type="triangle"/>
          </a:ln>
        </p:spPr>
        <p:style>
          <a:lnRef idx="3">
            <a:schemeClr val="dk1"/>
          </a:lnRef>
          <a:fillRef idx="0">
            <a:schemeClr val="dk1"/>
          </a:fillRef>
          <a:effectRef idx="2">
            <a:schemeClr val="dk1"/>
          </a:effectRef>
          <a:fontRef idx="minor">
            <a:schemeClr val="tx1"/>
          </a:fontRef>
        </p:style>
      </p:cxnSp>
      <p:cxnSp>
        <p:nvCxnSpPr>
          <p:cNvPr id="14" name="Straight Arrow Connector 13">
            <a:extLst>
              <a:ext uri="{FF2B5EF4-FFF2-40B4-BE49-F238E27FC236}">
                <a16:creationId xmlns:a16="http://schemas.microsoft.com/office/drawing/2014/main" id="{8E300587-600D-4FDB-85F7-22838FE60C72}"/>
              </a:ext>
            </a:extLst>
          </p:cNvPr>
          <p:cNvCxnSpPr>
            <a:cxnSpLocks/>
          </p:cNvCxnSpPr>
          <p:nvPr/>
        </p:nvCxnSpPr>
        <p:spPr>
          <a:xfrm>
            <a:off x="11377405" y="3410577"/>
            <a:ext cx="238350" cy="439404"/>
          </a:xfrm>
          <a:prstGeom prst="straightConnector1">
            <a:avLst/>
          </a:prstGeom>
          <a:ln>
            <a:solidFill>
              <a:srgbClr val="006834"/>
            </a:solidFill>
            <a:tailEnd type="triangle"/>
          </a:ln>
        </p:spPr>
        <p:style>
          <a:lnRef idx="3">
            <a:schemeClr val="dk1"/>
          </a:lnRef>
          <a:fillRef idx="0">
            <a:schemeClr val="dk1"/>
          </a:fillRef>
          <a:effectRef idx="2">
            <a:schemeClr val="dk1"/>
          </a:effectRef>
          <a:fontRef idx="minor">
            <a:schemeClr val="tx1"/>
          </a:fontRef>
        </p:style>
      </p:cxnSp>
      <p:cxnSp>
        <p:nvCxnSpPr>
          <p:cNvPr id="18" name="Straight Arrow Connector 17">
            <a:extLst>
              <a:ext uri="{FF2B5EF4-FFF2-40B4-BE49-F238E27FC236}">
                <a16:creationId xmlns:a16="http://schemas.microsoft.com/office/drawing/2014/main" id="{BDCBB942-F108-4B5A-A3AE-C7BA1D5C8CEF}"/>
              </a:ext>
            </a:extLst>
          </p:cNvPr>
          <p:cNvCxnSpPr>
            <a:cxnSpLocks/>
          </p:cNvCxnSpPr>
          <p:nvPr/>
        </p:nvCxnSpPr>
        <p:spPr>
          <a:xfrm flipH="1">
            <a:off x="9824383" y="3459517"/>
            <a:ext cx="109064" cy="544775"/>
          </a:xfrm>
          <a:prstGeom prst="straightConnector1">
            <a:avLst/>
          </a:prstGeom>
          <a:ln>
            <a:solidFill>
              <a:srgbClr val="006834"/>
            </a:solidFill>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76577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2">
            <a:extLst>
              <a:ext uri="{28A0092B-C50C-407E-A947-70E740481C1C}">
                <a14:useLocalDpi xmlns:a14="http://schemas.microsoft.com/office/drawing/2010/main" val="0"/>
              </a:ext>
            </a:extLst>
          </a:blip>
          <a:stretch>
            <a:fillRect/>
          </a:stretch>
        </p:blipFill>
        <p:spPr>
          <a:xfrm>
            <a:off x="1" y="1"/>
            <a:ext cx="5927209" cy="6857998"/>
          </a:xfrm>
        </p:spPr>
      </p:pic>
      <p:sp>
        <p:nvSpPr>
          <p:cNvPr id="18" name="Freeform: Shape 17">
            <a:extLst>
              <a:ext uri="{FF2B5EF4-FFF2-40B4-BE49-F238E27FC236}">
                <a16:creationId xmlns:a16="http://schemas.microsoft.com/office/drawing/2014/main" id="{D53EB0E0-A5FB-4808-A36C-8048C89F152D}"/>
              </a:ext>
            </a:extLst>
          </p:cNvPr>
          <p:cNvSpPr/>
          <p:nvPr/>
        </p:nvSpPr>
        <p:spPr>
          <a:xfrm>
            <a:off x="1" y="0"/>
            <a:ext cx="5927209" cy="6858000"/>
          </a:xfrm>
          <a:custGeom>
            <a:avLst/>
            <a:gdLst>
              <a:gd name="connsiteX0" fmla="*/ 0 w 5927209"/>
              <a:gd name="connsiteY0" fmla="*/ 0 h 6858000"/>
              <a:gd name="connsiteX1" fmla="*/ 4403988 w 5927209"/>
              <a:gd name="connsiteY1" fmla="*/ 0 h 6858000"/>
              <a:gd name="connsiteX2" fmla="*/ 4398770 w 5927209"/>
              <a:gd name="connsiteY2" fmla="*/ 19142 h 6858000"/>
              <a:gd name="connsiteX3" fmla="*/ 5179788 w 5927209"/>
              <a:gd name="connsiteY3" fmla="*/ 5577360 h 6858000"/>
              <a:gd name="connsiteX4" fmla="*/ 5878058 w 5927209"/>
              <a:gd name="connsiteY4" fmla="*/ 6787911 h 6858000"/>
              <a:gd name="connsiteX5" fmla="*/ 5927209 w 5927209"/>
              <a:gd name="connsiteY5" fmla="*/ 6858000 h 6858000"/>
              <a:gd name="connsiteX6" fmla="*/ 0 w 5927209"/>
              <a:gd name="connsiteY6" fmla="*/ 6858000 h 6858000"/>
              <a:gd name="connsiteX7" fmla="*/ 0 w 592720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7209" h="6858000">
                <a:moveTo>
                  <a:pt x="0" y="0"/>
                </a:moveTo>
                <a:lnTo>
                  <a:pt x="4403988" y="0"/>
                </a:lnTo>
                <a:lnTo>
                  <a:pt x="4398770" y="19142"/>
                </a:lnTo>
                <a:cubicBezTo>
                  <a:pt x="4002759" y="1624015"/>
                  <a:pt x="4237612" y="3645874"/>
                  <a:pt x="5179788" y="5577360"/>
                </a:cubicBezTo>
                <a:cubicBezTo>
                  <a:pt x="5389161" y="6006579"/>
                  <a:pt x="5623552" y="6411018"/>
                  <a:pt x="5878058" y="6787911"/>
                </a:cubicBezTo>
                <a:lnTo>
                  <a:pt x="5927209" y="6858000"/>
                </a:lnTo>
                <a:lnTo>
                  <a:pt x="0" y="6858000"/>
                </a:lnTo>
                <a:lnTo>
                  <a:pt x="0" y="0"/>
                </a:lnTo>
                <a:close/>
              </a:path>
            </a:pathLst>
          </a:custGeom>
          <a:gradFill>
            <a:gsLst>
              <a:gs pos="0">
                <a:srgbClr val="009147">
                  <a:alpha val="85000"/>
                </a:srgbClr>
              </a:gs>
              <a:gs pos="48000">
                <a:srgbClr val="2EA568">
                  <a:alpha val="63000"/>
                </a:srgbClr>
              </a:gs>
              <a:gs pos="100000">
                <a:srgbClr val="89CCAA">
                  <a:alpha val="2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sp>
        <p:nvSpPr>
          <p:cNvPr id="9" name="TextBox 8">
            <a:extLst>
              <a:ext uri="{FF2B5EF4-FFF2-40B4-BE49-F238E27FC236}">
                <a16:creationId xmlns:a16="http://schemas.microsoft.com/office/drawing/2014/main" id="{0A37D270-CE9D-4612-A670-35BC0E93AF26}"/>
              </a:ext>
            </a:extLst>
          </p:cNvPr>
          <p:cNvSpPr txBox="1"/>
          <p:nvPr/>
        </p:nvSpPr>
        <p:spPr>
          <a:xfrm>
            <a:off x="5535337" y="1802839"/>
            <a:ext cx="5420016" cy="4204869"/>
          </a:xfrm>
          <a:prstGeom prst="rect">
            <a:avLst/>
          </a:prstGeom>
          <a:noFill/>
        </p:spPr>
        <p:txBody>
          <a:bodyPr wrap="square" rtlCol="0">
            <a:spAutoFit/>
          </a:bodyPr>
          <a:lstStyle/>
          <a:p>
            <a:pPr marL="171450" indent="-171450">
              <a:lnSpc>
                <a:spcPct val="140000"/>
              </a:lnSpc>
              <a:buFont typeface="Arial" charset="0"/>
              <a:buChar char="•"/>
            </a:pPr>
            <a:r>
              <a:rPr lang="en-US" sz="1200" dirty="0">
                <a:solidFill>
                  <a:schemeClr val="tx1">
                    <a:lumMod val="65000"/>
                    <a:lumOff val="35000"/>
                  </a:schemeClr>
                </a:solidFill>
                <a:latin typeface="Montserrat Light" charset="0"/>
                <a:ea typeface="Montserrat Light" charset="0"/>
                <a:cs typeface="Montserrat Light" charset="0"/>
              </a:rPr>
              <a:t>Complus Trading is an innovative organization representing the product </a:t>
            </a:r>
            <a:r>
              <a:rPr lang="en-US" sz="1200" dirty="0" err="1">
                <a:solidFill>
                  <a:schemeClr val="tx1">
                    <a:lumMod val="65000"/>
                    <a:lumOff val="35000"/>
                  </a:schemeClr>
                </a:solidFill>
                <a:latin typeface="Montserrat Light" charset="0"/>
                <a:ea typeface="Montserrat Light" charset="0"/>
                <a:cs typeface="Montserrat Light" charset="0"/>
              </a:rPr>
              <a:t>AlphaZyme</a:t>
            </a:r>
            <a:r>
              <a:rPr lang="en-US" sz="1200" dirty="0">
                <a:solidFill>
                  <a:schemeClr val="tx1">
                    <a:lumMod val="65000"/>
                    <a:lumOff val="35000"/>
                  </a:schemeClr>
                </a:solidFill>
                <a:latin typeface="Montserrat Light" charset="0"/>
                <a:ea typeface="Montserrat Light" charset="0"/>
                <a:cs typeface="Montserrat Light" charset="0"/>
              </a:rPr>
              <a:t>, a proven technology that has successfully treated over one thousand wells worldwide.</a:t>
            </a:r>
          </a:p>
          <a:p>
            <a:pPr marL="171450" indent="-171450">
              <a:lnSpc>
                <a:spcPct val="140000"/>
              </a:lnSpc>
              <a:buFont typeface="Arial" charset="0"/>
              <a:buChar char="•"/>
            </a:pPr>
            <a:endParaRPr lang="en-US" sz="1200" dirty="0">
              <a:solidFill>
                <a:schemeClr val="tx1">
                  <a:lumMod val="65000"/>
                  <a:lumOff val="35000"/>
                </a:schemeClr>
              </a:solidFill>
              <a:latin typeface="Montserrat Light" charset="0"/>
              <a:ea typeface="Montserrat Light" charset="0"/>
              <a:cs typeface="Montserrat Light" charset="0"/>
            </a:endParaRPr>
          </a:p>
          <a:p>
            <a:pPr marL="171450" indent="-171450">
              <a:lnSpc>
                <a:spcPct val="140000"/>
              </a:lnSpc>
              <a:buFont typeface="Arial" charset="0"/>
              <a:buChar char="•"/>
            </a:pPr>
            <a:r>
              <a:rPr lang="en-US" sz="1200" dirty="0" err="1">
                <a:solidFill>
                  <a:schemeClr val="tx1">
                    <a:lumMod val="65000"/>
                    <a:lumOff val="35000"/>
                  </a:schemeClr>
                </a:solidFill>
                <a:latin typeface="Montserrat Light" charset="0"/>
                <a:ea typeface="Montserrat Light" charset="0"/>
                <a:cs typeface="Montserrat Light" charset="0"/>
              </a:rPr>
              <a:t>AlphaZyme</a:t>
            </a:r>
            <a:r>
              <a:rPr lang="en-US" sz="1200" dirty="0">
                <a:solidFill>
                  <a:schemeClr val="tx1">
                    <a:lumMod val="65000"/>
                    <a:lumOff val="35000"/>
                  </a:schemeClr>
                </a:solidFill>
                <a:latin typeface="Montserrat Light" charset="0"/>
                <a:ea typeface="Montserrat Light" charset="0"/>
                <a:cs typeface="Montserrat Light" charset="0"/>
              </a:rPr>
              <a:t> has shown great success increasing oil mobility and recovery in both primary and secondary production phases as well as waterfloods.</a:t>
            </a:r>
          </a:p>
          <a:p>
            <a:pPr marL="171450" indent="-171450">
              <a:lnSpc>
                <a:spcPct val="140000"/>
              </a:lnSpc>
              <a:buFont typeface="Arial" charset="0"/>
              <a:buChar char="•"/>
            </a:pPr>
            <a:endParaRPr lang="en-US" sz="1200" dirty="0">
              <a:solidFill>
                <a:schemeClr val="tx1">
                  <a:lumMod val="65000"/>
                  <a:lumOff val="35000"/>
                </a:schemeClr>
              </a:solidFill>
              <a:latin typeface="Montserrat Light" charset="0"/>
              <a:ea typeface="Montserrat Light" charset="0"/>
              <a:cs typeface="Montserrat Light" charset="0"/>
            </a:endParaRPr>
          </a:p>
          <a:p>
            <a:pPr marL="171450" indent="-171450">
              <a:lnSpc>
                <a:spcPct val="140000"/>
              </a:lnSpc>
              <a:buFont typeface="Arial" charset="0"/>
              <a:buChar char="•"/>
            </a:pPr>
            <a:r>
              <a:rPr lang="en-US" sz="1200" dirty="0" err="1">
                <a:solidFill>
                  <a:schemeClr val="tx1">
                    <a:lumMod val="65000"/>
                    <a:lumOff val="35000"/>
                  </a:schemeClr>
                </a:solidFill>
                <a:latin typeface="Montserrat Light" charset="0"/>
                <a:ea typeface="Montserrat Light" charset="0"/>
                <a:cs typeface="Montserrat Light" charset="0"/>
              </a:rPr>
              <a:t>AlphaZyme</a:t>
            </a:r>
            <a:r>
              <a:rPr lang="en-US" sz="1200" dirty="0">
                <a:solidFill>
                  <a:schemeClr val="tx1">
                    <a:lumMod val="65000"/>
                    <a:lumOff val="35000"/>
                  </a:schemeClr>
                </a:solidFill>
                <a:latin typeface="Montserrat Light" charset="0"/>
                <a:ea typeface="Montserrat Light" charset="0"/>
                <a:cs typeface="Montserrat Light" charset="0"/>
              </a:rPr>
              <a:t> is a proven product utilizing relatively unfamiliar technology in the form of a true oil-releasing catalyst, non-living enzyme.</a:t>
            </a:r>
          </a:p>
          <a:p>
            <a:pPr>
              <a:lnSpc>
                <a:spcPct val="140000"/>
              </a:lnSpc>
            </a:pPr>
            <a:r>
              <a:rPr lang="en-US" sz="1200" dirty="0">
                <a:solidFill>
                  <a:schemeClr val="tx1">
                    <a:lumMod val="65000"/>
                    <a:lumOff val="35000"/>
                  </a:schemeClr>
                </a:solidFill>
                <a:latin typeface="Montserrat Light" charset="0"/>
                <a:ea typeface="Montserrat Light" charset="0"/>
                <a:cs typeface="Montserrat Light" charset="0"/>
              </a:rPr>
              <a:t> </a:t>
            </a:r>
          </a:p>
          <a:p>
            <a:pPr marL="171450" indent="-171450">
              <a:lnSpc>
                <a:spcPct val="140000"/>
              </a:lnSpc>
              <a:buFont typeface="Arial" charset="0"/>
              <a:buChar char="•"/>
            </a:pPr>
            <a:r>
              <a:rPr lang="en-US" sz="1200" dirty="0">
                <a:solidFill>
                  <a:schemeClr val="tx1">
                    <a:lumMod val="65000"/>
                    <a:lumOff val="35000"/>
                  </a:schemeClr>
                </a:solidFill>
                <a:latin typeface="Montserrat Light" charset="0"/>
                <a:ea typeface="Montserrat Light" charset="0"/>
                <a:cs typeface="Montserrat Light" charset="0"/>
              </a:rPr>
              <a:t>Complus Trading has developed new methodologies which has greatly enhanced the product’s applicability in the upstream oil-recovery segments, to include unconventional assets. Additionally, we have begun to successfully enter new markets such as midstream separation, remediation, and storage cleaning.</a:t>
            </a:r>
          </a:p>
          <a:p>
            <a:pPr marL="628650" lvl="1" indent="-171450">
              <a:lnSpc>
                <a:spcPct val="140000"/>
              </a:lnSpc>
              <a:buFont typeface="Arial" charset="0"/>
              <a:buChar char="•"/>
            </a:pPr>
            <a:endParaRPr lang="en-US" sz="1200" dirty="0">
              <a:solidFill>
                <a:schemeClr val="tx1">
                  <a:lumMod val="65000"/>
                  <a:lumOff val="35000"/>
                </a:schemeClr>
              </a:solidFill>
              <a:latin typeface="Montserrat Light" charset="0"/>
              <a:ea typeface="Montserrat Light" charset="0"/>
              <a:cs typeface="Montserrat Light" charset="0"/>
            </a:endParaRPr>
          </a:p>
          <a:p>
            <a:pPr marL="628650" lvl="1" indent="-171450">
              <a:lnSpc>
                <a:spcPct val="140000"/>
              </a:lnSpc>
              <a:buFont typeface="Arial" charset="0"/>
              <a:buChar char="•"/>
            </a:pPr>
            <a:endParaRPr lang="en-US" sz="1200" dirty="0">
              <a:solidFill>
                <a:schemeClr val="tx1">
                  <a:lumMod val="65000"/>
                  <a:lumOff val="35000"/>
                </a:schemeClr>
              </a:solidFill>
              <a:latin typeface="Montserrat Light" charset="0"/>
              <a:ea typeface="Montserrat Light" charset="0"/>
              <a:cs typeface="Montserrat Light" charset="0"/>
            </a:endParaRPr>
          </a:p>
        </p:txBody>
      </p:sp>
      <p:cxnSp>
        <p:nvCxnSpPr>
          <p:cNvPr id="10" name="Straight Connector 9">
            <a:extLst>
              <a:ext uri="{FF2B5EF4-FFF2-40B4-BE49-F238E27FC236}">
                <a16:creationId xmlns:a16="http://schemas.microsoft.com/office/drawing/2014/main" id="{10BBD263-8688-4422-A7F8-E76D541F9235}"/>
              </a:ext>
            </a:extLst>
          </p:cNvPr>
          <p:cNvCxnSpPr>
            <a:cxnSpLocks/>
          </p:cNvCxnSpPr>
          <p:nvPr/>
        </p:nvCxnSpPr>
        <p:spPr>
          <a:xfrm>
            <a:off x="6708776" y="6463474"/>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830104" y="629381"/>
            <a:ext cx="5420016" cy="646331"/>
          </a:xfrm>
          <a:prstGeom prst="rect">
            <a:avLst/>
          </a:prstGeom>
        </p:spPr>
        <p:txBody>
          <a:bodyPr wrap="square">
            <a:spAutoFit/>
          </a:bodyPr>
          <a:lstStyle/>
          <a:p>
            <a:r>
              <a:rPr lang="en-US" sz="3600" spc="30" dirty="0">
                <a:solidFill>
                  <a:srgbClr val="2EA568"/>
                </a:solidFill>
                <a:latin typeface="Montserrat" charset="0"/>
                <a:ea typeface="Montserrat" charset="0"/>
                <a:cs typeface="Montserrat" charset="0"/>
              </a:rPr>
              <a:t>Who </a:t>
            </a:r>
            <a:r>
              <a:rPr lang="en-US" sz="3600" spc="30" dirty="0">
                <a:latin typeface="Montserrat" charset="0"/>
                <a:ea typeface="Montserrat" charset="0"/>
                <a:cs typeface="Montserrat" charset="0"/>
              </a:rPr>
              <a:t>is Complus Trading?</a:t>
            </a:r>
          </a:p>
        </p:txBody>
      </p:sp>
    </p:spTree>
    <p:extLst>
      <p:ext uri="{BB962C8B-B14F-4D97-AF65-F5344CB8AC3E}">
        <p14:creationId xmlns:p14="http://schemas.microsoft.com/office/powerpoint/2010/main" val="29570605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3">
            <a:extLst>
              <a:ext uri="{28A0092B-C50C-407E-A947-70E740481C1C}">
                <a14:useLocalDpi xmlns:a14="http://schemas.microsoft.com/office/drawing/2010/main" val="0"/>
              </a:ext>
            </a:extLst>
          </a:blip>
          <a:srcRect t="13036" b="13036"/>
          <a:stretch/>
        </p:blipFill>
        <p:spPr>
          <a:xfrm>
            <a:off x="0" y="0"/>
            <a:ext cx="12188952" cy="6858000"/>
          </a:xfrm>
          <a:prstGeom prst="rect">
            <a:avLst/>
          </a:prstGeom>
        </p:spPr>
      </p:pic>
      <p:sp>
        <p:nvSpPr>
          <p:cNvPr id="58" name="Right Triangle 57"/>
          <p:cNvSpPr/>
          <p:nvPr/>
        </p:nvSpPr>
        <p:spPr>
          <a:xfrm rot="5400000">
            <a:off x="0" y="0"/>
            <a:ext cx="914400" cy="914400"/>
          </a:xfrm>
          <a:prstGeom prst="rtTriangle">
            <a:avLst/>
          </a:prstGeom>
          <a:solidFill>
            <a:srgbClr val="009147">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7374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BA04808-3A24-402E-9126-F082A1DD2E6E}"/>
              </a:ext>
            </a:extLst>
          </p:cNvPr>
          <p:cNvGrpSpPr/>
          <p:nvPr/>
        </p:nvGrpSpPr>
        <p:grpSpPr>
          <a:xfrm>
            <a:off x="1746504" y="655461"/>
            <a:ext cx="8698992" cy="1111604"/>
            <a:chOff x="3160734" y="655461"/>
            <a:chExt cx="5870532" cy="1111604"/>
          </a:xfrm>
        </p:grpSpPr>
        <p:sp>
          <p:nvSpPr>
            <p:cNvPr id="39" name="TextBox 38">
              <a:extLst>
                <a:ext uri="{FF2B5EF4-FFF2-40B4-BE49-F238E27FC236}">
                  <a16:creationId xmlns:a16="http://schemas.microsoft.com/office/drawing/2014/main" id="{A544AD11-3F65-40AF-9AEF-C0A880167BF9}"/>
                </a:ext>
              </a:extLst>
            </p:cNvPr>
            <p:cNvSpPr txBox="1"/>
            <p:nvPr/>
          </p:nvSpPr>
          <p:spPr>
            <a:xfrm>
              <a:off x="3160734" y="655461"/>
              <a:ext cx="5870532" cy="590931"/>
            </a:xfrm>
            <a:prstGeom prst="rect">
              <a:avLst/>
            </a:prstGeom>
            <a:noFill/>
          </p:spPr>
          <p:txBody>
            <a:bodyPr wrap="square" rtlCol="0">
              <a:spAutoFit/>
            </a:bodyPr>
            <a:lstStyle/>
            <a:p>
              <a:pPr algn="ctr">
                <a:lnSpc>
                  <a:spcPct val="90000"/>
                </a:lnSpc>
              </a:pPr>
              <a:r>
                <a:rPr lang="en-US" sz="3600" spc="30" dirty="0">
                  <a:solidFill>
                    <a:schemeClr val="tx1">
                      <a:lumMod val="75000"/>
                      <a:lumOff val="25000"/>
                    </a:schemeClr>
                  </a:solidFill>
                  <a:latin typeface="Montserrat-Bold" charset="0"/>
                </a:rPr>
                <a:t> </a:t>
              </a:r>
              <a:r>
                <a:rPr lang="en-US" sz="3600" spc="30" dirty="0" err="1">
                  <a:solidFill>
                    <a:srgbClr val="009147"/>
                  </a:solidFill>
                  <a:latin typeface="Montserrat-Bold" charset="0"/>
                </a:rPr>
                <a:t>AlphaZyme</a:t>
              </a:r>
              <a:r>
                <a:rPr lang="en-US" sz="3600" spc="30" dirty="0">
                  <a:solidFill>
                    <a:srgbClr val="009147"/>
                  </a:solidFill>
                  <a:latin typeface="Montserrat-Bold" charset="0"/>
                </a:rPr>
                <a:t>, </a:t>
              </a:r>
              <a:r>
                <a:rPr lang="en-US" sz="3600" spc="30" dirty="0">
                  <a:latin typeface="Montserrat-Bold" charset="0"/>
                </a:rPr>
                <a:t>a</a:t>
              </a:r>
              <a:r>
                <a:rPr lang="en-US" sz="3600" spc="30" dirty="0">
                  <a:solidFill>
                    <a:srgbClr val="009147"/>
                  </a:solidFill>
                  <a:latin typeface="Montserrat-Bold" charset="0"/>
                </a:rPr>
                <a:t> </a:t>
              </a:r>
              <a:r>
                <a:rPr lang="en-US" sz="3600" spc="30" dirty="0">
                  <a:solidFill>
                    <a:schemeClr val="tx1">
                      <a:lumMod val="75000"/>
                      <a:lumOff val="25000"/>
                    </a:schemeClr>
                  </a:solidFill>
                  <a:latin typeface="Montserrat-Bold" charset="0"/>
                </a:rPr>
                <a:t>catalyst at work</a:t>
              </a:r>
            </a:p>
          </p:txBody>
        </p:sp>
        <p:cxnSp>
          <p:nvCxnSpPr>
            <p:cNvPr id="41" name="Straight Connector 40">
              <a:extLst>
                <a:ext uri="{FF2B5EF4-FFF2-40B4-BE49-F238E27FC236}">
                  <a16:creationId xmlns:a16="http://schemas.microsoft.com/office/drawing/2014/main" id="{7691A81C-8BC4-4ED7-83E3-6D333EB87C10}"/>
                </a:ext>
              </a:extLst>
            </p:cNvPr>
            <p:cNvCxnSpPr>
              <a:cxnSpLocks/>
            </p:cNvCxnSpPr>
            <p:nvPr/>
          </p:nvCxnSpPr>
          <p:spPr>
            <a:xfrm>
              <a:off x="5796585" y="1767065"/>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sp>
        <p:nvSpPr>
          <p:cNvPr id="58" name="Right Triangle 57"/>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029968" y="5826523"/>
            <a:ext cx="8698992" cy="444096"/>
          </a:xfrm>
          <a:prstGeom prst="rect">
            <a:avLst/>
          </a:prstGeom>
        </p:spPr>
        <p:txBody>
          <a:bodyPr wrap="square">
            <a:spAutoFit/>
          </a:bodyPr>
          <a:lstStyle/>
          <a:p>
            <a:pPr algn="ctr">
              <a:lnSpc>
                <a:spcPct val="140000"/>
              </a:lnSpc>
            </a:pPr>
            <a:r>
              <a:rPr lang="en-US" dirty="0">
                <a:solidFill>
                  <a:schemeClr val="tx1">
                    <a:lumMod val="75000"/>
                    <a:lumOff val="25000"/>
                  </a:schemeClr>
                </a:solidFill>
                <a:latin typeface="Montserrat Light" charset="0"/>
                <a:ea typeface="Montserrat Light" charset="0"/>
                <a:cs typeface="Montserrat Light" charset="0"/>
              </a:rPr>
              <a:t>Without any agitation, AZ cleanly releases oil from the surface of rock. </a:t>
            </a:r>
          </a:p>
        </p:txBody>
      </p:sp>
      <p:pic>
        <p:nvPicPr>
          <p:cNvPr id="11" name="Picture 10">
            <a:extLst>
              <a:ext uri="{FF2B5EF4-FFF2-40B4-BE49-F238E27FC236}">
                <a16:creationId xmlns:a16="http://schemas.microsoft.com/office/drawing/2014/main" id="{A1DD2F25-74F9-485B-81DB-0106765BDD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601215" y="2792259"/>
            <a:ext cx="2670048" cy="2002536"/>
          </a:xfrm>
          <a:prstGeom prst="rect">
            <a:avLst/>
          </a:prstGeom>
        </p:spPr>
      </p:pic>
      <p:pic>
        <p:nvPicPr>
          <p:cNvPr id="13" name="Picture 12">
            <a:extLst>
              <a:ext uri="{FF2B5EF4-FFF2-40B4-BE49-F238E27FC236}">
                <a16:creationId xmlns:a16="http://schemas.microsoft.com/office/drawing/2014/main" id="{57BA8F76-E5E7-4765-A0EB-2E6EE1519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6312791" y="2776719"/>
            <a:ext cx="2670048" cy="2002536"/>
          </a:xfrm>
          <a:prstGeom prst="rect">
            <a:avLst/>
          </a:prstGeom>
        </p:spPr>
      </p:pic>
      <p:pic>
        <p:nvPicPr>
          <p:cNvPr id="15" name="Picture 14">
            <a:extLst>
              <a:ext uri="{FF2B5EF4-FFF2-40B4-BE49-F238E27FC236}">
                <a16:creationId xmlns:a16="http://schemas.microsoft.com/office/drawing/2014/main" id="{647A0090-21D9-4381-BBB7-7B9B01E2113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920736" y="2792258"/>
            <a:ext cx="2670049" cy="2002537"/>
          </a:xfrm>
          <a:prstGeom prst="rect">
            <a:avLst/>
          </a:prstGeom>
        </p:spPr>
      </p:pic>
      <p:pic>
        <p:nvPicPr>
          <p:cNvPr id="17" name="Picture 16">
            <a:extLst>
              <a:ext uri="{FF2B5EF4-FFF2-40B4-BE49-F238E27FC236}">
                <a16:creationId xmlns:a16="http://schemas.microsoft.com/office/drawing/2014/main" id="{1B887BC3-86BF-43E5-A95E-0A07F40771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3316033" y="2792259"/>
            <a:ext cx="2670048" cy="2002536"/>
          </a:xfrm>
          <a:prstGeom prst="rect">
            <a:avLst/>
          </a:prstGeom>
        </p:spPr>
      </p:pic>
      <p:sp>
        <p:nvSpPr>
          <p:cNvPr id="18" name="TextBox 17">
            <a:extLst>
              <a:ext uri="{FF2B5EF4-FFF2-40B4-BE49-F238E27FC236}">
                <a16:creationId xmlns:a16="http://schemas.microsoft.com/office/drawing/2014/main" id="{D282BE8E-8A9B-457B-AB03-DCED41C19251}"/>
              </a:ext>
            </a:extLst>
          </p:cNvPr>
          <p:cNvSpPr txBox="1"/>
          <p:nvPr/>
        </p:nvSpPr>
        <p:spPr>
          <a:xfrm>
            <a:off x="1548188" y="5202018"/>
            <a:ext cx="776102" cy="307777"/>
          </a:xfrm>
          <a:prstGeom prst="rect">
            <a:avLst/>
          </a:prstGeom>
          <a:noFill/>
        </p:spPr>
        <p:txBody>
          <a:bodyPr wrap="square" rtlCol="0">
            <a:spAutoFit/>
          </a:bodyPr>
          <a:lstStyle/>
          <a:p>
            <a:r>
              <a:rPr lang="en-US" sz="1400" dirty="0"/>
              <a:t>0 hours</a:t>
            </a:r>
          </a:p>
        </p:txBody>
      </p:sp>
      <p:sp>
        <p:nvSpPr>
          <p:cNvPr id="24" name="TextBox 23">
            <a:extLst>
              <a:ext uri="{FF2B5EF4-FFF2-40B4-BE49-F238E27FC236}">
                <a16:creationId xmlns:a16="http://schemas.microsoft.com/office/drawing/2014/main" id="{7F53D9B9-2E15-4DEA-B455-E7FCFC549A38}"/>
              </a:ext>
            </a:extLst>
          </p:cNvPr>
          <p:cNvSpPr txBox="1"/>
          <p:nvPr/>
        </p:nvSpPr>
        <p:spPr>
          <a:xfrm>
            <a:off x="4227194" y="5231634"/>
            <a:ext cx="923356" cy="307777"/>
          </a:xfrm>
          <a:prstGeom prst="rect">
            <a:avLst/>
          </a:prstGeom>
          <a:noFill/>
        </p:spPr>
        <p:txBody>
          <a:bodyPr wrap="square" rtlCol="0">
            <a:spAutoFit/>
          </a:bodyPr>
          <a:lstStyle/>
          <a:p>
            <a:r>
              <a:rPr lang="en-US" sz="1400" dirty="0"/>
              <a:t>24 hours</a:t>
            </a:r>
          </a:p>
        </p:txBody>
      </p:sp>
      <p:sp>
        <p:nvSpPr>
          <p:cNvPr id="25" name="TextBox 24">
            <a:extLst>
              <a:ext uri="{FF2B5EF4-FFF2-40B4-BE49-F238E27FC236}">
                <a16:creationId xmlns:a16="http://schemas.microsoft.com/office/drawing/2014/main" id="{9C287D4D-4CD7-452E-B0B8-231D0BDF604C}"/>
              </a:ext>
            </a:extLst>
          </p:cNvPr>
          <p:cNvSpPr txBox="1"/>
          <p:nvPr/>
        </p:nvSpPr>
        <p:spPr>
          <a:xfrm>
            <a:off x="7186137" y="5202017"/>
            <a:ext cx="923356" cy="307777"/>
          </a:xfrm>
          <a:prstGeom prst="rect">
            <a:avLst/>
          </a:prstGeom>
          <a:noFill/>
        </p:spPr>
        <p:txBody>
          <a:bodyPr wrap="square" rtlCol="0">
            <a:spAutoFit/>
          </a:bodyPr>
          <a:lstStyle/>
          <a:p>
            <a:r>
              <a:rPr lang="en-US" sz="1400" dirty="0"/>
              <a:t>48 hours</a:t>
            </a:r>
          </a:p>
        </p:txBody>
      </p:sp>
      <p:sp>
        <p:nvSpPr>
          <p:cNvPr id="26" name="TextBox 25">
            <a:extLst>
              <a:ext uri="{FF2B5EF4-FFF2-40B4-BE49-F238E27FC236}">
                <a16:creationId xmlns:a16="http://schemas.microsoft.com/office/drawing/2014/main" id="{C320EFCE-9AA4-4C9C-97D1-35D410970415}"/>
              </a:ext>
            </a:extLst>
          </p:cNvPr>
          <p:cNvSpPr txBox="1"/>
          <p:nvPr/>
        </p:nvSpPr>
        <p:spPr>
          <a:xfrm>
            <a:off x="9983818" y="5202016"/>
            <a:ext cx="923356" cy="307777"/>
          </a:xfrm>
          <a:prstGeom prst="rect">
            <a:avLst/>
          </a:prstGeom>
          <a:noFill/>
        </p:spPr>
        <p:txBody>
          <a:bodyPr wrap="square" rtlCol="0">
            <a:spAutoFit/>
          </a:bodyPr>
          <a:lstStyle/>
          <a:p>
            <a:r>
              <a:rPr lang="en-US" sz="1400" dirty="0"/>
              <a:t>72 hours</a:t>
            </a:r>
          </a:p>
        </p:txBody>
      </p:sp>
    </p:spTree>
    <p:extLst>
      <p:ext uri="{BB962C8B-B14F-4D97-AF65-F5344CB8AC3E}">
        <p14:creationId xmlns:p14="http://schemas.microsoft.com/office/powerpoint/2010/main" val="12249961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up)">
                                      <p:cBhvr>
                                        <p:cTn id="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23EEE04-5100-4057-9771-CF4732705330}"/>
              </a:ext>
            </a:extLst>
          </p:cNvPr>
          <p:cNvSpPr/>
          <p:nvPr/>
        </p:nvSpPr>
        <p:spPr>
          <a:xfrm>
            <a:off x="0" y="0"/>
            <a:ext cx="6152099"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cxnSp>
        <p:nvCxnSpPr>
          <p:cNvPr id="14" name="Straight Connector 13">
            <a:extLst>
              <a:ext uri="{FF2B5EF4-FFF2-40B4-BE49-F238E27FC236}">
                <a16:creationId xmlns:a16="http://schemas.microsoft.com/office/drawing/2014/main" id="{DFD93369-41BE-4684-88D2-18045B42A5B5}"/>
              </a:ext>
            </a:extLst>
          </p:cNvPr>
          <p:cNvCxnSpPr>
            <a:cxnSpLocks/>
          </p:cNvCxnSpPr>
          <p:nvPr/>
        </p:nvCxnSpPr>
        <p:spPr>
          <a:xfrm>
            <a:off x="8806485" y="2652987"/>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pic>
        <p:nvPicPr>
          <p:cNvPr id="8" name="GZ slow-mo clean release.TRIM">
            <a:hlinkClick r:id="" action="ppaction://media"/>
            <a:extLst>
              <a:ext uri="{FF2B5EF4-FFF2-40B4-BE49-F238E27FC236}">
                <a16:creationId xmlns:a16="http://schemas.microsoft.com/office/drawing/2014/main" id="{CCCA04A2-DFAA-4E72-B62B-410CF46C856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26810" y="351335"/>
            <a:ext cx="3654755" cy="5510709"/>
          </a:xfrm>
          <a:prstGeom prst="rect">
            <a:avLst/>
          </a:prstGeom>
        </p:spPr>
      </p:pic>
      <p:sp>
        <p:nvSpPr>
          <p:cNvPr id="9" name="TextBox 8">
            <a:extLst>
              <a:ext uri="{FF2B5EF4-FFF2-40B4-BE49-F238E27FC236}">
                <a16:creationId xmlns:a16="http://schemas.microsoft.com/office/drawing/2014/main" id="{EB227E60-5D56-486C-A829-613948856CC1}"/>
              </a:ext>
            </a:extLst>
          </p:cNvPr>
          <p:cNvSpPr txBox="1"/>
          <p:nvPr/>
        </p:nvSpPr>
        <p:spPr>
          <a:xfrm>
            <a:off x="1288295" y="6352776"/>
            <a:ext cx="3493270" cy="307777"/>
          </a:xfrm>
          <a:prstGeom prst="rect">
            <a:avLst/>
          </a:prstGeom>
          <a:noFill/>
        </p:spPr>
        <p:txBody>
          <a:bodyPr wrap="square" rtlCol="0">
            <a:spAutoFit/>
          </a:bodyPr>
          <a:lstStyle/>
          <a:p>
            <a:r>
              <a:rPr lang="en-US" sz="1400" dirty="0">
                <a:solidFill>
                  <a:schemeClr val="bg1"/>
                </a:solidFill>
              </a:rPr>
              <a:t>Click above to watch embedded video.</a:t>
            </a:r>
          </a:p>
        </p:txBody>
      </p:sp>
      <p:sp>
        <p:nvSpPr>
          <p:cNvPr id="3" name="TextBox 2">
            <a:extLst>
              <a:ext uri="{FF2B5EF4-FFF2-40B4-BE49-F238E27FC236}">
                <a16:creationId xmlns:a16="http://schemas.microsoft.com/office/drawing/2014/main" id="{2AB1D9D7-D14D-42A6-9728-F9B34C9566D6}"/>
              </a:ext>
            </a:extLst>
          </p:cNvPr>
          <p:cNvSpPr txBox="1"/>
          <p:nvPr/>
        </p:nvSpPr>
        <p:spPr>
          <a:xfrm>
            <a:off x="6838950" y="3600450"/>
            <a:ext cx="4867275" cy="1754326"/>
          </a:xfrm>
          <a:prstGeom prst="rect">
            <a:avLst/>
          </a:prstGeom>
          <a:noFill/>
        </p:spPr>
        <p:txBody>
          <a:bodyPr wrap="square" rtlCol="0">
            <a:spAutoFit/>
          </a:bodyPr>
          <a:lstStyle/>
          <a:p>
            <a:r>
              <a:rPr lang="en-US" dirty="0"/>
              <a:t>As </a:t>
            </a:r>
            <a:r>
              <a:rPr lang="en-US" dirty="0" err="1"/>
              <a:t>AlphaZyme</a:t>
            </a:r>
            <a:r>
              <a:rPr lang="en-US" dirty="0"/>
              <a:t> reaches the oil / sand mixture, oil immediately releases from the substrate. </a:t>
            </a:r>
          </a:p>
          <a:p>
            <a:endParaRPr lang="en-US" dirty="0"/>
          </a:p>
          <a:p>
            <a:r>
              <a:rPr lang="en-US" dirty="0"/>
              <a:t>Gravity then does its job; the pure oil separates and floats to surface while sediment is left behind on the surface floor.</a:t>
            </a:r>
          </a:p>
        </p:txBody>
      </p:sp>
      <p:pic>
        <p:nvPicPr>
          <p:cNvPr id="4" name="Immagine 3" descr="Immagine che contiene candelabro, scuro&#10;&#10;Descrizione generata automaticamente">
            <a:extLst>
              <a:ext uri="{FF2B5EF4-FFF2-40B4-BE49-F238E27FC236}">
                <a16:creationId xmlns:a16="http://schemas.microsoft.com/office/drawing/2014/main" id="{558A77A4-99E0-4AE6-8E88-A0BBFE5625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19402" y="694226"/>
            <a:ext cx="3572995" cy="2158266"/>
          </a:xfrm>
          <a:prstGeom prst="rect">
            <a:avLst/>
          </a:prstGeom>
        </p:spPr>
      </p:pic>
    </p:spTree>
    <p:extLst>
      <p:ext uri="{BB962C8B-B14F-4D97-AF65-F5344CB8AC3E}">
        <p14:creationId xmlns:p14="http://schemas.microsoft.com/office/powerpoint/2010/main" val="13256831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3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228585" y="2851235"/>
            <a:ext cx="3545224" cy="707886"/>
          </a:xfrm>
          <a:prstGeom prst="rect">
            <a:avLst/>
          </a:prstGeom>
        </p:spPr>
        <p:txBody>
          <a:bodyPr wrap="square">
            <a:spAutoFit/>
          </a:bodyPr>
          <a:lstStyle/>
          <a:p>
            <a:r>
              <a:rPr lang="en-US" sz="4000" dirty="0" err="1">
                <a:solidFill>
                  <a:srgbClr val="00B050"/>
                </a:solidFill>
                <a:latin typeface="Montserrat Light" charset="0"/>
                <a:ea typeface="Montserrat Light" charset="0"/>
                <a:cs typeface="Montserrat Light" charset="0"/>
              </a:rPr>
              <a:t>AlphaZyme</a:t>
            </a:r>
            <a:r>
              <a:rPr lang="en-US" sz="4000" baseline="30000" dirty="0">
                <a:solidFill>
                  <a:srgbClr val="00B050"/>
                </a:solidFill>
                <a:latin typeface="Montserrat Light" charset="0"/>
                <a:ea typeface="Montserrat Light" charset="0"/>
                <a:cs typeface="Montserrat Light" charset="0"/>
              </a:rPr>
              <a:t>®</a:t>
            </a:r>
            <a:r>
              <a:rPr lang="en-US" sz="4000" dirty="0">
                <a:solidFill>
                  <a:srgbClr val="00B050"/>
                </a:solidFill>
                <a:latin typeface="Montserrat Light" charset="0"/>
                <a:ea typeface="Montserrat Light" charset="0"/>
                <a:cs typeface="Montserrat Light" charset="0"/>
              </a:rPr>
              <a:t> </a:t>
            </a:r>
            <a:endParaRPr lang="en-US" sz="4000" dirty="0">
              <a:latin typeface="Montserrat Light" charset="0"/>
              <a:ea typeface="Montserrat Light" charset="0"/>
              <a:cs typeface="Montserrat Light" charset="0"/>
            </a:endParaRPr>
          </a:p>
        </p:txBody>
      </p:sp>
      <p:sp>
        <p:nvSpPr>
          <p:cNvPr id="25" name="TextBox 24">
            <a:extLst>
              <a:ext uri="{FF2B5EF4-FFF2-40B4-BE49-F238E27FC236}">
                <a16:creationId xmlns:a16="http://schemas.microsoft.com/office/drawing/2014/main" id="{B6E08C89-1BEC-496D-9FBD-98C8ED54ADD2}"/>
              </a:ext>
            </a:extLst>
          </p:cNvPr>
          <p:cNvSpPr txBox="1"/>
          <p:nvPr/>
        </p:nvSpPr>
        <p:spPr>
          <a:xfrm>
            <a:off x="1228584" y="2386634"/>
            <a:ext cx="3545225" cy="590931"/>
          </a:xfrm>
          <a:prstGeom prst="rect">
            <a:avLst/>
          </a:prstGeom>
          <a:noFill/>
        </p:spPr>
        <p:txBody>
          <a:bodyPr wrap="square" rtlCol="0">
            <a:spAutoFit/>
          </a:bodyPr>
          <a:lstStyle/>
          <a:p>
            <a:pPr>
              <a:lnSpc>
                <a:spcPct val="90000"/>
              </a:lnSpc>
            </a:pPr>
            <a:r>
              <a:rPr lang="en-US" sz="3600" spc="30" dirty="0">
                <a:solidFill>
                  <a:schemeClr val="tx1">
                    <a:lumMod val="75000"/>
                    <a:lumOff val="25000"/>
                  </a:schemeClr>
                </a:solidFill>
                <a:latin typeface="Montserrat-Bold" charset="0"/>
              </a:rPr>
              <a:t>Summary of</a:t>
            </a:r>
          </a:p>
        </p:txBody>
      </p:sp>
      <p:sp>
        <p:nvSpPr>
          <p:cNvPr id="26" name="TextBox 25">
            <a:extLst>
              <a:ext uri="{FF2B5EF4-FFF2-40B4-BE49-F238E27FC236}">
                <a16:creationId xmlns:a16="http://schemas.microsoft.com/office/drawing/2014/main" id="{B6E08C89-1BEC-496D-9FBD-98C8ED54ADD2}"/>
              </a:ext>
            </a:extLst>
          </p:cNvPr>
          <p:cNvSpPr txBox="1"/>
          <p:nvPr/>
        </p:nvSpPr>
        <p:spPr>
          <a:xfrm>
            <a:off x="1269596" y="3476141"/>
            <a:ext cx="2457524" cy="590931"/>
          </a:xfrm>
          <a:prstGeom prst="rect">
            <a:avLst/>
          </a:prstGeom>
          <a:noFill/>
        </p:spPr>
        <p:txBody>
          <a:bodyPr wrap="square" rtlCol="0">
            <a:spAutoFit/>
          </a:bodyPr>
          <a:lstStyle/>
          <a:p>
            <a:pPr>
              <a:lnSpc>
                <a:spcPct val="90000"/>
              </a:lnSpc>
            </a:pPr>
            <a:r>
              <a:rPr lang="en-US" sz="3600" spc="30" dirty="0">
                <a:solidFill>
                  <a:schemeClr val="tx1">
                    <a:lumMod val="75000"/>
                    <a:lumOff val="25000"/>
                  </a:schemeClr>
                </a:solidFill>
                <a:latin typeface="Montserrat-Bold" charset="0"/>
              </a:rPr>
              <a:t>Benefits </a:t>
            </a:r>
          </a:p>
        </p:txBody>
      </p:sp>
      <p:grpSp>
        <p:nvGrpSpPr>
          <p:cNvPr id="37" name="Group 36">
            <a:extLst>
              <a:ext uri="{FF2B5EF4-FFF2-40B4-BE49-F238E27FC236}">
                <a16:creationId xmlns:a16="http://schemas.microsoft.com/office/drawing/2014/main" id="{CBCA59F0-3B51-44F3-BCCA-2D833539C4A1}"/>
              </a:ext>
            </a:extLst>
          </p:cNvPr>
          <p:cNvGrpSpPr/>
          <p:nvPr/>
        </p:nvGrpSpPr>
        <p:grpSpPr>
          <a:xfrm>
            <a:off x="6599907" y="2068272"/>
            <a:ext cx="4545918" cy="931164"/>
            <a:chOff x="6443660" y="2334566"/>
            <a:chExt cx="4545918" cy="931164"/>
          </a:xfrm>
        </p:grpSpPr>
        <p:grpSp>
          <p:nvGrpSpPr>
            <p:cNvPr id="38" name="Group 37">
              <a:extLst>
                <a:ext uri="{FF2B5EF4-FFF2-40B4-BE49-F238E27FC236}">
                  <a16:creationId xmlns:a16="http://schemas.microsoft.com/office/drawing/2014/main" id="{C401DC51-86E7-49F5-A229-086E5A9E3150}"/>
                </a:ext>
              </a:extLst>
            </p:cNvPr>
            <p:cNvGrpSpPr/>
            <p:nvPr/>
          </p:nvGrpSpPr>
          <p:grpSpPr>
            <a:xfrm>
              <a:off x="6821967" y="2334566"/>
              <a:ext cx="4167611" cy="931164"/>
              <a:chOff x="6821967" y="2315516"/>
              <a:chExt cx="4167611" cy="931164"/>
            </a:xfrm>
          </p:grpSpPr>
          <p:sp>
            <p:nvSpPr>
              <p:cNvPr id="40" name="TextBox 39">
                <a:extLst>
                  <a:ext uri="{FF2B5EF4-FFF2-40B4-BE49-F238E27FC236}">
                    <a16:creationId xmlns:a16="http://schemas.microsoft.com/office/drawing/2014/main" id="{B2AF2F1A-8C5D-46EF-92E4-1E7CE2C8851C}"/>
                  </a:ext>
                </a:extLst>
              </p:cNvPr>
              <p:cNvSpPr txBox="1"/>
              <p:nvPr/>
            </p:nvSpPr>
            <p:spPr>
              <a:xfrm>
                <a:off x="6821967" y="2315516"/>
                <a:ext cx="2162002"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Improving Oil Migration</a:t>
                </a:r>
              </a:p>
            </p:txBody>
          </p:sp>
          <p:sp>
            <p:nvSpPr>
              <p:cNvPr id="41" name="Rectangle 40">
                <a:extLst>
                  <a:ext uri="{FF2B5EF4-FFF2-40B4-BE49-F238E27FC236}">
                    <a16:creationId xmlns:a16="http://schemas.microsoft.com/office/drawing/2014/main" id="{250E04BF-FB04-4BCE-8845-5ED743FBFA22}"/>
                  </a:ext>
                </a:extLst>
              </p:cNvPr>
              <p:cNvSpPr/>
              <p:nvPr/>
            </p:nvSpPr>
            <p:spPr>
              <a:xfrm>
                <a:off x="6837287" y="2661263"/>
                <a:ext cx="4152291" cy="585417"/>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AZ’s impact to IFT and contact angle aid oil’s mobility to travel through formation more efficiently, requiring less pressure drive</a:t>
                </a:r>
              </a:p>
            </p:txBody>
          </p:sp>
        </p:grpSp>
        <p:sp>
          <p:nvSpPr>
            <p:cNvPr id="39" name="Isosceles Triangle 54">
              <a:extLst>
                <a:ext uri="{FF2B5EF4-FFF2-40B4-BE49-F238E27FC236}">
                  <a16:creationId xmlns:a16="http://schemas.microsoft.com/office/drawing/2014/main" id="{C5188EEF-81CD-49D5-9362-B047051562AF}"/>
                </a:ext>
              </a:extLst>
            </p:cNvPr>
            <p:cNvSpPr/>
            <p:nvPr/>
          </p:nvSpPr>
          <p:spPr>
            <a:xfrm rot="5400000">
              <a:off x="6348306" y="2592750"/>
              <a:ext cx="422499" cy="231791"/>
            </a:xfrm>
            <a:prstGeom prst="triangle">
              <a:avLst/>
            </a:prstGeom>
            <a:solidFill>
              <a:srgbClr val="2EA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grpSp>
        <p:nvGrpSpPr>
          <p:cNvPr id="42" name="Group 41">
            <a:extLst>
              <a:ext uri="{FF2B5EF4-FFF2-40B4-BE49-F238E27FC236}">
                <a16:creationId xmlns:a16="http://schemas.microsoft.com/office/drawing/2014/main" id="{755D06C0-F62C-4411-9CCB-E51BC6888BC5}"/>
              </a:ext>
            </a:extLst>
          </p:cNvPr>
          <p:cNvGrpSpPr/>
          <p:nvPr/>
        </p:nvGrpSpPr>
        <p:grpSpPr>
          <a:xfrm>
            <a:off x="6599907" y="5085616"/>
            <a:ext cx="4545918" cy="1189696"/>
            <a:chOff x="6443660" y="3588449"/>
            <a:chExt cx="4545918" cy="1189696"/>
          </a:xfrm>
        </p:grpSpPr>
        <p:grpSp>
          <p:nvGrpSpPr>
            <p:cNvPr id="43" name="Group 42">
              <a:extLst>
                <a:ext uri="{FF2B5EF4-FFF2-40B4-BE49-F238E27FC236}">
                  <a16:creationId xmlns:a16="http://schemas.microsoft.com/office/drawing/2014/main" id="{3D7F08EA-9420-4646-9762-795B46F27707}"/>
                </a:ext>
              </a:extLst>
            </p:cNvPr>
            <p:cNvGrpSpPr/>
            <p:nvPr/>
          </p:nvGrpSpPr>
          <p:grpSpPr>
            <a:xfrm>
              <a:off x="6821967" y="3588449"/>
              <a:ext cx="4167611" cy="1189696"/>
              <a:chOff x="6821967" y="2315516"/>
              <a:chExt cx="4167611" cy="1189696"/>
            </a:xfrm>
          </p:grpSpPr>
          <p:sp>
            <p:nvSpPr>
              <p:cNvPr id="45" name="TextBox 44">
                <a:extLst>
                  <a:ext uri="{FF2B5EF4-FFF2-40B4-BE49-F238E27FC236}">
                    <a16:creationId xmlns:a16="http://schemas.microsoft.com/office/drawing/2014/main" id="{C11AED18-0D42-4480-A64A-ACF99D8CDF92}"/>
                  </a:ext>
                </a:extLst>
              </p:cNvPr>
              <p:cNvSpPr txBox="1"/>
              <p:nvPr/>
            </p:nvSpPr>
            <p:spPr>
              <a:xfrm>
                <a:off x="6821967" y="2315516"/>
                <a:ext cx="1728422"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Paraffin Mitigation</a:t>
                </a:r>
              </a:p>
            </p:txBody>
          </p:sp>
          <p:sp>
            <p:nvSpPr>
              <p:cNvPr id="46" name="Rectangle 45">
                <a:extLst>
                  <a:ext uri="{FF2B5EF4-FFF2-40B4-BE49-F238E27FC236}">
                    <a16:creationId xmlns:a16="http://schemas.microsoft.com/office/drawing/2014/main" id="{9E7C49DB-0013-424F-8368-8B3D37D864A9}"/>
                  </a:ext>
                </a:extLst>
              </p:cNvPr>
              <p:cNvSpPr/>
              <p:nvPr/>
            </p:nvSpPr>
            <p:spPr>
              <a:xfrm>
                <a:off x="6837287" y="2661263"/>
                <a:ext cx="4152291" cy="843949"/>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AZ is not a solvent, however as a result of its behavior AZ is able alleviate blockages to help mobilize paraffin with the residual oils it encounters</a:t>
                </a:r>
              </a:p>
            </p:txBody>
          </p:sp>
        </p:grpSp>
        <p:sp>
          <p:nvSpPr>
            <p:cNvPr id="44" name="Isosceles Triangle 50">
              <a:extLst>
                <a:ext uri="{FF2B5EF4-FFF2-40B4-BE49-F238E27FC236}">
                  <a16:creationId xmlns:a16="http://schemas.microsoft.com/office/drawing/2014/main" id="{78E0F487-C0A0-4957-9F61-69EBD53CB888}"/>
                </a:ext>
              </a:extLst>
            </p:cNvPr>
            <p:cNvSpPr/>
            <p:nvPr/>
          </p:nvSpPr>
          <p:spPr>
            <a:xfrm rot="5400000">
              <a:off x="6348306" y="3846633"/>
              <a:ext cx="422499" cy="231791"/>
            </a:xfrm>
            <a:prstGeom prst="triangle">
              <a:avLst/>
            </a:prstGeom>
            <a:solidFill>
              <a:srgbClr val="006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grpSp>
        <p:nvGrpSpPr>
          <p:cNvPr id="47" name="Group 46">
            <a:extLst>
              <a:ext uri="{FF2B5EF4-FFF2-40B4-BE49-F238E27FC236}">
                <a16:creationId xmlns:a16="http://schemas.microsoft.com/office/drawing/2014/main" id="{66E754C6-D18E-4BD7-9A63-2944799D0445}"/>
              </a:ext>
            </a:extLst>
          </p:cNvPr>
          <p:cNvGrpSpPr/>
          <p:nvPr/>
        </p:nvGrpSpPr>
        <p:grpSpPr>
          <a:xfrm>
            <a:off x="6599907" y="537389"/>
            <a:ext cx="4545918" cy="931164"/>
            <a:chOff x="6443660" y="4842333"/>
            <a:chExt cx="4545918" cy="931164"/>
          </a:xfrm>
        </p:grpSpPr>
        <p:grpSp>
          <p:nvGrpSpPr>
            <p:cNvPr id="48" name="Group 47">
              <a:extLst>
                <a:ext uri="{FF2B5EF4-FFF2-40B4-BE49-F238E27FC236}">
                  <a16:creationId xmlns:a16="http://schemas.microsoft.com/office/drawing/2014/main" id="{DDC7490D-24F3-4745-A4B8-67944950E8CC}"/>
                </a:ext>
              </a:extLst>
            </p:cNvPr>
            <p:cNvGrpSpPr/>
            <p:nvPr/>
          </p:nvGrpSpPr>
          <p:grpSpPr>
            <a:xfrm>
              <a:off x="6821967" y="4842333"/>
              <a:ext cx="4167611" cy="931164"/>
              <a:chOff x="6821967" y="2315516"/>
              <a:chExt cx="4167611" cy="931164"/>
            </a:xfrm>
          </p:grpSpPr>
          <p:sp>
            <p:nvSpPr>
              <p:cNvPr id="50" name="TextBox 49">
                <a:extLst>
                  <a:ext uri="{FF2B5EF4-FFF2-40B4-BE49-F238E27FC236}">
                    <a16:creationId xmlns:a16="http://schemas.microsoft.com/office/drawing/2014/main" id="{486FCB4B-D9B3-4DC3-B12E-ED592D9F57F5}"/>
                  </a:ext>
                </a:extLst>
              </p:cNvPr>
              <p:cNvSpPr txBox="1"/>
              <p:nvPr/>
            </p:nvSpPr>
            <p:spPr>
              <a:xfrm>
                <a:off x="6821967" y="2315516"/>
                <a:ext cx="1879361"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Recover More OOIP </a:t>
                </a:r>
              </a:p>
            </p:txBody>
          </p:sp>
          <p:sp>
            <p:nvSpPr>
              <p:cNvPr id="51" name="Rectangle 50">
                <a:extLst>
                  <a:ext uri="{FF2B5EF4-FFF2-40B4-BE49-F238E27FC236}">
                    <a16:creationId xmlns:a16="http://schemas.microsoft.com/office/drawing/2014/main" id="{6A908BD9-29DB-4095-AE76-1D5622613FAC}"/>
                  </a:ext>
                </a:extLst>
              </p:cNvPr>
              <p:cNvSpPr/>
              <p:nvPr/>
            </p:nvSpPr>
            <p:spPr>
              <a:xfrm>
                <a:off x="6837287" y="2661263"/>
                <a:ext cx="4152291" cy="585417"/>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AZ is the industry’s first non-consumable and re-usable downhole recovery solution, proven to Recover More OOIP</a:t>
                </a:r>
              </a:p>
            </p:txBody>
          </p:sp>
        </p:grpSp>
        <p:sp>
          <p:nvSpPr>
            <p:cNvPr id="49" name="Isosceles Triangle 46">
              <a:extLst>
                <a:ext uri="{FF2B5EF4-FFF2-40B4-BE49-F238E27FC236}">
                  <a16:creationId xmlns:a16="http://schemas.microsoft.com/office/drawing/2014/main" id="{E667BA13-CC1C-4989-B712-AB8D66733CAF}"/>
                </a:ext>
              </a:extLst>
            </p:cNvPr>
            <p:cNvSpPr/>
            <p:nvPr/>
          </p:nvSpPr>
          <p:spPr>
            <a:xfrm rot="5400000">
              <a:off x="6348306" y="5100517"/>
              <a:ext cx="422499" cy="231791"/>
            </a:xfrm>
            <a:prstGeom prst="triangle">
              <a:avLst/>
            </a:prstGeom>
            <a:solidFill>
              <a:srgbClr val="89CC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cxnSp>
        <p:nvCxnSpPr>
          <p:cNvPr id="20" name="Straight Connector 19">
            <a:extLst>
              <a:ext uri="{FF2B5EF4-FFF2-40B4-BE49-F238E27FC236}">
                <a16:creationId xmlns:a16="http://schemas.microsoft.com/office/drawing/2014/main" id="{F2C4EE14-05C9-435E-A5CC-6E685DBB05E9}"/>
              </a:ext>
            </a:extLst>
          </p:cNvPr>
          <p:cNvCxnSpPr>
            <a:cxnSpLocks/>
          </p:cNvCxnSpPr>
          <p:nvPr/>
        </p:nvCxnSpPr>
        <p:spPr>
          <a:xfrm>
            <a:off x="1393598" y="4529672"/>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FAE97A4B-8AC5-40A0-AEEA-D6360C77B5D5}"/>
              </a:ext>
            </a:extLst>
          </p:cNvPr>
          <p:cNvGrpSpPr/>
          <p:nvPr/>
        </p:nvGrpSpPr>
        <p:grpSpPr>
          <a:xfrm>
            <a:off x="6599907" y="3643223"/>
            <a:ext cx="4545918" cy="931164"/>
            <a:chOff x="6443660" y="3588449"/>
            <a:chExt cx="4545918" cy="931164"/>
          </a:xfrm>
        </p:grpSpPr>
        <p:grpSp>
          <p:nvGrpSpPr>
            <p:cNvPr id="22" name="Group 21">
              <a:extLst>
                <a:ext uri="{FF2B5EF4-FFF2-40B4-BE49-F238E27FC236}">
                  <a16:creationId xmlns:a16="http://schemas.microsoft.com/office/drawing/2014/main" id="{E8E7C712-5B1D-414C-8FD5-329F68113108}"/>
                </a:ext>
              </a:extLst>
            </p:cNvPr>
            <p:cNvGrpSpPr/>
            <p:nvPr/>
          </p:nvGrpSpPr>
          <p:grpSpPr>
            <a:xfrm>
              <a:off x="6821967" y="3588449"/>
              <a:ext cx="4167611" cy="931164"/>
              <a:chOff x="6821967" y="2315516"/>
              <a:chExt cx="4167611" cy="931164"/>
            </a:xfrm>
          </p:grpSpPr>
          <p:sp>
            <p:nvSpPr>
              <p:cNvPr id="27" name="TextBox 26">
                <a:extLst>
                  <a:ext uri="{FF2B5EF4-FFF2-40B4-BE49-F238E27FC236}">
                    <a16:creationId xmlns:a16="http://schemas.microsoft.com/office/drawing/2014/main" id="{46B976CD-4548-43BE-A714-E608BB7D85A7}"/>
                  </a:ext>
                </a:extLst>
              </p:cNvPr>
              <p:cNvSpPr txBox="1"/>
              <p:nvPr/>
            </p:nvSpPr>
            <p:spPr>
              <a:xfrm>
                <a:off x="6821967" y="2315516"/>
                <a:ext cx="1936043"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Heavy Oil Production</a:t>
                </a:r>
              </a:p>
            </p:txBody>
          </p:sp>
          <p:sp>
            <p:nvSpPr>
              <p:cNvPr id="28" name="Rectangle 27">
                <a:extLst>
                  <a:ext uri="{FF2B5EF4-FFF2-40B4-BE49-F238E27FC236}">
                    <a16:creationId xmlns:a16="http://schemas.microsoft.com/office/drawing/2014/main" id="{1B14EFDF-5BCD-4CB5-91E9-A943AD834255}"/>
                  </a:ext>
                </a:extLst>
              </p:cNvPr>
              <p:cNvSpPr/>
              <p:nvPr/>
            </p:nvSpPr>
            <p:spPr>
              <a:xfrm>
                <a:off x="6837287" y="2661263"/>
                <a:ext cx="4152291" cy="585417"/>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Mobilize heavy oil more efficiently than traditional </a:t>
                </a:r>
                <a:r>
                  <a:rPr lang="en-US" sz="1200" dirty="0" err="1">
                    <a:solidFill>
                      <a:schemeClr val="tx1">
                        <a:lumMod val="75000"/>
                        <a:lumOff val="25000"/>
                      </a:schemeClr>
                    </a:solidFill>
                    <a:latin typeface="Montserrat Light" charset="0"/>
                    <a:ea typeface="Montserrat Light" charset="0"/>
                    <a:cs typeface="Montserrat Light" charset="0"/>
                  </a:rPr>
                  <a:t>chems</a:t>
                </a:r>
                <a:r>
                  <a:rPr lang="en-US" sz="1200" dirty="0">
                    <a:solidFill>
                      <a:schemeClr val="tx1">
                        <a:lumMod val="75000"/>
                        <a:lumOff val="25000"/>
                      </a:schemeClr>
                    </a:solidFill>
                    <a:latin typeface="Montserrat Light" charset="0"/>
                    <a:ea typeface="Montserrat Light" charset="0"/>
                    <a:cs typeface="Montserrat Light" charset="0"/>
                  </a:rPr>
                  <a:t> and does not impact the hydrocarbon chain or cause emulsions  </a:t>
                </a:r>
              </a:p>
            </p:txBody>
          </p:sp>
        </p:grpSp>
        <p:sp>
          <p:nvSpPr>
            <p:cNvPr id="23" name="Isosceles Triangle 50">
              <a:extLst>
                <a:ext uri="{FF2B5EF4-FFF2-40B4-BE49-F238E27FC236}">
                  <a16:creationId xmlns:a16="http://schemas.microsoft.com/office/drawing/2014/main" id="{8E789535-4118-4272-B263-6D277849CB2F}"/>
                </a:ext>
              </a:extLst>
            </p:cNvPr>
            <p:cNvSpPr/>
            <p:nvPr/>
          </p:nvSpPr>
          <p:spPr>
            <a:xfrm rot="5400000">
              <a:off x="6348306" y="3846633"/>
              <a:ext cx="422499" cy="231791"/>
            </a:xfrm>
            <a:prstGeom prst="triangle">
              <a:avLst/>
            </a:prstGeom>
            <a:solidFill>
              <a:srgbClr val="006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spTree>
    <p:extLst>
      <p:ext uri="{BB962C8B-B14F-4D97-AF65-F5344CB8AC3E}">
        <p14:creationId xmlns:p14="http://schemas.microsoft.com/office/powerpoint/2010/main" val="33937532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0F9EC1E7-C661-48B3-B91F-6337E570EC07}"/>
              </a:ext>
            </a:extLst>
          </p:cNvPr>
          <p:cNvGrpSpPr/>
          <p:nvPr/>
        </p:nvGrpSpPr>
        <p:grpSpPr>
          <a:xfrm>
            <a:off x="6439618" y="3553467"/>
            <a:ext cx="200688" cy="196736"/>
            <a:chOff x="607056" y="5937853"/>
            <a:chExt cx="351736" cy="344812"/>
          </a:xfrm>
          <a:solidFill>
            <a:schemeClr val="bg1"/>
          </a:solidFill>
        </p:grpSpPr>
        <p:sp>
          <p:nvSpPr>
            <p:cNvPr id="90" name="Rectangle 451">
              <a:extLst>
                <a:ext uri="{FF2B5EF4-FFF2-40B4-BE49-F238E27FC236}">
                  <a16:creationId xmlns:a16="http://schemas.microsoft.com/office/drawing/2014/main" id="{1E2BEEAC-DECA-47A1-B1F9-9E912E0F5B5A}"/>
                </a:ext>
              </a:extLst>
            </p:cNvPr>
            <p:cNvSpPr>
              <a:spLocks noChangeArrowheads="1"/>
            </p:cNvSpPr>
            <p:nvPr/>
          </p:nvSpPr>
          <p:spPr bwMode="auto">
            <a:xfrm>
              <a:off x="670756" y="6097796"/>
              <a:ext cx="21464" cy="214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1" name="Rectangle 452">
              <a:extLst>
                <a:ext uri="{FF2B5EF4-FFF2-40B4-BE49-F238E27FC236}">
                  <a16:creationId xmlns:a16="http://schemas.microsoft.com/office/drawing/2014/main" id="{02D45CBE-28B0-4ABE-9649-E8E1B344CD30}"/>
                </a:ext>
              </a:extLst>
            </p:cNvPr>
            <p:cNvSpPr>
              <a:spLocks noChangeArrowheads="1"/>
            </p:cNvSpPr>
            <p:nvPr/>
          </p:nvSpPr>
          <p:spPr bwMode="auto">
            <a:xfrm>
              <a:off x="670756" y="6153880"/>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2" name="Rectangle 453">
              <a:extLst>
                <a:ext uri="{FF2B5EF4-FFF2-40B4-BE49-F238E27FC236}">
                  <a16:creationId xmlns:a16="http://schemas.microsoft.com/office/drawing/2014/main" id="{A6FC5503-3D90-435F-ADD3-E0839D96598F}"/>
                </a:ext>
              </a:extLst>
            </p:cNvPr>
            <p:cNvSpPr>
              <a:spLocks noChangeArrowheads="1"/>
            </p:cNvSpPr>
            <p:nvPr/>
          </p:nvSpPr>
          <p:spPr bwMode="auto">
            <a:xfrm>
              <a:off x="670756" y="6210656"/>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3" name="Freeform 454">
              <a:extLst>
                <a:ext uri="{FF2B5EF4-FFF2-40B4-BE49-F238E27FC236}">
                  <a16:creationId xmlns:a16="http://schemas.microsoft.com/office/drawing/2014/main" id="{DE679AE8-7E2F-4DCB-BBB1-D1AD6AF8A83B}"/>
                </a:ext>
              </a:extLst>
            </p:cNvPr>
            <p:cNvSpPr>
              <a:spLocks noEditPoints="1"/>
            </p:cNvSpPr>
            <p:nvPr/>
          </p:nvSpPr>
          <p:spPr bwMode="auto">
            <a:xfrm>
              <a:off x="607056" y="5937853"/>
              <a:ext cx="351736" cy="344812"/>
            </a:xfrm>
            <a:custGeom>
              <a:avLst/>
              <a:gdLst>
                <a:gd name="T0" fmla="*/ 428 w 508"/>
                <a:gd name="T1" fmla="*/ 153 h 498"/>
                <a:gd name="T2" fmla="*/ 428 w 508"/>
                <a:gd name="T3" fmla="*/ 0 h 498"/>
                <a:gd name="T4" fmla="*/ 411 w 508"/>
                <a:gd name="T5" fmla="*/ 0 h 498"/>
                <a:gd name="T6" fmla="*/ 411 w 508"/>
                <a:gd name="T7" fmla="*/ 153 h 498"/>
                <a:gd name="T8" fmla="*/ 0 w 508"/>
                <a:gd name="T9" fmla="*/ 153 h 498"/>
                <a:gd name="T10" fmla="*/ 0 w 508"/>
                <a:gd name="T11" fmla="*/ 498 h 498"/>
                <a:gd name="T12" fmla="*/ 508 w 508"/>
                <a:gd name="T13" fmla="*/ 498 h 498"/>
                <a:gd name="T14" fmla="*/ 508 w 508"/>
                <a:gd name="T15" fmla="*/ 153 h 498"/>
                <a:gd name="T16" fmla="*/ 428 w 508"/>
                <a:gd name="T17" fmla="*/ 153 h 498"/>
                <a:gd name="T18" fmla="*/ 491 w 508"/>
                <a:gd name="T19" fmla="*/ 482 h 498"/>
                <a:gd name="T20" fmla="*/ 17 w 508"/>
                <a:gd name="T21" fmla="*/ 482 h 498"/>
                <a:gd name="T22" fmla="*/ 17 w 508"/>
                <a:gd name="T23" fmla="*/ 170 h 498"/>
                <a:gd name="T24" fmla="*/ 491 w 508"/>
                <a:gd name="T25" fmla="*/ 170 h 498"/>
                <a:gd name="T26" fmla="*/ 491 w 508"/>
                <a:gd name="T27" fmla="*/ 4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498">
                  <a:moveTo>
                    <a:pt x="428" y="153"/>
                  </a:moveTo>
                  <a:lnTo>
                    <a:pt x="428" y="0"/>
                  </a:lnTo>
                  <a:lnTo>
                    <a:pt x="411" y="0"/>
                  </a:lnTo>
                  <a:lnTo>
                    <a:pt x="411" y="153"/>
                  </a:lnTo>
                  <a:lnTo>
                    <a:pt x="0" y="153"/>
                  </a:lnTo>
                  <a:lnTo>
                    <a:pt x="0" y="498"/>
                  </a:lnTo>
                  <a:lnTo>
                    <a:pt x="508" y="498"/>
                  </a:lnTo>
                  <a:lnTo>
                    <a:pt x="508" y="153"/>
                  </a:lnTo>
                  <a:lnTo>
                    <a:pt x="428" y="153"/>
                  </a:lnTo>
                  <a:close/>
                  <a:moveTo>
                    <a:pt x="491" y="482"/>
                  </a:moveTo>
                  <a:lnTo>
                    <a:pt x="17" y="482"/>
                  </a:lnTo>
                  <a:lnTo>
                    <a:pt x="17" y="170"/>
                  </a:lnTo>
                  <a:lnTo>
                    <a:pt x="491" y="170"/>
                  </a:lnTo>
                  <a:lnTo>
                    <a:pt x="491"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4" name="Freeform 455">
              <a:extLst>
                <a:ext uri="{FF2B5EF4-FFF2-40B4-BE49-F238E27FC236}">
                  <a16:creationId xmlns:a16="http://schemas.microsoft.com/office/drawing/2014/main" id="{235AB47C-AACB-467A-AD42-05FD4EBDA221}"/>
                </a:ext>
              </a:extLst>
            </p:cNvPr>
            <p:cNvSpPr>
              <a:spLocks noEditPoints="1"/>
            </p:cNvSpPr>
            <p:nvPr/>
          </p:nvSpPr>
          <p:spPr bwMode="auto">
            <a:xfrm>
              <a:off x="752458" y="6074947"/>
              <a:ext cx="175175" cy="176560"/>
            </a:xfrm>
            <a:custGeom>
              <a:avLst/>
              <a:gdLst>
                <a:gd name="T0" fmla="*/ 53 w 107"/>
                <a:gd name="T1" fmla="*/ 108 h 108"/>
                <a:gd name="T2" fmla="*/ 107 w 107"/>
                <a:gd name="T3" fmla="*/ 54 h 108"/>
                <a:gd name="T4" fmla="*/ 53 w 107"/>
                <a:gd name="T5" fmla="*/ 0 h 108"/>
                <a:gd name="T6" fmla="*/ 0 w 107"/>
                <a:gd name="T7" fmla="*/ 54 h 108"/>
                <a:gd name="T8" fmla="*/ 53 w 107"/>
                <a:gd name="T9" fmla="*/ 108 h 108"/>
                <a:gd name="T10" fmla="*/ 53 w 107"/>
                <a:gd name="T11" fmla="*/ 7 h 108"/>
                <a:gd name="T12" fmla="*/ 100 w 107"/>
                <a:gd name="T13" fmla="*/ 54 h 108"/>
                <a:gd name="T14" fmla="*/ 53 w 107"/>
                <a:gd name="T15" fmla="*/ 101 h 108"/>
                <a:gd name="T16" fmla="*/ 7 w 107"/>
                <a:gd name="T17" fmla="*/ 54 h 108"/>
                <a:gd name="T18" fmla="*/ 53 w 107"/>
                <a:gd name="T1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83" y="108"/>
                    <a:pt x="107" y="84"/>
                    <a:pt x="107" y="54"/>
                  </a:cubicBezTo>
                  <a:cubicBezTo>
                    <a:pt x="107" y="25"/>
                    <a:pt x="83" y="0"/>
                    <a:pt x="53" y="0"/>
                  </a:cubicBezTo>
                  <a:cubicBezTo>
                    <a:pt x="24" y="0"/>
                    <a:pt x="0" y="25"/>
                    <a:pt x="0" y="54"/>
                  </a:cubicBezTo>
                  <a:cubicBezTo>
                    <a:pt x="0" y="84"/>
                    <a:pt x="24" y="108"/>
                    <a:pt x="53" y="108"/>
                  </a:cubicBezTo>
                  <a:close/>
                  <a:moveTo>
                    <a:pt x="53" y="7"/>
                  </a:moveTo>
                  <a:cubicBezTo>
                    <a:pt x="79" y="7"/>
                    <a:pt x="100" y="28"/>
                    <a:pt x="100" y="54"/>
                  </a:cubicBezTo>
                  <a:cubicBezTo>
                    <a:pt x="100" y="80"/>
                    <a:pt x="79" y="101"/>
                    <a:pt x="53" y="101"/>
                  </a:cubicBezTo>
                  <a:cubicBezTo>
                    <a:pt x="28" y="101"/>
                    <a:pt x="7" y="80"/>
                    <a:pt x="7" y="54"/>
                  </a:cubicBezTo>
                  <a:cubicBezTo>
                    <a:pt x="7" y="28"/>
                    <a:pt x="28"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5" name="Freeform 456">
              <a:extLst>
                <a:ext uri="{FF2B5EF4-FFF2-40B4-BE49-F238E27FC236}">
                  <a16:creationId xmlns:a16="http://schemas.microsoft.com/office/drawing/2014/main" id="{C08B431B-642D-4169-90C7-709560345C3A}"/>
                </a:ext>
              </a:extLst>
            </p:cNvPr>
            <p:cNvSpPr>
              <a:spLocks noEditPoints="1"/>
            </p:cNvSpPr>
            <p:nvPr/>
          </p:nvSpPr>
          <p:spPr bwMode="auto">
            <a:xfrm>
              <a:off x="796771" y="6120645"/>
              <a:ext cx="85164" cy="85164"/>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7 h 52"/>
                <a:gd name="T12" fmla="*/ 46 w 52"/>
                <a:gd name="T13" fmla="*/ 26 h 52"/>
                <a:gd name="T14" fmla="*/ 26 w 52"/>
                <a:gd name="T15" fmla="*/ 45 h 52"/>
                <a:gd name="T16" fmla="*/ 7 w 52"/>
                <a:gd name="T17" fmla="*/ 26 h 52"/>
                <a:gd name="T18" fmla="*/ 26 w 52"/>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41" y="52"/>
                    <a:pt x="52" y="40"/>
                    <a:pt x="52" y="26"/>
                  </a:cubicBezTo>
                  <a:cubicBezTo>
                    <a:pt x="52" y="12"/>
                    <a:pt x="41" y="0"/>
                    <a:pt x="26" y="0"/>
                  </a:cubicBezTo>
                  <a:cubicBezTo>
                    <a:pt x="12" y="0"/>
                    <a:pt x="0" y="12"/>
                    <a:pt x="0" y="26"/>
                  </a:cubicBezTo>
                  <a:cubicBezTo>
                    <a:pt x="0" y="40"/>
                    <a:pt x="12" y="52"/>
                    <a:pt x="26" y="52"/>
                  </a:cubicBezTo>
                  <a:close/>
                  <a:moveTo>
                    <a:pt x="26" y="7"/>
                  </a:moveTo>
                  <a:cubicBezTo>
                    <a:pt x="37" y="7"/>
                    <a:pt x="46" y="16"/>
                    <a:pt x="46" y="26"/>
                  </a:cubicBezTo>
                  <a:cubicBezTo>
                    <a:pt x="46" y="37"/>
                    <a:pt x="37" y="45"/>
                    <a:pt x="26" y="45"/>
                  </a:cubicBezTo>
                  <a:cubicBezTo>
                    <a:pt x="16" y="45"/>
                    <a:pt x="7" y="37"/>
                    <a:pt x="7" y="26"/>
                  </a:cubicBezTo>
                  <a:cubicBezTo>
                    <a:pt x="7" y="16"/>
                    <a:pt x="16" y="7"/>
                    <a:pt x="2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grpSp>
      <p:sp>
        <p:nvSpPr>
          <p:cNvPr id="36" name="Shape 2546"/>
          <p:cNvSpPr/>
          <p:nvPr/>
        </p:nvSpPr>
        <p:spPr>
          <a:xfrm>
            <a:off x="6294069" y="3971488"/>
            <a:ext cx="328459" cy="32234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37" name="Shape 2748"/>
          <p:cNvSpPr/>
          <p:nvPr/>
        </p:nvSpPr>
        <p:spPr>
          <a:xfrm>
            <a:off x="6281801" y="5150180"/>
            <a:ext cx="374861" cy="34883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107" name="Right Triangle 106"/>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BECE174-1A0C-4A03-9F3C-FF7F651E2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254" y="-502310"/>
            <a:ext cx="12297254" cy="8663976"/>
          </a:xfrm>
          <a:prstGeom prst="rect">
            <a:avLst/>
          </a:prstGeom>
        </p:spPr>
      </p:pic>
      <p:sp>
        <p:nvSpPr>
          <p:cNvPr id="2" name="TextBox 1">
            <a:extLst>
              <a:ext uri="{FF2B5EF4-FFF2-40B4-BE49-F238E27FC236}">
                <a16:creationId xmlns:a16="http://schemas.microsoft.com/office/drawing/2014/main" id="{F933300C-8127-4E73-A3A2-7D0BE4D6D826}"/>
              </a:ext>
            </a:extLst>
          </p:cNvPr>
          <p:cNvSpPr txBox="1"/>
          <p:nvPr/>
        </p:nvSpPr>
        <p:spPr>
          <a:xfrm>
            <a:off x="595425" y="882369"/>
            <a:ext cx="11001149" cy="1446550"/>
          </a:xfrm>
          <a:prstGeom prst="rect">
            <a:avLst/>
          </a:prstGeom>
          <a:noFill/>
        </p:spPr>
        <p:txBody>
          <a:bodyPr wrap="square" rtlCol="0">
            <a:spAutoFit/>
          </a:bodyPr>
          <a:lstStyle/>
          <a:p>
            <a:pPr algn="ctr"/>
            <a:r>
              <a:rPr lang="en-US" sz="4400" dirty="0">
                <a:solidFill>
                  <a:schemeClr val="bg1"/>
                </a:solidFill>
              </a:rPr>
              <a:t>Complus Trading </a:t>
            </a:r>
          </a:p>
          <a:p>
            <a:pPr algn="ctr"/>
            <a:r>
              <a:rPr lang="en-US" sz="4400" dirty="0">
                <a:solidFill>
                  <a:schemeClr val="bg1"/>
                </a:solidFill>
              </a:rPr>
              <a:t>Market-Entry</a:t>
            </a:r>
          </a:p>
        </p:txBody>
      </p:sp>
    </p:spTree>
    <p:extLst>
      <p:ext uri="{BB962C8B-B14F-4D97-AF65-F5344CB8AC3E}">
        <p14:creationId xmlns:p14="http://schemas.microsoft.com/office/powerpoint/2010/main" val="249755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812EE0-CB5B-4012-8D4F-29E382AA0112}"/>
              </a:ext>
            </a:extLst>
          </p:cNvPr>
          <p:cNvGrpSpPr/>
          <p:nvPr/>
        </p:nvGrpSpPr>
        <p:grpSpPr>
          <a:xfrm>
            <a:off x="1781346" y="368718"/>
            <a:ext cx="8220961" cy="1068037"/>
            <a:chOff x="1781346" y="530624"/>
            <a:chExt cx="8220961" cy="1178423"/>
          </a:xfrm>
        </p:grpSpPr>
        <p:sp>
          <p:nvSpPr>
            <p:cNvPr id="12" name="TextBox 11">
              <a:extLst>
                <a:ext uri="{FF2B5EF4-FFF2-40B4-BE49-F238E27FC236}">
                  <a16:creationId xmlns:a16="http://schemas.microsoft.com/office/drawing/2014/main" id="{3481475D-1B49-48BD-8EA9-8099D1DB0DB1}"/>
                </a:ext>
              </a:extLst>
            </p:cNvPr>
            <p:cNvSpPr txBox="1"/>
            <p:nvPr/>
          </p:nvSpPr>
          <p:spPr>
            <a:xfrm>
              <a:off x="1781346" y="530624"/>
              <a:ext cx="8220961" cy="652006"/>
            </a:xfrm>
            <a:prstGeom prst="rect">
              <a:avLst/>
            </a:prstGeom>
            <a:noFill/>
          </p:spPr>
          <p:txBody>
            <a:bodyPr wrap="square" rtlCol="0">
              <a:spAutoFit/>
            </a:bodyPr>
            <a:lstStyle/>
            <a:p>
              <a:pPr algn="ctr">
                <a:lnSpc>
                  <a:spcPct val="90000"/>
                </a:lnSpc>
              </a:pPr>
              <a:r>
                <a:rPr lang="en-US" sz="3600" spc="30" dirty="0">
                  <a:solidFill>
                    <a:schemeClr val="tx1">
                      <a:lumMod val="75000"/>
                      <a:lumOff val="25000"/>
                    </a:schemeClr>
                  </a:solidFill>
                  <a:latin typeface="Montserrat-Bold" charset="0"/>
                </a:rPr>
                <a:t>Upstream Target Market</a:t>
              </a:r>
            </a:p>
          </p:txBody>
        </p:sp>
        <p:cxnSp>
          <p:nvCxnSpPr>
            <p:cNvPr id="14" name="Straight Connector 13">
              <a:extLst>
                <a:ext uri="{FF2B5EF4-FFF2-40B4-BE49-F238E27FC236}">
                  <a16:creationId xmlns:a16="http://schemas.microsoft.com/office/drawing/2014/main" id="{CDCDA611-7CAD-4EC6-88E2-1806752A83A5}"/>
                </a:ext>
              </a:extLst>
            </p:cNvPr>
            <p:cNvCxnSpPr>
              <a:cxnSpLocks/>
            </p:cNvCxnSpPr>
            <p:nvPr/>
          </p:nvCxnSpPr>
          <p:spPr>
            <a:xfrm>
              <a:off x="5497170" y="1709047"/>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0F9EC1E7-C661-48B3-B91F-6337E570EC07}"/>
              </a:ext>
            </a:extLst>
          </p:cNvPr>
          <p:cNvGrpSpPr/>
          <p:nvPr/>
        </p:nvGrpSpPr>
        <p:grpSpPr>
          <a:xfrm>
            <a:off x="6439618" y="3553467"/>
            <a:ext cx="200688" cy="196736"/>
            <a:chOff x="607056" y="5937853"/>
            <a:chExt cx="351736" cy="344812"/>
          </a:xfrm>
          <a:solidFill>
            <a:schemeClr val="bg1"/>
          </a:solidFill>
        </p:grpSpPr>
        <p:sp>
          <p:nvSpPr>
            <p:cNvPr id="90" name="Rectangle 451">
              <a:extLst>
                <a:ext uri="{FF2B5EF4-FFF2-40B4-BE49-F238E27FC236}">
                  <a16:creationId xmlns:a16="http://schemas.microsoft.com/office/drawing/2014/main" id="{1E2BEEAC-DECA-47A1-B1F9-9E912E0F5B5A}"/>
                </a:ext>
              </a:extLst>
            </p:cNvPr>
            <p:cNvSpPr>
              <a:spLocks noChangeArrowheads="1"/>
            </p:cNvSpPr>
            <p:nvPr/>
          </p:nvSpPr>
          <p:spPr bwMode="auto">
            <a:xfrm>
              <a:off x="670756" y="6097796"/>
              <a:ext cx="21464" cy="214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1" name="Rectangle 452">
              <a:extLst>
                <a:ext uri="{FF2B5EF4-FFF2-40B4-BE49-F238E27FC236}">
                  <a16:creationId xmlns:a16="http://schemas.microsoft.com/office/drawing/2014/main" id="{02D45CBE-28B0-4ABE-9649-E8E1B344CD30}"/>
                </a:ext>
              </a:extLst>
            </p:cNvPr>
            <p:cNvSpPr>
              <a:spLocks noChangeArrowheads="1"/>
            </p:cNvSpPr>
            <p:nvPr/>
          </p:nvSpPr>
          <p:spPr bwMode="auto">
            <a:xfrm>
              <a:off x="670756" y="6153880"/>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2" name="Rectangle 453">
              <a:extLst>
                <a:ext uri="{FF2B5EF4-FFF2-40B4-BE49-F238E27FC236}">
                  <a16:creationId xmlns:a16="http://schemas.microsoft.com/office/drawing/2014/main" id="{A6FC5503-3D90-435F-ADD3-E0839D96598F}"/>
                </a:ext>
              </a:extLst>
            </p:cNvPr>
            <p:cNvSpPr>
              <a:spLocks noChangeArrowheads="1"/>
            </p:cNvSpPr>
            <p:nvPr/>
          </p:nvSpPr>
          <p:spPr bwMode="auto">
            <a:xfrm>
              <a:off x="670756" y="6210656"/>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3" name="Freeform 454">
              <a:extLst>
                <a:ext uri="{FF2B5EF4-FFF2-40B4-BE49-F238E27FC236}">
                  <a16:creationId xmlns:a16="http://schemas.microsoft.com/office/drawing/2014/main" id="{DE679AE8-7E2F-4DCB-BBB1-D1AD6AF8A83B}"/>
                </a:ext>
              </a:extLst>
            </p:cNvPr>
            <p:cNvSpPr>
              <a:spLocks noEditPoints="1"/>
            </p:cNvSpPr>
            <p:nvPr/>
          </p:nvSpPr>
          <p:spPr bwMode="auto">
            <a:xfrm>
              <a:off x="607056" y="5937853"/>
              <a:ext cx="351736" cy="344812"/>
            </a:xfrm>
            <a:custGeom>
              <a:avLst/>
              <a:gdLst>
                <a:gd name="T0" fmla="*/ 428 w 508"/>
                <a:gd name="T1" fmla="*/ 153 h 498"/>
                <a:gd name="T2" fmla="*/ 428 w 508"/>
                <a:gd name="T3" fmla="*/ 0 h 498"/>
                <a:gd name="T4" fmla="*/ 411 w 508"/>
                <a:gd name="T5" fmla="*/ 0 h 498"/>
                <a:gd name="T6" fmla="*/ 411 w 508"/>
                <a:gd name="T7" fmla="*/ 153 h 498"/>
                <a:gd name="T8" fmla="*/ 0 w 508"/>
                <a:gd name="T9" fmla="*/ 153 h 498"/>
                <a:gd name="T10" fmla="*/ 0 w 508"/>
                <a:gd name="T11" fmla="*/ 498 h 498"/>
                <a:gd name="T12" fmla="*/ 508 w 508"/>
                <a:gd name="T13" fmla="*/ 498 h 498"/>
                <a:gd name="T14" fmla="*/ 508 w 508"/>
                <a:gd name="T15" fmla="*/ 153 h 498"/>
                <a:gd name="T16" fmla="*/ 428 w 508"/>
                <a:gd name="T17" fmla="*/ 153 h 498"/>
                <a:gd name="T18" fmla="*/ 491 w 508"/>
                <a:gd name="T19" fmla="*/ 482 h 498"/>
                <a:gd name="T20" fmla="*/ 17 w 508"/>
                <a:gd name="T21" fmla="*/ 482 h 498"/>
                <a:gd name="T22" fmla="*/ 17 w 508"/>
                <a:gd name="T23" fmla="*/ 170 h 498"/>
                <a:gd name="T24" fmla="*/ 491 w 508"/>
                <a:gd name="T25" fmla="*/ 170 h 498"/>
                <a:gd name="T26" fmla="*/ 491 w 508"/>
                <a:gd name="T27" fmla="*/ 4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498">
                  <a:moveTo>
                    <a:pt x="428" y="153"/>
                  </a:moveTo>
                  <a:lnTo>
                    <a:pt x="428" y="0"/>
                  </a:lnTo>
                  <a:lnTo>
                    <a:pt x="411" y="0"/>
                  </a:lnTo>
                  <a:lnTo>
                    <a:pt x="411" y="153"/>
                  </a:lnTo>
                  <a:lnTo>
                    <a:pt x="0" y="153"/>
                  </a:lnTo>
                  <a:lnTo>
                    <a:pt x="0" y="498"/>
                  </a:lnTo>
                  <a:lnTo>
                    <a:pt x="508" y="498"/>
                  </a:lnTo>
                  <a:lnTo>
                    <a:pt x="508" y="153"/>
                  </a:lnTo>
                  <a:lnTo>
                    <a:pt x="428" y="153"/>
                  </a:lnTo>
                  <a:close/>
                  <a:moveTo>
                    <a:pt x="491" y="482"/>
                  </a:moveTo>
                  <a:lnTo>
                    <a:pt x="17" y="482"/>
                  </a:lnTo>
                  <a:lnTo>
                    <a:pt x="17" y="170"/>
                  </a:lnTo>
                  <a:lnTo>
                    <a:pt x="491" y="170"/>
                  </a:lnTo>
                  <a:lnTo>
                    <a:pt x="491"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4" name="Freeform 455">
              <a:extLst>
                <a:ext uri="{FF2B5EF4-FFF2-40B4-BE49-F238E27FC236}">
                  <a16:creationId xmlns:a16="http://schemas.microsoft.com/office/drawing/2014/main" id="{235AB47C-AACB-467A-AD42-05FD4EBDA221}"/>
                </a:ext>
              </a:extLst>
            </p:cNvPr>
            <p:cNvSpPr>
              <a:spLocks noEditPoints="1"/>
            </p:cNvSpPr>
            <p:nvPr/>
          </p:nvSpPr>
          <p:spPr bwMode="auto">
            <a:xfrm>
              <a:off x="752458" y="6074947"/>
              <a:ext cx="175175" cy="176560"/>
            </a:xfrm>
            <a:custGeom>
              <a:avLst/>
              <a:gdLst>
                <a:gd name="T0" fmla="*/ 53 w 107"/>
                <a:gd name="T1" fmla="*/ 108 h 108"/>
                <a:gd name="T2" fmla="*/ 107 w 107"/>
                <a:gd name="T3" fmla="*/ 54 h 108"/>
                <a:gd name="T4" fmla="*/ 53 w 107"/>
                <a:gd name="T5" fmla="*/ 0 h 108"/>
                <a:gd name="T6" fmla="*/ 0 w 107"/>
                <a:gd name="T7" fmla="*/ 54 h 108"/>
                <a:gd name="T8" fmla="*/ 53 w 107"/>
                <a:gd name="T9" fmla="*/ 108 h 108"/>
                <a:gd name="T10" fmla="*/ 53 w 107"/>
                <a:gd name="T11" fmla="*/ 7 h 108"/>
                <a:gd name="T12" fmla="*/ 100 w 107"/>
                <a:gd name="T13" fmla="*/ 54 h 108"/>
                <a:gd name="T14" fmla="*/ 53 w 107"/>
                <a:gd name="T15" fmla="*/ 101 h 108"/>
                <a:gd name="T16" fmla="*/ 7 w 107"/>
                <a:gd name="T17" fmla="*/ 54 h 108"/>
                <a:gd name="T18" fmla="*/ 53 w 107"/>
                <a:gd name="T1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83" y="108"/>
                    <a:pt x="107" y="84"/>
                    <a:pt x="107" y="54"/>
                  </a:cubicBezTo>
                  <a:cubicBezTo>
                    <a:pt x="107" y="25"/>
                    <a:pt x="83" y="0"/>
                    <a:pt x="53" y="0"/>
                  </a:cubicBezTo>
                  <a:cubicBezTo>
                    <a:pt x="24" y="0"/>
                    <a:pt x="0" y="25"/>
                    <a:pt x="0" y="54"/>
                  </a:cubicBezTo>
                  <a:cubicBezTo>
                    <a:pt x="0" y="84"/>
                    <a:pt x="24" y="108"/>
                    <a:pt x="53" y="108"/>
                  </a:cubicBezTo>
                  <a:close/>
                  <a:moveTo>
                    <a:pt x="53" y="7"/>
                  </a:moveTo>
                  <a:cubicBezTo>
                    <a:pt x="79" y="7"/>
                    <a:pt x="100" y="28"/>
                    <a:pt x="100" y="54"/>
                  </a:cubicBezTo>
                  <a:cubicBezTo>
                    <a:pt x="100" y="80"/>
                    <a:pt x="79" y="101"/>
                    <a:pt x="53" y="101"/>
                  </a:cubicBezTo>
                  <a:cubicBezTo>
                    <a:pt x="28" y="101"/>
                    <a:pt x="7" y="80"/>
                    <a:pt x="7" y="54"/>
                  </a:cubicBezTo>
                  <a:cubicBezTo>
                    <a:pt x="7" y="28"/>
                    <a:pt x="28"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5" name="Freeform 456">
              <a:extLst>
                <a:ext uri="{FF2B5EF4-FFF2-40B4-BE49-F238E27FC236}">
                  <a16:creationId xmlns:a16="http://schemas.microsoft.com/office/drawing/2014/main" id="{C08B431B-642D-4169-90C7-709560345C3A}"/>
                </a:ext>
              </a:extLst>
            </p:cNvPr>
            <p:cNvSpPr>
              <a:spLocks noEditPoints="1"/>
            </p:cNvSpPr>
            <p:nvPr/>
          </p:nvSpPr>
          <p:spPr bwMode="auto">
            <a:xfrm>
              <a:off x="796771" y="6120645"/>
              <a:ext cx="85164" cy="85164"/>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7 h 52"/>
                <a:gd name="T12" fmla="*/ 46 w 52"/>
                <a:gd name="T13" fmla="*/ 26 h 52"/>
                <a:gd name="T14" fmla="*/ 26 w 52"/>
                <a:gd name="T15" fmla="*/ 45 h 52"/>
                <a:gd name="T16" fmla="*/ 7 w 52"/>
                <a:gd name="T17" fmla="*/ 26 h 52"/>
                <a:gd name="T18" fmla="*/ 26 w 52"/>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41" y="52"/>
                    <a:pt x="52" y="40"/>
                    <a:pt x="52" y="26"/>
                  </a:cubicBezTo>
                  <a:cubicBezTo>
                    <a:pt x="52" y="12"/>
                    <a:pt x="41" y="0"/>
                    <a:pt x="26" y="0"/>
                  </a:cubicBezTo>
                  <a:cubicBezTo>
                    <a:pt x="12" y="0"/>
                    <a:pt x="0" y="12"/>
                    <a:pt x="0" y="26"/>
                  </a:cubicBezTo>
                  <a:cubicBezTo>
                    <a:pt x="0" y="40"/>
                    <a:pt x="12" y="52"/>
                    <a:pt x="26" y="52"/>
                  </a:cubicBezTo>
                  <a:close/>
                  <a:moveTo>
                    <a:pt x="26" y="7"/>
                  </a:moveTo>
                  <a:cubicBezTo>
                    <a:pt x="37" y="7"/>
                    <a:pt x="46" y="16"/>
                    <a:pt x="46" y="26"/>
                  </a:cubicBezTo>
                  <a:cubicBezTo>
                    <a:pt x="46" y="37"/>
                    <a:pt x="37" y="45"/>
                    <a:pt x="26" y="45"/>
                  </a:cubicBezTo>
                  <a:cubicBezTo>
                    <a:pt x="16" y="45"/>
                    <a:pt x="7" y="37"/>
                    <a:pt x="7" y="26"/>
                  </a:cubicBezTo>
                  <a:cubicBezTo>
                    <a:pt x="7" y="16"/>
                    <a:pt x="16" y="7"/>
                    <a:pt x="2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grpSp>
      <p:sp>
        <p:nvSpPr>
          <p:cNvPr id="31" name="Shape 2792"/>
          <p:cNvSpPr/>
          <p:nvPr/>
        </p:nvSpPr>
        <p:spPr>
          <a:xfrm>
            <a:off x="6223977" y="2732665"/>
            <a:ext cx="470393" cy="47039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949" y="13580"/>
                </a:moveTo>
                <a:cubicBezTo>
                  <a:pt x="11701" y="13784"/>
                  <a:pt x="11474" y="13901"/>
                  <a:pt x="11085" y="13931"/>
                </a:cubicBezTo>
                <a:lnTo>
                  <a:pt x="11085" y="11339"/>
                </a:lnTo>
                <a:cubicBezTo>
                  <a:pt x="11251" y="11383"/>
                  <a:pt x="11321" y="11435"/>
                  <a:pt x="11479" y="11494"/>
                </a:cubicBezTo>
                <a:cubicBezTo>
                  <a:pt x="11638" y="11554"/>
                  <a:pt x="11780" y="11632"/>
                  <a:pt x="11906" y="11728"/>
                </a:cubicBezTo>
                <a:cubicBezTo>
                  <a:pt x="12032" y="11824"/>
                  <a:pt x="12133" y="11943"/>
                  <a:pt x="12208" y="12084"/>
                </a:cubicBezTo>
                <a:cubicBezTo>
                  <a:pt x="12284" y="12225"/>
                  <a:pt x="12322" y="12399"/>
                  <a:pt x="12322" y="12607"/>
                </a:cubicBezTo>
                <a:cubicBezTo>
                  <a:pt x="12322" y="13052"/>
                  <a:pt x="12198" y="13376"/>
                  <a:pt x="11949" y="13580"/>
                </a:cubicBezTo>
                <a:moveTo>
                  <a:pt x="10437" y="9837"/>
                </a:moveTo>
                <a:cubicBezTo>
                  <a:pt x="10286" y="9800"/>
                  <a:pt x="10228" y="9753"/>
                  <a:pt x="10081" y="9698"/>
                </a:cubicBezTo>
                <a:cubicBezTo>
                  <a:pt x="9933" y="9642"/>
                  <a:pt x="9803" y="9570"/>
                  <a:pt x="9692" y="9481"/>
                </a:cubicBezTo>
                <a:cubicBezTo>
                  <a:pt x="9581" y="9392"/>
                  <a:pt x="9489" y="9285"/>
                  <a:pt x="9417" y="9159"/>
                </a:cubicBezTo>
                <a:cubicBezTo>
                  <a:pt x="9345" y="9032"/>
                  <a:pt x="9309" y="8880"/>
                  <a:pt x="9309" y="8702"/>
                </a:cubicBezTo>
                <a:cubicBezTo>
                  <a:pt x="9309" y="8309"/>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9"/>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7"/>
                  <a:pt x="12200" y="6833"/>
                  <a:pt x="11911" y="6744"/>
                </a:cubicBezTo>
                <a:cubicBezTo>
                  <a:pt x="11623" y="6656"/>
                  <a:pt x="11410" y="6611"/>
                  <a:pt x="11085" y="6611"/>
                </a:cubicBezTo>
                <a:lnTo>
                  <a:pt x="11085" y="5881"/>
                </a:lnTo>
                <a:lnTo>
                  <a:pt x="10437" y="5881"/>
                </a:lnTo>
                <a:lnTo>
                  <a:pt x="10437" y="6611"/>
                </a:lnTo>
                <a:cubicBezTo>
                  <a:pt x="10113" y="6611"/>
                  <a:pt x="9895" y="6659"/>
                  <a:pt x="9600" y="6756"/>
                </a:cubicBezTo>
                <a:cubicBezTo>
                  <a:pt x="9305" y="6852"/>
                  <a:pt x="9044" y="6991"/>
                  <a:pt x="8817" y="7173"/>
                </a:cubicBezTo>
                <a:cubicBezTo>
                  <a:pt x="8590" y="7355"/>
                  <a:pt x="8410" y="7581"/>
                  <a:pt x="8277" y="7852"/>
                </a:cubicBezTo>
                <a:cubicBezTo>
                  <a:pt x="8144" y="8122"/>
                  <a:pt x="8077" y="8436"/>
                  <a:pt x="8077" y="8791"/>
                </a:cubicBezTo>
                <a:cubicBezTo>
                  <a:pt x="8077" y="9199"/>
                  <a:pt x="8150" y="9541"/>
                  <a:pt x="8293" y="9815"/>
                </a:cubicBezTo>
                <a:cubicBezTo>
                  <a:pt x="8438" y="10089"/>
                  <a:pt x="8626" y="10317"/>
                  <a:pt x="8860" y="10499"/>
                </a:cubicBezTo>
                <a:cubicBezTo>
                  <a:pt x="9094" y="10681"/>
                  <a:pt x="9357" y="10829"/>
                  <a:pt x="9649" y="10944"/>
                </a:cubicBezTo>
                <a:cubicBezTo>
                  <a:pt x="9940" y="11059"/>
                  <a:pt x="10142" y="11157"/>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1"/>
                  <a:pt x="8094" y="13430"/>
                </a:cubicBezTo>
                <a:cubicBezTo>
                  <a:pt x="8220" y="13749"/>
                  <a:pt x="8397" y="14018"/>
                  <a:pt x="8628" y="14236"/>
                </a:cubicBezTo>
                <a:cubicBezTo>
                  <a:pt x="8858" y="14455"/>
                  <a:pt x="9136" y="14624"/>
                  <a:pt x="9460" y="14743"/>
                </a:cubicBezTo>
                <a:cubicBezTo>
                  <a:pt x="9784" y="14861"/>
                  <a:pt x="10048" y="14924"/>
                  <a:pt x="10437" y="14932"/>
                </a:cubicBezTo>
                <a:lnTo>
                  <a:pt x="10437" y="15692"/>
                </a:lnTo>
                <a:lnTo>
                  <a:pt x="11085" y="15692"/>
                </a:lnTo>
                <a:lnTo>
                  <a:pt x="11085" y="14932"/>
                </a:lnTo>
                <a:cubicBezTo>
                  <a:pt x="11446" y="14917"/>
                  <a:pt x="11688" y="14856"/>
                  <a:pt x="11998" y="14748"/>
                </a:cubicBezTo>
                <a:cubicBezTo>
                  <a:pt x="12307" y="14641"/>
                  <a:pt x="12578" y="14485"/>
                  <a:pt x="12808" y="14281"/>
                </a:cubicBezTo>
                <a:cubicBezTo>
                  <a:pt x="13038" y="14077"/>
                  <a:pt x="13220" y="13821"/>
                  <a:pt x="13353" y="13513"/>
                </a:cubicBezTo>
                <a:cubicBezTo>
                  <a:pt x="13486" y="13206"/>
                  <a:pt x="13553" y="12844"/>
                  <a:pt x="13553" y="12429"/>
                </a:cubicBezTo>
                <a:cubicBezTo>
                  <a:pt x="13553" y="12028"/>
                  <a:pt x="13481" y="11691"/>
                  <a:pt x="13337" y="11417"/>
                </a:cubicBezTo>
                <a:cubicBezTo>
                  <a:pt x="13193" y="11142"/>
                  <a:pt x="13002" y="10912"/>
                  <a:pt x="12765" y="107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36" name="Shape 2546"/>
          <p:cNvSpPr/>
          <p:nvPr/>
        </p:nvSpPr>
        <p:spPr>
          <a:xfrm>
            <a:off x="6294069" y="3971488"/>
            <a:ext cx="328459" cy="32234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107" name="Right Triangle 106"/>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DA57286-ACAB-4286-872E-879550723B97}"/>
              </a:ext>
            </a:extLst>
          </p:cNvPr>
          <p:cNvSpPr txBox="1"/>
          <p:nvPr/>
        </p:nvSpPr>
        <p:spPr>
          <a:xfrm>
            <a:off x="5726042" y="1672199"/>
            <a:ext cx="6383132" cy="6463308"/>
          </a:xfrm>
          <a:prstGeom prst="rect">
            <a:avLst/>
          </a:prstGeom>
          <a:noFill/>
        </p:spPr>
        <p:txBody>
          <a:bodyPr wrap="square" rtlCol="0">
            <a:spAutoFit/>
          </a:bodyPr>
          <a:lstStyle/>
          <a:p>
            <a:pPr marL="342900" indent="-342900">
              <a:buAutoNum type="arabicPeriod"/>
            </a:pPr>
            <a:r>
              <a:rPr lang="en-US" dirty="0"/>
              <a:t>US-Conventional </a:t>
            </a:r>
          </a:p>
          <a:p>
            <a:pPr marL="742950" lvl="1" indent="-285750">
              <a:buFontTx/>
              <a:buChar char="-"/>
            </a:pPr>
            <a:r>
              <a:rPr lang="en-US" dirty="0">
                <a:solidFill>
                  <a:srgbClr val="009147"/>
                </a:solidFill>
              </a:rPr>
              <a:t>Marginal / Stripper  &lt; 10 bopd   </a:t>
            </a:r>
            <a:r>
              <a:rPr lang="en-US" dirty="0">
                <a:solidFill>
                  <a:srgbClr val="FF0000"/>
                </a:solidFill>
              </a:rPr>
              <a:t>(1-2 AZ each)</a:t>
            </a:r>
          </a:p>
          <a:p>
            <a:pPr marL="742950" lvl="1" indent="-285750">
              <a:buFontTx/>
              <a:buChar char="-"/>
            </a:pPr>
            <a:r>
              <a:rPr lang="en-US" dirty="0">
                <a:solidFill>
                  <a:srgbClr val="009147"/>
                </a:solidFill>
              </a:rPr>
              <a:t>Primary / Secondary  11 - 3,000 bopd </a:t>
            </a:r>
            <a:r>
              <a:rPr lang="en-US" dirty="0">
                <a:solidFill>
                  <a:srgbClr val="FF0000"/>
                </a:solidFill>
              </a:rPr>
              <a:t>(2-12 AZ each)</a:t>
            </a:r>
          </a:p>
          <a:p>
            <a:pPr marL="742950" lvl="1" indent="-285750">
              <a:buFontTx/>
              <a:buChar char="-"/>
            </a:pPr>
            <a:r>
              <a:rPr lang="en-US" dirty="0">
                <a:solidFill>
                  <a:srgbClr val="009147"/>
                </a:solidFill>
              </a:rPr>
              <a:t>Tertiary waterflood </a:t>
            </a:r>
            <a:r>
              <a:rPr lang="en-US" dirty="0">
                <a:solidFill>
                  <a:srgbClr val="FF0000"/>
                </a:solidFill>
              </a:rPr>
              <a:t>(4-12+ AZ each)</a:t>
            </a:r>
          </a:p>
          <a:p>
            <a:pPr lvl="1"/>
            <a:endParaRPr lang="en-US" dirty="0">
              <a:solidFill>
                <a:srgbClr val="FF0000"/>
              </a:solidFill>
            </a:endParaRPr>
          </a:p>
          <a:p>
            <a:pPr marL="342900" indent="-342900">
              <a:buAutoNum type="arabicPeriod"/>
            </a:pPr>
            <a:r>
              <a:rPr lang="en-US" dirty="0"/>
              <a:t>US-Unconventional</a:t>
            </a:r>
          </a:p>
          <a:p>
            <a:r>
              <a:rPr lang="en-US" dirty="0"/>
              <a:t>       </a:t>
            </a:r>
            <a:r>
              <a:rPr lang="en-US" dirty="0">
                <a:solidFill>
                  <a:srgbClr val="009147"/>
                </a:solidFill>
              </a:rPr>
              <a:t>  -    Vertical </a:t>
            </a:r>
            <a:r>
              <a:rPr lang="en-US" dirty="0">
                <a:solidFill>
                  <a:srgbClr val="FF0000"/>
                </a:solidFill>
              </a:rPr>
              <a:t>(2-6 AZ each)</a:t>
            </a:r>
          </a:p>
          <a:p>
            <a:r>
              <a:rPr lang="en-US" dirty="0">
                <a:solidFill>
                  <a:srgbClr val="009147"/>
                </a:solidFill>
              </a:rPr>
              <a:t>         -    Horizontal  </a:t>
            </a:r>
            <a:r>
              <a:rPr lang="en-US" dirty="0">
                <a:solidFill>
                  <a:srgbClr val="FF0000"/>
                </a:solidFill>
              </a:rPr>
              <a:t>(8-100+ AZ each)</a:t>
            </a:r>
          </a:p>
          <a:p>
            <a:r>
              <a:rPr lang="en-US" dirty="0">
                <a:solidFill>
                  <a:srgbClr val="009147"/>
                </a:solidFill>
              </a:rPr>
              <a:t>	</a:t>
            </a:r>
            <a:endParaRPr lang="en-US" dirty="0"/>
          </a:p>
          <a:p>
            <a:pPr marL="342900" indent="-342900">
              <a:buAutoNum type="arabicPeriod" startAt="3"/>
            </a:pPr>
            <a:r>
              <a:rPr lang="en-US" dirty="0"/>
              <a:t>International Conventional</a:t>
            </a:r>
          </a:p>
          <a:p>
            <a:pPr lvl="1"/>
            <a:r>
              <a:rPr lang="en-US" dirty="0">
                <a:solidFill>
                  <a:srgbClr val="009147"/>
                </a:solidFill>
              </a:rPr>
              <a:t>-    Primary / Secondary  20 - 3,000 bopd </a:t>
            </a:r>
            <a:r>
              <a:rPr lang="en-US" dirty="0">
                <a:solidFill>
                  <a:srgbClr val="FF0000"/>
                </a:solidFill>
              </a:rPr>
              <a:t>(4-12 AZ each)</a:t>
            </a:r>
          </a:p>
          <a:p>
            <a:pPr lvl="1"/>
            <a:r>
              <a:rPr lang="en-US" dirty="0">
                <a:solidFill>
                  <a:srgbClr val="009147"/>
                </a:solidFill>
              </a:rPr>
              <a:t>-    Tertiary waterflood </a:t>
            </a:r>
            <a:r>
              <a:rPr lang="en-US" dirty="0">
                <a:solidFill>
                  <a:srgbClr val="FF0000"/>
                </a:solidFill>
              </a:rPr>
              <a:t>(4-12 AZ each)</a:t>
            </a:r>
          </a:p>
          <a:p>
            <a:pPr lvl="1"/>
            <a:endParaRPr lang="en-US" dirty="0"/>
          </a:p>
          <a:p>
            <a:r>
              <a:rPr lang="en-US" dirty="0"/>
              <a:t>4.   Offshore</a:t>
            </a:r>
          </a:p>
          <a:p>
            <a:pPr lvl="1"/>
            <a:r>
              <a:rPr lang="en-US" dirty="0">
                <a:solidFill>
                  <a:srgbClr val="009147"/>
                </a:solidFill>
              </a:rPr>
              <a:t>-    Secondary  250 - 3,000 bopd </a:t>
            </a:r>
            <a:r>
              <a:rPr lang="en-US" dirty="0">
                <a:solidFill>
                  <a:srgbClr val="FF0000"/>
                </a:solidFill>
              </a:rPr>
              <a:t>(4-12 AZ each)</a:t>
            </a:r>
          </a:p>
          <a:p>
            <a:pPr lvl="1"/>
            <a:r>
              <a:rPr lang="en-US" dirty="0">
                <a:solidFill>
                  <a:srgbClr val="009147"/>
                </a:solidFill>
              </a:rPr>
              <a:t>-    Waterflood </a:t>
            </a:r>
            <a:r>
              <a:rPr lang="en-US" dirty="0">
                <a:solidFill>
                  <a:srgbClr val="FF0000"/>
                </a:solidFill>
              </a:rPr>
              <a:t>(12+ AZ each)</a:t>
            </a:r>
          </a:p>
          <a:p>
            <a:pPr lvl="1"/>
            <a:endParaRPr lang="en-US" dirty="0">
              <a:solidFill>
                <a:srgbClr val="FF0000"/>
              </a:solidFill>
            </a:endParaRPr>
          </a:p>
          <a:p>
            <a:pPr lvl="1"/>
            <a:r>
              <a:rPr lang="en-US" dirty="0"/>
              <a:t>(</a:t>
            </a:r>
            <a:r>
              <a:rPr lang="en-US" dirty="0">
                <a:solidFill>
                  <a:srgbClr val="FF0000"/>
                </a:solidFill>
              </a:rPr>
              <a:t>each AZ unit is 55-gallon drum or 275-gallon tote</a:t>
            </a:r>
            <a:r>
              <a:rPr lang="en-US" dirty="0"/>
              <a:t>)</a:t>
            </a:r>
          </a:p>
          <a:p>
            <a:pPr marL="342900" indent="-342900">
              <a:buAutoNum type="arabicPeriod" startAt="3"/>
            </a:pPr>
            <a:endParaRPr lang="en-US" dirty="0"/>
          </a:p>
          <a:p>
            <a:pPr marL="342900" indent="-342900">
              <a:buAutoNum type="arabicPeriod" startAt="3"/>
            </a:pPr>
            <a:endParaRPr lang="en-US" dirty="0"/>
          </a:p>
          <a:p>
            <a:pPr marL="342900" indent="-342900">
              <a:buAutoNum type="arabicPeriod" startAt="3"/>
            </a:pPr>
            <a:endParaRPr lang="en-US" dirty="0"/>
          </a:p>
          <a:p>
            <a:pPr lvl="1"/>
            <a:endParaRPr lang="en-US" dirty="0"/>
          </a:p>
          <a:p>
            <a:pPr marL="342900" indent="-342900">
              <a:buAutoNum type="arabicPeriod"/>
            </a:pPr>
            <a:endParaRPr lang="en-US" dirty="0"/>
          </a:p>
        </p:txBody>
      </p:sp>
      <p:pic>
        <p:nvPicPr>
          <p:cNvPr id="86" name="Picture 85">
            <a:extLst>
              <a:ext uri="{FF2B5EF4-FFF2-40B4-BE49-F238E27FC236}">
                <a16:creationId xmlns:a16="http://schemas.microsoft.com/office/drawing/2014/main" id="{628EED1D-25DC-4FBB-ABB6-4C478AE1BC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151" y="2277688"/>
            <a:ext cx="4784103" cy="3588077"/>
          </a:xfrm>
          <a:prstGeom prst="rect">
            <a:avLst/>
          </a:prstGeom>
        </p:spPr>
      </p:pic>
    </p:spTree>
    <p:extLst>
      <p:ext uri="{BB962C8B-B14F-4D97-AF65-F5344CB8AC3E}">
        <p14:creationId xmlns:p14="http://schemas.microsoft.com/office/powerpoint/2010/main" val="1117511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812EE0-CB5B-4012-8D4F-29E382AA0112}"/>
              </a:ext>
            </a:extLst>
          </p:cNvPr>
          <p:cNvGrpSpPr/>
          <p:nvPr/>
        </p:nvGrpSpPr>
        <p:grpSpPr>
          <a:xfrm>
            <a:off x="1781346" y="347546"/>
            <a:ext cx="8220961" cy="1089529"/>
            <a:chOff x="1781346" y="344547"/>
            <a:chExt cx="8220961" cy="1202136"/>
          </a:xfrm>
        </p:grpSpPr>
        <p:sp>
          <p:nvSpPr>
            <p:cNvPr id="12" name="TextBox 11">
              <a:extLst>
                <a:ext uri="{FF2B5EF4-FFF2-40B4-BE49-F238E27FC236}">
                  <a16:creationId xmlns:a16="http://schemas.microsoft.com/office/drawing/2014/main" id="{3481475D-1B49-48BD-8EA9-8099D1DB0DB1}"/>
                </a:ext>
              </a:extLst>
            </p:cNvPr>
            <p:cNvSpPr txBox="1"/>
            <p:nvPr/>
          </p:nvSpPr>
          <p:spPr>
            <a:xfrm>
              <a:off x="1781346" y="344547"/>
              <a:ext cx="8220961" cy="1202136"/>
            </a:xfrm>
            <a:prstGeom prst="rect">
              <a:avLst/>
            </a:prstGeom>
            <a:noFill/>
          </p:spPr>
          <p:txBody>
            <a:bodyPr wrap="square" rtlCol="0">
              <a:spAutoFit/>
            </a:bodyPr>
            <a:lstStyle/>
            <a:p>
              <a:pPr algn="ctr">
                <a:lnSpc>
                  <a:spcPct val="90000"/>
                </a:lnSpc>
              </a:pPr>
              <a:r>
                <a:rPr lang="en-US" sz="3600" spc="30" dirty="0">
                  <a:solidFill>
                    <a:schemeClr val="tx1">
                      <a:lumMod val="75000"/>
                      <a:lumOff val="25000"/>
                    </a:schemeClr>
                  </a:solidFill>
                  <a:latin typeface="Montserrat-Bold" charset="0"/>
                </a:rPr>
                <a:t> </a:t>
              </a:r>
              <a:r>
                <a:rPr lang="en-US" sz="3200" spc="30" dirty="0">
                  <a:solidFill>
                    <a:schemeClr val="tx1">
                      <a:lumMod val="75000"/>
                      <a:lumOff val="25000"/>
                    </a:schemeClr>
                  </a:solidFill>
                  <a:latin typeface="Montserrat-Bold" charset="0"/>
                </a:rPr>
                <a:t>Upstream Market-Entry </a:t>
              </a:r>
              <a:r>
                <a:rPr lang="en-US" sz="3200" spc="30" dirty="0">
                  <a:solidFill>
                    <a:srgbClr val="00B050"/>
                  </a:solidFill>
                  <a:latin typeface="Montserrat-Bold" charset="0"/>
                </a:rPr>
                <a:t>Results</a:t>
              </a:r>
            </a:p>
            <a:p>
              <a:pPr algn="ctr">
                <a:lnSpc>
                  <a:spcPct val="90000"/>
                </a:lnSpc>
              </a:pPr>
              <a:endParaRPr lang="en-US" sz="3600" spc="30" dirty="0">
                <a:solidFill>
                  <a:schemeClr val="tx1">
                    <a:lumMod val="75000"/>
                    <a:lumOff val="25000"/>
                  </a:schemeClr>
                </a:solidFill>
                <a:latin typeface="Montserrat-Bold" charset="0"/>
              </a:endParaRPr>
            </a:p>
          </p:txBody>
        </p:sp>
        <p:cxnSp>
          <p:nvCxnSpPr>
            <p:cNvPr id="14" name="Straight Connector 13">
              <a:extLst>
                <a:ext uri="{FF2B5EF4-FFF2-40B4-BE49-F238E27FC236}">
                  <a16:creationId xmlns:a16="http://schemas.microsoft.com/office/drawing/2014/main" id="{CDCDA611-7CAD-4EC6-88E2-1806752A83A5}"/>
                </a:ext>
              </a:extLst>
            </p:cNvPr>
            <p:cNvCxnSpPr>
              <a:cxnSpLocks/>
            </p:cNvCxnSpPr>
            <p:nvPr/>
          </p:nvCxnSpPr>
          <p:spPr>
            <a:xfrm>
              <a:off x="5625147" y="1287484"/>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0F9EC1E7-C661-48B3-B91F-6337E570EC07}"/>
              </a:ext>
            </a:extLst>
          </p:cNvPr>
          <p:cNvGrpSpPr/>
          <p:nvPr/>
        </p:nvGrpSpPr>
        <p:grpSpPr>
          <a:xfrm>
            <a:off x="6439618" y="3553467"/>
            <a:ext cx="200688" cy="196736"/>
            <a:chOff x="607056" y="5937853"/>
            <a:chExt cx="351736" cy="344812"/>
          </a:xfrm>
          <a:solidFill>
            <a:schemeClr val="bg1"/>
          </a:solidFill>
        </p:grpSpPr>
        <p:sp>
          <p:nvSpPr>
            <p:cNvPr id="90" name="Rectangle 451">
              <a:extLst>
                <a:ext uri="{FF2B5EF4-FFF2-40B4-BE49-F238E27FC236}">
                  <a16:creationId xmlns:a16="http://schemas.microsoft.com/office/drawing/2014/main" id="{1E2BEEAC-DECA-47A1-B1F9-9E912E0F5B5A}"/>
                </a:ext>
              </a:extLst>
            </p:cNvPr>
            <p:cNvSpPr>
              <a:spLocks noChangeArrowheads="1"/>
            </p:cNvSpPr>
            <p:nvPr/>
          </p:nvSpPr>
          <p:spPr bwMode="auto">
            <a:xfrm>
              <a:off x="670756" y="6097796"/>
              <a:ext cx="21464" cy="214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1" name="Rectangle 452">
              <a:extLst>
                <a:ext uri="{FF2B5EF4-FFF2-40B4-BE49-F238E27FC236}">
                  <a16:creationId xmlns:a16="http://schemas.microsoft.com/office/drawing/2014/main" id="{02D45CBE-28B0-4ABE-9649-E8E1B344CD30}"/>
                </a:ext>
              </a:extLst>
            </p:cNvPr>
            <p:cNvSpPr>
              <a:spLocks noChangeArrowheads="1"/>
            </p:cNvSpPr>
            <p:nvPr/>
          </p:nvSpPr>
          <p:spPr bwMode="auto">
            <a:xfrm>
              <a:off x="670756" y="6153880"/>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2" name="Rectangle 453">
              <a:extLst>
                <a:ext uri="{FF2B5EF4-FFF2-40B4-BE49-F238E27FC236}">
                  <a16:creationId xmlns:a16="http://schemas.microsoft.com/office/drawing/2014/main" id="{A6FC5503-3D90-435F-ADD3-E0839D96598F}"/>
                </a:ext>
              </a:extLst>
            </p:cNvPr>
            <p:cNvSpPr>
              <a:spLocks noChangeArrowheads="1"/>
            </p:cNvSpPr>
            <p:nvPr/>
          </p:nvSpPr>
          <p:spPr bwMode="auto">
            <a:xfrm>
              <a:off x="670756" y="6210656"/>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3" name="Freeform 454">
              <a:extLst>
                <a:ext uri="{FF2B5EF4-FFF2-40B4-BE49-F238E27FC236}">
                  <a16:creationId xmlns:a16="http://schemas.microsoft.com/office/drawing/2014/main" id="{DE679AE8-7E2F-4DCB-BBB1-D1AD6AF8A83B}"/>
                </a:ext>
              </a:extLst>
            </p:cNvPr>
            <p:cNvSpPr>
              <a:spLocks noEditPoints="1"/>
            </p:cNvSpPr>
            <p:nvPr/>
          </p:nvSpPr>
          <p:spPr bwMode="auto">
            <a:xfrm>
              <a:off x="607056" y="5937853"/>
              <a:ext cx="351736" cy="344812"/>
            </a:xfrm>
            <a:custGeom>
              <a:avLst/>
              <a:gdLst>
                <a:gd name="T0" fmla="*/ 428 w 508"/>
                <a:gd name="T1" fmla="*/ 153 h 498"/>
                <a:gd name="T2" fmla="*/ 428 w 508"/>
                <a:gd name="T3" fmla="*/ 0 h 498"/>
                <a:gd name="T4" fmla="*/ 411 w 508"/>
                <a:gd name="T5" fmla="*/ 0 h 498"/>
                <a:gd name="T6" fmla="*/ 411 w 508"/>
                <a:gd name="T7" fmla="*/ 153 h 498"/>
                <a:gd name="T8" fmla="*/ 0 w 508"/>
                <a:gd name="T9" fmla="*/ 153 h 498"/>
                <a:gd name="T10" fmla="*/ 0 w 508"/>
                <a:gd name="T11" fmla="*/ 498 h 498"/>
                <a:gd name="T12" fmla="*/ 508 w 508"/>
                <a:gd name="T13" fmla="*/ 498 h 498"/>
                <a:gd name="T14" fmla="*/ 508 w 508"/>
                <a:gd name="T15" fmla="*/ 153 h 498"/>
                <a:gd name="T16" fmla="*/ 428 w 508"/>
                <a:gd name="T17" fmla="*/ 153 h 498"/>
                <a:gd name="T18" fmla="*/ 491 w 508"/>
                <a:gd name="T19" fmla="*/ 482 h 498"/>
                <a:gd name="T20" fmla="*/ 17 w 508"/>
                <a:gd name="T21" fmla="*/ 482 h 498"/>
                <a:gd name="T22" fmla="*/ 17 w 508"/>
                <a:gd name="T23" fmla="*/ 170 h 498"/>
                <a:gd name="T24" fmla="*/ 491 w 508"/>
                <a:gd name="T25" fmla="*/ 170 h 498"/>
                <a:gd name="T26" fmla="*/ 491 w 508"/>
                <a:gd name="T27" fmla="*/ 4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498">
                  <a:moveTo>
                    <a:pt x="428" y="153"/>
                  </a:moveTo>
                  <a:lnTo>
                    <a:pt x="428" y="0"/>
                  </a:lnTo>
                  <a:lnTo>
                    <a:pt x="411" y="0"/>
                  </a:lnTo>
                  <a:lnTo>
                    <a:pt x="411" y="153"/>
                  </a:lnTo>
                  <a:lnTo>
                    <a:pt x="0" y="153"/>
                  </a:lnTo>
                  <a:lnTo>
                    <a:pt x="0" y="498"/>
                  </a:lnTo>
                  <a:lnTo>
                    <a:pt x="508" y="498"/>
                  </a:lnTo>
                  <a:lnTo>
                    <a:pt x="508" y="153"/>
                  </a:lnTo>
                  <a:lnTo>
                    <a:pt x="428" y="153"/>
                  </a:lnTo>
                  <a:close/>
                  <a:moveTo>
                    <a:pt x="491" y="482"/>
                  </a:moveTo>
                  <a:lnTo>
                    <a:pt x="17" y="482"/>
                  </a:lnTo>
                  <a:lnTo>
                    <a:pt x="17" y="170"/>
                  </a:lnTo>
                  <a:lnTo>
                    <a:pt x="491" y="170"/>
                  </a:lnTo>
                  <a:lnTo>
                    <a:pt x="491"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4" name="Freeform 455">
              <a:extLst>
                <a:ext uri="{FF2B5EF4-FFF2-40B4-BE49-F238E27FC236}">
                  <a16:creationId xmlns:a16="http://schemas.microsoft.com/office/drawing/2014/main" id="{235AB47C-AACB-467A-AD42-05FD4EBDA221}"/>
                </a:ext>
              </a:extLst>
            </p:cNvPr>
            <p:cNvSpPr>
              <a:spLocks noEditPoints="1"/>
            </p:cNvSpPr>
            <p:nvPr/>
          </p:nvSpPr>
          <p:spPr bwMode="auto">
            <a:xfrm>
              <a:off x="752458" y="6074947"/>
              <a:ext cx="175175" cy="176560"/>
            </a:xfrm>
            <a:custGeom>
              <a:avLst/>
              <a:gdLst>
                <a:gd name="T0" fmla="*/ 53 w 107"/>
                <a:gd name="T1" fmla="*/ 108 h 108"/>
                <a:gd name="T2" fmla="*/ 107 w 107"/>
                <a:gd name="T3" fmla="*/ 54 h 108"/>
                <a:gd name="T4" fmla="*/ 53 w 107"/>
                <a:gd name="T5" fmla="*/ 0 h 108"/>
                <a:gd name="T6" fmla="*/ 0 w 107"/>
                <a:gd name="T7" fmla="*/ 54 h 108"/>
                <a:gd name="T8" fmla="*/ 53 w 107"/>
                <a:gd name="T9" fmla="*/ 108 h 108"/>
                <a:gd name="T10" fmla="*/ 53 w 107"/>
                <a:gd name="T11" fmla="*/ 7 h 108"/>
                <a:gd name="T12" fmla="*/ 100 w 107"/>
                <a:gd name="T13" fmla="*/ 54 h 108"/>
                <a:gd name="T14" fmla="*/ 53 w 107"/>
                <a:gd name="T15" fmla="*/ 101 h 108"/>
                <a:gd name="T16" fmla="*/ 7 w 107"/>
                <a:gd name="T17" fmla="*/ 54 h 108"/>
                <a:gd name="T18" fmla="*/ 53 w 107"/>
                <a:gd name="T1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83" y="108"/>
                    <a:pt x="107" y="84"/>
                    <a:pt x="107" y="54"/>
                  </a:cubicBezTo>
                  <a:cubicBezTo>
                    <a:pt x="107" y="25"/>
                    <a:pt x="83" y="0"/>
                    <a:pt x="53" y="0"/>
                  </a:cubicBezTo>
                  <a:cubicBezTo>
                    <a:pt x="24" y="0"/>
                    <a:pt x="0" y="25"/>
                    <a:pt x="0" y="54"/>
                  </a:cubicBezTo>
                  <a:cubicBezTo>
                    <a:pt x="0" y="84"/>
                    <a:pt x="24" y="108"/>
                    <a:pt x="53" y="108"/>
                  </a:cubicBezTo>
                  <a:close/>
                  <a:moveTo>
                    <a:pt x="53" y="7"/>
                  </a:moveTo>
                  <a:cubicBezTo>
                    <a:pt x="79" y="7"/>
                    <a:pt x="100" y="28"/>
                    <a:pt x="100" y="54"/>
                  </a:cubicBezTo>
                  <a:cubicBezTo>
                    <a:pt x="100" y="80"/>
                    <a:pt x="79" y="101"/>
                    <a:pt x="53" y="101"/>
                  </a:cubicBezTo>
                  <a:cubicBezTo>
                    <a:pt x="28" y="101"/>
                    <a:pt x="7" y="80"/>
                    <a:pt x="7" y="54"/>
                  </a:cubicBezTo>
                  <a:cubicBezTo>
                    <a:pt x="7" y="28"/>
                    <a:pt x="28"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5" name="Freeform 456">
              <a:extLst>
                <a:ext uri="{FF2B5EF4-FFF2-40B4-BE49-F238E27FC236}">
                  <a16:creationId xmlns:a16="http://schemas.microsoft.com/office/drawing/2014/main" id="{C08B431B-642D-4169-90C7-709560345C3A}"/>
                </a:ext>
              </a:extLst>
            </p:cNvPr>
            <p:cNvSpPr>
              <a:spLocks noEditPoints="1"/>
            </p:cNvSpPr>
            <p:nvPr/>
          </p:nvSpPr>
          <p:spPr bwMode="auto">
            <a:xfrm>
              <a:off x="796771" y="6120645"/>
              <a:ext cx="85164" cy="85164"/>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7 h 52"/>
                <a:gd name="T12" fmla="*/ 46 w 52"/>
                <a:gd name="T13" fmla="*/ 26 h 52"/>
                <a:gd name="T14" fmla="*/ 26 w 52"/>
                <a:gd name="T15" fmla="*/ 45 h 52"/>
                <a:gd name="T16" fmla="*/ 7 w 52"/>
                <a:gd name="T17" fmla="*/ 26 h 52"/>
                <a:gd name="T18" fmla="*/ 26 w 52"/>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41" y="52"/>
                    <a:pt x="52" y="40"/>
                    <a:pt x="52" y="26"/>
                  </a:cubicBezTo>
                  <a:cubicBezTo>
                    <a:pt x="52" y="12"/>
                    <a:pt x="41" y="0"/>
                    <a:pt x="26" y="0"/>
                  </a:cubicBezTo>
                  <a:cubicBezTo>
                    <a:pt x="12" y="0"/>
                    <a:pt x="0" y="12"/>
                    <a:pt x="0" y="26"/>
                  </a:cubicBezTo>
                  <a:cubicBezTo>
                    <a:pt x="0" y="40"/>
                    <a:pt x="12" y="52"/>
                    <a:pt x="26" y="52"/>
                  </a:cubicBezTo>
                  <a:close/>
                  <a:moveTo>
                    <a:pt x="26" y="7"/>
                  </a:moveTo>
                  <a:cubicBezTo>
                    <a:pt x="37" y="7"/>
                    <a:pt x="46" y="16"/>
                    <a:pt x="46" y="26"/>
                  </a:cubicBezTo>
                  <a:cubicBezTo>
                    <a:pt x="46" y="37"/>
                    <a:pt x="37" y="45"/>
                    <a:pt x="26" y="45"/>
                  </a:cubicBezTo>
                  <a:cubicBezTo>
                    <a:pt x="16" y="45"/>
                    <a:pt x="7" y="37"/>
                    <a:pt x="7" y="26"/>
                  </a:cubicBezTo>
                  <a:cubicBezTo>
                    <a:pt x="7" y="16"/>
                    <a:pt x="16" y="7"/>
                    <a:pt x="2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grpSp>
      <p:sp>
        <p:nvSpPr>
          <p:cNvPr id="31" name="Shape 2792"/>
          <p:cNvSpPr/>
          <p:nvPr/>
        </p:nvSpPr>
        <p:spPr>
          <a:xfrm>
            <a:off x="6223977" y="2732665"/>
            <a:ext cx="470393" cy="47039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949" y="13580"/>
                </a:moveTo>
                <a:cubicBezTo>
                  <a:pt x="11701" y="13784"/>
                  <a:pt x="11474" y="13901"/>
                  <a:pt x="11085" y="13931"/>
                </a:cubicBezTo>
                <a:lnTo>
                  <a:pt x="11085" y="11339"/>
                </a:lnTo>
                <a:cubicBezTo>
                  <a:pt x="11251" y="11383"/>
                  <a:pt x="11321" y="11435"/>
                  <a:pt x="11479" y="11494"/>
                </a:cubicBezTo>
                <a:cubicBezTo>
                  <a:pt x="11638" y="11554"/>
                  <a:pt x="11780" y="11632"/>
                  <a:pt x="11906" y="11728"/>
                </a:cubicBezTo>
                <a:cubicBezTo>
                  <a:pt x="12032" y="11824"/>
                  <a:pt x="12133" y="11943"/>
                  <a:pt x="12208" y="12084"/>
                </a:cubicBezTo>
                <a:cubicBezTo>
                  <a:pt x="12284" y="12225"/>
                  <a:pt x="12322" y="12399"/>
                  <a:pt x="12322" y="12607"/>
                </a:cubicBezTo>
                <a:cubicBezTo>
                  <a:pt x="12322" y="13052"/>
                  <a:pt x="12198" y="13376"/>
                  <a:pt x="11949" y="13580"/>
                </a:cubicBezTo>
                <a:moveTo>
                  <a:pt x="10437" y="9837"/>
                </a:moveTo>
                <a:cubicBezTo>
                  <a:pt x="10286" y="9800"/>
                  <a:pt x="10228" y="9753"/>
                  <a:pt x="10081" y="9698"/>
                </a:cubicBezTo>
                <a:cubicBezTo>
                  <a:pt x="9933" y="9642"/>
                  <a:pt x="9803" y="9570"/>
                  <a:pt x="9692" y="9481"/>
                </a:cubicBezTo>
                <a:cubicBezTo>
                  <a:pt x="9581" y="9392"/>
                  <a:pt x="9489" y="9285"/>
                  <a:pt x="9417" y="9159"/>
                </a:cubicBezTo>
                <a:cubicBezTo>
                  <a:pt x="9345" y="9032"/>
                  <a:pt x="9309" y="8880"/>
                  <a:pt x="9309" y="8702"/>
                </a:cubicBezTo>
                <a:cubicBezTo>
                  <a:pt x="9309" y="8309"/>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9"/>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7"/>
                  <a:pt x="12200" y="6833"/>
                  <a:pt x="11911" y="6744"/>
                </a:cubicBezTo>
                <a:cubicBezTo>
                  <a:pt x="11623" y="6656"/>
                  <a:pt x="11410" y="6611"/>
                  <a:pt x="11085" y="6611"/>
                </a:cubicBezTo>
                <a:lnTo>
                  <a:pt x="11085" y="5881"/>
                </a:lnTo>
                <a:lnTo>
                  <a:pt x="10437" y="5881"/>
                </a:lnTo>
                <a:lnTo>
                  <a:pt x="10437" y="6611"/>
                </a:lnTo>
                <a:cubicBezTo>
                  <a:pt x="10113" y="6611"/>
                  <a:pt x="9895" y="6659"/>
                  <a:pt x="9600" y="6756"/>
                </a:cubicBezTo>
                <a:cubicBezTo>
                  <a:pt x="9305" y="6852"/>
                  <a:pt x="9044" y="6991"/>
                  <a:pt x="8817" y="7173"/>
                </a:cubicBezTo>
                <a:cubicBezTo>
                  <a:pt x="8590" y="7355"/>
                  <a:pt x="8410" y="7581"/>
                  <a:pt x="8277" y="7852"/>
                </a:cubicBezTo>
                <a:cubicBezTo>
                  <a:pt x="8144" y="8122"/>
                  <a:pt x="8077" y="8436"/>
                  <a:pt x="8077" y="8791"/>
                </a:cubicBezTo>
                <a:cubicBezTo>
                  <a:pt x="8077" y="9199"/>
                  <a:pt x="8150" y="9541"/>
                  <a:pt x="8293" y="9815"/>
                </a:cubicBezTo>
                <a:cubicBezTo>
                  <a:pt x="8438" y="10089"/>
                  <a:pt x="8626" y="10317"/>
                  <a:pt x="8860" y="10499"/>
                </a:cubicBezTo>
                <a:cubicBezTo>
                  <a:pt x="9094" y="10681"/>
                  <a:pt x="9357" y="10829"/>
                  <a:pt x="9649" y="10944"/>
                </a:cubicBezTo>
                <a:cubicBezTo>
                  <a:pt x="9940" y="11059"/>
                  <a:pt x="10142" y="11157"/>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1"/>
                  <a:pt x="8094" y="13430"/>
                </a:cubicBezTo>
                <a:cubicBezTo>
                  <a:pt x="8220" y="13749"/>
                  <a:pt x="8397" y="14018"/>
                  <a:pt x="8628" y="14236"/>
                </a:cubicBezTo>
                <a:cubicBezTo>
                  <a:pt x="8858" y="14455"/>
                  <a:pt x="9136" y="14624"/>
                  <a:pt x="9460" y="14743"/>
                </a:cubicBezTo>
                <a:cubicBezTo>
                  <a:pt x="9784" y="14861"/>
                  <a:pt x="10048" y="14924"/>
                  <a:pt x="10437" y="14932"/>
                </a:cubicBezTo>
                <a:lnTo>
                  <a:pt x="10437" y="15692"/>
                </a:lnTo>
                <a:lnTo>
                  <a:pt x="11085" y="15692"/>
                </a:lnTo>
                <a:lnTo>
                  <a:pt x="11085" y="14932"/>
                </a:lnTo>
                <a:cubicBezTo>
                  <a:pt x="11446" y="14917"/>
                  <a:pt x="11688" y="14856"/>
                  <a:pt x="11998" y="14748"/>
                </a:cubicBezTo>
                <a:cubicBezTo>
                  <a:pt x="12307" y="14641"/>
                  <a:pt x="12578" y="14485"/>
                  <a:pt x="12808" y="14281"/>
                </a:cubicBezTo>
                <a:cubicBezTo>
                  <a:pt x="13038" y="14077"/>
                  <a:pt x="13220" y="13821"/>
                  <a:pt x="13353" y="13513"/>
                </a:cubicBezTo>
                <a:cubicBezTo>
                  <a:pt x="13486" y="13206"/>
                  <a:pt x="13553" y="12844"/>
                  <a:pt x="13553" y="12429"/>
                </a:cubicBezTo>
                <a:cubicBezTo>
                  <a:pt x="13553" y="12028"/>
                  <a:pt x="13481" y="11691"/>
                  <a:pt x="13337" y="11417"/>
                </a:cubicBezTo>
                <a:cubicBezTo>
                  <a:pt x="13193" y="11142"/>
                  <a:pt x="13002" y="10912"/>
                  <a:pt x="12765" y="107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36" name="Shape 2546"/>
          <p:cNvSpPr/>
          <p:nvPr/>
        </p:nvSpPr>
        <p:spPr>
          <a:xfrm>
            <a:off x="6294069" y="3971488"/>
            <a:ext cx="328459" cy="32234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107" name="Right Triangle 106"/>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DA57286-ACAB-4286-872E-879550723B97}"/>
              </a:ext>
            </a:extLst>
          </p:cNvPr>
          <p:cNvSpPr txBox="1"/>
          <p:nvPr/>
        </p:nvSpPr>
        <p:spPr>
          <a:xfrm>
            <a:off x="3163382" y="1435494"/>
            <a:ext cx="8931082" cy="7848302"/>
          </a:xfrm>
          <a:prstGeom prst="rect">
            <a:avLst/>
          </a:prstGeom>
          <a:noFill/>
        </p:spPr>
        <p:txBody>
          <a:bodyPr wrap="square" rtlCol="0">
            <a:spAutoFit/>
          </a:bodyPr>
          <a:lstStyle/>
          <a:p>
            <a:pPr marL="342900" indent="-342900">
              <a:buAutoNum type="arabicPeriod"/>
            </a:pPr>
            <a:r>
              <a:rPr lang="en-US" dirty="0"/>
              <a:t>Stripper Well Trials</a:t>
            </a:r>
          </a:p>
          <a:p>
            <a:pPr marL="742950" lvl="1" indent="-285750">
              <a:buFontTx/>
              <a:buChar char="-"/>
            </a:pPr>
            <a:r>
              <a:rPr lang="en-US" dirty="0">
                <a:solidFill>
                  <a:srgbClr val="00B050"/>
                </a:solidFill>
              </a:rPr>
              <a:t>Well A: 1-bopd with 55% avg increase for 15 months post-treatment</a:t>
            </a:r>
          </a:p>
          <a:p>
            <a:pPr marL="742950" lvl="1" indent="-285750">
              <a:buFontTx/>
              <a:buChar char="-"/>
            </a:pPr>
            <a:r>
              <a:rPr lang="en-US" dirty="0">
                <a:solidFill>
                  <a:srgbClr val="00B050"/>
                </a:solidFill>
              </a:rPr>
              <a:t>Well B: 1-bopd with 300% increase for first 60-days and settled in at 65%</a:t>
            </a:r>
          </a:p>
          <a:p>
            <a:pPr marL="742950" lvl="1" indent="-285750">
              <a:buFontTx/>
              <a:buChar char="-"/>
            </a:pPr>
            <a:r>
              <a:rPr lang="en-US" dirty="0">
                <a:solidFill>
                  <a:srgbClr val="00B050"/>
                </a:solidFill>
              </a:rPr>
              <a:t>Well C: 3-bopd with 66% increase for first 90-days, 230 bbls incremental oil</a:t>
            </a:r>
          </a:p>
          <a:p>
            <a:pPr lvl="1"/>
            <a:endParaRPr lang="en-US" dirty="0"/>
          </a:p>
          <a:p>
            <a:pPr marL="342900" indent="-342900">
              <a:buAutoNum type="arabicPeriod"/>
            </a:pPr>
            <a:r>
              <a:rPr lang="en-US" dirty="0"/>
              <a:t>Waterflood Application</a:t>
            </a:r>
          </a:p>
          <a:p>
            <a:r>
              <a:rPr lang="en-US" dirty="0">
                <a:solidFill>
                  <a:srgbClr val="00B050"/>
                </a:solidFill>
              </a:rPr>
              <a:t>         -    First wells treated, awaiting results</a:t>
            </a:r>
          </a:p>
          <a:p>
            <a:r>
              <a:rPr lang="en-US" dirty="0">
                <a:solidFill>
                  <a:srgbClr val="00B050"/>
                </a:solidFill>
              </a:rPr>
              <a:t>         -    First offshore project identified </a:t>
            </a:r>
          </a:p>
          <a:p>
            <a:endParaRPr lang="en-US" dirty="0"/>
          </a:p>
          <a:p>
            <a:pPr marL="342900" indent="-342900">
              <a:buAutoNum type="arabicPeriod" startAt="3"/>
            </a:pPr>
            <a:r>
              <a:rPr lang="en-US" dirty="0"/>
              <a:t>Secondary Production Conventional Wells</a:t>
            </a:r>
          </a:p>
          <a:p>
            <a:r>
              <a:rPr lang="en-US" dirty="0">
                <a:solidFill>
                  <a:srgbClr val="00B050"/>
                </a:solidFill>
              </a:rPr>
              <a:t>       -     Well D: 18-bopd with 65% avg increase for first 65 days and currently 40%</a:t>
            </a:r>
          </a:p>
          <a:p>
            <a:r>
              <a:rPr lang="en-US" dirty="0">
                <a:solidFill>
                  <a:srgbClr val="00B050"/>
                </a:solidFill>
              </a:rPr>
              <a:t>       -     Well E: 80-bopd treated, 26% increase first 90-days, 1,400 bbls additional oil</a:t>
            </a:r>
          </a:p>
          <a:p>
            <a:r>
              <a:rPr lang="en-US" dirty="0">
                <a:solidFill>
                  <a:srgbClr val="00B050"/>
                </a:solidFill>
              </a:rPr>
              <a:t>       -     Well F: Problem well at 0-bopd, achieved 7.5-bopd avg first 90 days, 660-bbls</a:t>
            </a:r>
          </a:p>
          <a:p>
            <a:r>
              <a:rPr lang="en-US" dirty="0">
                <a:solidFill>
                  <a:srgbClr val="00B050"/>
                </a:solidFill>
              </a:rPr>
              <a:t>       -     Heavy oil steam flood: off-spec tank opportunity identified, working to treat   	emulsions and bring crude to sellable value </a:t>
            </a:r>
          </a:p>
          <a:p>
            <a:r>
              <a:rPr lang="en-US" dirty="0">
                <a:solidFill>
                  <a:srgbClr val="2EA568"/>
                </a:solidFill>
              </a:rPr>
              <a:t>       </a:t>
            </a:r>
            <a:endParaRPr lang="en-US" dirty="0">
              <a:solidFill>
                <a:srgbClr val="009147"/>
              </a:solidFill>
            </a:endParaRPr>
          </a:p>
          <a:p>
            <a:pPr marL="342900" indent="-342900">
              <a:buAutoNum type="arabicPeriod" startAt="3"/>
            </a:pPr>
            <a:r>
              <a:rPr lang="en-US" dirty="0"/>
              <a:t> Unconventional Frac</a:t>
            </a:r>
          </a:p>
          <a:p>
            <a:pPr marL="742950" lvl="1" indent="-285750">
              <a:buFontTx/>
              <a:buChar char="-"/>
            </a:pPr>
            <a:r>
              <a:rPr lang="en-US" dirty="0">
                <a:solidFill>
                  <a:srgbClr val="00B050"/>
                </a:solidFill>
              </a:rPr>
              <a:t>First major Permian field trial scheduled in February</a:t>
            </a:r>
          </a:p>
          <a:p>
            <a:pPr marL="742950" lvl="1" indent="-285750">
              <a:buFontTx/>
              <a:buChar char="-"/>
            </a:pPr>
            <a:r>
              <a:rPr lang="en-US" dirty="0">
                <a:solidFill>
                  <a:srgbClr val="00B050"/>
                </a:solidFill>
              </a:rPr>
              <a:t>Two brownfield low psi stimulation jobs scheduled in April</a:t>
            </a:r>
          </a:p>
          <a:p>
            <a:pPr marL="742950" lvl="1" indent="-285750">
              <a:buFontTx/>
              <a:buChar char="-"/>
            </a:pPr>
            <a:endParaRPr lang="en-US" dirty="0">
              <a:solidFill>
                <a:srgbClr val="00B050"/>
              </a:solidFill>
            </a:endParaRPr>
          </a:p>
          <a:p>
            <a:pPr marL="742950" lvl="1" indent="-285750">
              <a:buFontTx/>
              <a:buChar char="-"/>
            </a:pPr>
            <a:endParaRPr lang="en-US" dirty="0">
              <a:solidFill>
                <a:srgbClr val="FF0000"/>
              </a:solidFill>
            </a:endParaRPr>
          </a:p>
          <a:p>
            <a:pPr marL="742950" lvl="1" indent="-285750">
              <a:buFontTx/>
              <a:buChar char="-"/>
            </a:pPr>
            <a:endParaRPr lang="en-US" dirty="0">
              <a:solidFill>
                <a:srgbClr val="FF0000"/>
              </a:solidFill>
            </a:endParaRPr>
          </a:p>
          <a:p>
            <a:pPr lvl="1"/>
            <a:endParaRPr lang="en-US" dirty="0"/>
          </a:p>
          <a:p>
            <a:pPr marL="342900" indent="-342900">
              <a:buAutoNum type="arabicPeriod" startAt="3"/>
            </a:pPr>
            <a:endParaRPr lang="en-US" dirty="0"/>
          </a:p>
          <a:p>
            <a:pPr marL="342900" indent="-342900">
              <a:buAutoNum type="arabicPeriod" startAt="3"/>
            </a:pPr>
            <a:endParaRPr lang="en-US" dirty="0"/>
          </a:p>
          <a:p>
            <a:pPr marL="342900" indent="-342900">
              <a:buAutoNum type="arabicPeriod" startAt="3"/>
            </a:pPr>
            <a:endParaRPr lang="en-US" dirty="0"/>
          </a:p>
          <a:p>
            <a:pPr lvl="1"/>
            <a:endParaRPr lang="en-US" dirty="0"/>
          </a:p>
          <a:p>
            <a:pPr marL="342900" indent="-342900">
              <a:buAutoNum type="arabicPeriod"/>
            </a:pPr>
            <a:endParaRPr lang="en-US" dirty="0"/>
          </a:p>
        </p:txBody>
      </p:sp>
      <p:pic>
        <p:nvPicPr>
          <p:cNvPr id="5" name="Picture 4">
            <a:extLst>
              <a:ext uri="{FF2B5EF4-FFF2-40B4-BE49-F238E27FC236}">
                <a16:creationId xmlns:a16="http://schemas.microsoft.com/office/drawing/2014/main" id="{DFC32734-50B5-4A34-B48D-2D59876D1BF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803" y="1202156"/>
            <a:ext cx="2227086" cy="1670315"/>
          </a:xfrm>
          <a:prstGeom prst="rect">
            <a:avLst/>
          </a:prstGeom>
        </p:spPr>
      </p:pic>
      <p:pic>
        <p:nvPicPr>
          <p:cNvPr id="7" name="Picture 6">
            <a:extLst>
              <a:ext uri="{FF2B5EF4-FFF2-40B4-BE49-F238E27FC236}">
                <a16:creationId xmlns:a16="http://schemas.microsoft.com/office/drawing/2014/main" id="{E1880621-0E66-48DF-9357-BE35BB5A9A4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803" y="3065319"/>
            <a:ext cx="2227087" cy="1670315"/>
          </a:xfrm>
          <a:prstGeom prst="rect">
            <a:avLst/>
          </a:prstGeom>
        </p:spPr>
      </p:pic>
      <p:pic>
        <p:nvPicPr>
          <p:cNvPr id="9" name="Picture 8">
            <a:extLst>
              <a:ext uri="{FF2B5EF4-FFF2-40B4-BE49-F238E27FC236}">
                <a16:creationId xmlns:a16="http://schemas.microsoft.com/office/drawing/2014/main" id="{EC59565E-FCEA-47CE-B12B-5D188382A17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7803" y="4933313"/>
            <a:ext cx="2227088" cy="1670316"/>
          </a:xfrm>
          <a:prstGeom prst="rect">
            <a:avLst/>
          </a:prstGeom>
        </p:spPr>
      </p:pic>
    </p:spTree>
    <p:extLst>
      <p:ext uri="{BB962C8B-B14F-4D97-AF65-F5344CB8AC3E}">
        <p14:creationId xmlns:p14="http://schemas.microsoft.com/office/powerpoint/2010/main" val="37540463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ight Triangle 57"/>
          <p:cNvSpPr/>
          <p:nvPr/>
        </p:nvSpPr>
        <p:spPr>
          <a:xfrm>
            <a:off x="0" y="6143642"/>
            <a:ext cx="714380" cy="71438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Lato Light"/>
            </a:endParaRPr>
          </a:p>
        </p:txBody>
      </p:sp>
      <p:sp>
        <p:nvSpPr>
          <p:cNvPr id="35" name="6 Rectángulo">
            <a:extLst>
              <a:ext uri="{FF2B5EF4-FFF2-40B4-BE49-F238E27FC236}">
                <a16:creationId xmlns:a16="http://schemas.microsoft.com/office/drawing/2014/main" id="{E65B6C1A-51D2-40CC-9D9C-713479966B4C}"/>
              </a:ext>
            </a:extLst>
          </p:cNvPr>
          <p:cNvSpPr/>
          <p:nvPr/>
        </p:nvSpPr>
        <p:spPr>
          <a:xfrm>
            <a:off x="0" y="243979"/>
            <a:ext cx="12192000" cy="804368"/>
          </a:xfrm>
          <a:prstGeom prst="rect">
            <a:avLst/>
          </a:prstGeom>
          <a:solidFill>
            <a:srgbClr val="009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 name="22 Conector recto">
            <a:extLst>
              <a:ext uri="{FF2B5EF4-FFF2-40B4-BE49-F238E27FC236}">
                <a16:creationId xmlns:a16="http://schemas.microsoft.com/office/drawing/2014/main" id="{F2A6B872-D601-4E5B-91AF-DCD0C11ED827}"/>
              </a:ext>
            </a:extLst>
          </p:cNvPr>
          <p:cNvCxnSpPr>
            <a:cxnSpLocks/>
          </p:cNvCxnSpPr>
          <p:nvPr/>
        </p:nvCxnSpPr>
        <p:spPr>
          <a:xfrm flipH="1">
            <a:off x="0" y="6189241"/>
            <a:ext cx="12192000" cy="0"/>
          </a:xfrm>
          <a:prstGeom prst="line">
            <a:avLst/>
          </a:prstGeom>
          <a:ln w="19050">
            <a:solidFill>
              <a:srgbClr val="009147"/>
            </a:solidFill>
          </a:ln>
        </p:spPr>
        <p:style>
          <a:lnRef idx="1">
            <a:schemeClr val="accent1"/>
          </a:lnRef>
          <a:fillRef idx="0">
            <a:schemeClr val="accent1"/>
          </a:fillRef>
          <a:effectRef idx="0">
            <a:schemeClr val="accent1"/>
          </a:effectRef>
          <a:fontRef idx="minor">
            <a:schemeClr val="tx1"/>
          </a:fontRef>
        </p:style>
      </p:cxnSp>
      <p:sp>
        <p:nvSpPr>
          <p:cNvPr id="9" name="1 Título">
            <a:extLst>
              <a:ext uri="{FF2B5EF4-FFF2-40B4-BE49-F238E27FC236}">
                <a16:creationId xmlns:a16="http://schemas.microsoft.com/office/drawing/2014/main" id="{646F6CAE-C8A7-44C0-87B4-925366350A36}"/>
              </a:ext>
            </a:extLst>
          </p:cNvPr>
          <p:cNvSpPr txBox="1">
            <a:spLocks/>
          </p:cNvSpPr>
          <p:nvPr/>
        </p:nvSpPr>
        <p:spPr>
          <a:xfrm>
            <a:off x="11610911" y="6429396"/>
            <a:ext cx="285752" cy="285752"/>
          </a:xfrm>
          <a:prstGeom prst="rect">
            <a:avLst/>
          </a:prstGeom>
        </p:spPr>
        <p:txBody>
          <a:bodyPr vert="horz" lIns="91440" tIns="45720" rIns="91440" bIns="45720" rtlCol="0" anchor="ctr">
            <a:normAutofit fontScale="4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fld id="{B8DCEA79-8F8B-40B2-9883-B511D075B554}" type="slidenum">
              <a:rPr lang="es-ES" sz="1600" b="1" spc="300" smtClean="0">
                <a:solidFill>
                  <a:srgbClr val="009147"/>
                </a:solidFill>
                <a:latin typeface="Helvetica Neue" pitchFamily="2"/>
                <a:ea typeface="Open Sans" pitchFamily="34" charset="0"/>
                <a:cs typeface="Arial" pitchFamily="34" charset="0"/>
              </a:rPr>
              <a:t>27</a:t>
            </a:fld>
            <a:endParaRPr kumimoji="0" lang="es-ES" sz="1600" b="1" i="0" u="none" strike="noStrike" kern="1200" cap="none" spc="300" normalizeH="0" baseline="0" noProof="0" dirty="0">
              <a:ln>
                <a:noFill/>
              </a:ln>
              <a:solidFill>
                <a:srgbClr val="009147"/>
              </a:solidFill>
              <a:effectLst/>
              <a:uLnTx/>
              <a:uFillTx/>
              <a:latin typeface="Helvetica Neue" pitchFamily="2"/>
              <a:ea typeface="Open Sans" pitchFamily="34" charset="0"/>
              <a:cs typeface="Arial" pitchFamily="34" charset="0"/>
            </a:endParaRPr>
          </a:p>
        </p:txBody>
      </p:sp>
      <p:sp>
        <p:nvSpPr>
          <p:cNvPr id="4" name="Rectangle 3">
            <a:extLst>
              <a:ext uri="{FF2B5EF4-FFF2-40B4-BE49-F238E27FC236}">
                <a16:creationId xmlns:a16="http://schemas.microsoft.com/office/drawing/2014/main" id="{481EB4A8-8E73-426F-8908-0CD1B56DF1BD}"/>
              </a:ext>
            </a:extLst>
          </p:cNvPr>
          <p:cNvSpPr/>
          <p:nvPr/>
        </p:nvSpPr>
        <p:spPr>
          <a:xfrm>
            <a:off x="571470" y="243978"/>
            <a:ext cx="11620529" cy="804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en-US" sz="2800" b="1" spc="300" dirty="0">
                <a:solidFill>
                  <a:schemeClr val="bg1"/>
                </a:solidFill>
                <a:latin typeface="Arial" pitchFamily="34" charset="0"/>
                <a:cs typeface="Arial" pitchFamily="34" charset="0"/>
              </a:rPr>
              <a:t>Proof of Concept – Omani Heavy-Oil Conventional</a:t>
            </a:r>
          </a:p>
          <a:p>
            <a:pPr>
              <a:spcBef>
                <a:spcPct val="0"/>
              </a:spcBef>
              <a:defRPr/>
            </a:pPr>
            <a:r>
              <a:rPr lang="en-US" spc="300" dirty="0">
                <a:solidFill>
                  <a:schemeClr val="bg1"/>
                </a:solidFill>
                <a:latin typeface="Arial" pitchFamily="34" charset="0"/>
                <a:ea typeface="Open Sans" pitchFamily="34" charset="0"/>
                <a:cs typeface="Arial" pitchFamily="34" charset="0"/>
              </a:rPr>
              <a:t>Gross production improvement </a:t>
            </a:r>
            <a:endParaRPr lang="en-US" spc="300" dirty="0">
              <a:solidFill>
                <a:schemeClr val="bg1"/>
              </a:solidFill>
              <a:latin typeface="Arial" pitchFamily="34" charset="0"/>
              <a:cs typeface="Arial" pitchFamily="34" charset="0"/>
            </a:endParaRPr>
          </a:p>
        </p:txBody>
      </p:sp>
      <p:sp>
        <p:nvSpPr>
          <p:cNvPr id="11" name="Rectangle 10">
            <a:extLst>
              <a:ext uri="{FF2B5EF4-FFF2-40B4-BE49-F238E27FC236}">
                <a16:creationId xmlns:a16="http://schemas.microsoft.com/office/drawing/2014/main" id="{7414E285-E38F-4D91-9E01-AF3826825BA4}"/>
              </a:ext>
            </a:extLst>
          </p:cNvPr>
          <p:cNvSpPr/>
          <p:nvPr/>
        </p:nvSpPr>
        <p:spPr>
          <a:xfrm>
            <a:off x="7000875" y="1303395"/>
            <a:ext cx="4571015"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Result</a:t>
            </a:r>
          </a:p>
        </p:txBody>
      </p:sp>
      <p:sp>
        <p:nvSpPr>
          <p:cNvPr id="12" name="Rectangle 11">
            <a:extLst>
              <a:ext uri="{FF2B5EF4-FFF2-40B4-BE49-F238E27FC236}">
                <a16:creationId xmlns:a16="http://schemas.microsoft.com/office/drawing/2014/main" id="{0480B83A-FB13-4383-B43D-0846006D1001}"/>
              </a:ext>
            </a:extLst>
          </p:cNvPr>
          <p:cNvSpPr/>
          <p:nvPr/>
        </p:nvSpPr>
        <p:spPr>
          <a:xfrm>
            <a:off x="620110" y="1303395"/>
            <a:ext cx="5475890"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Situation</a:t>
            </a:r>
          </a:p>
        </p:txBody>
      </p:sp>
      <p:sp>
        <p:nvSpPr>
          <p:cNvPr id="13" name="Rectangle 12">
            <a:extLst>
              <a:ext uri="{FF2B5EF4-FFF2-40B4-BE49-F238E27FC236}">
                <a16:creationId xmlns:a16="http://schemas.microsoft.com/office/drawing/2014/main" id="{B7A8FE7E-F99D-4F34-9EF7-46E1281EAD66}"/>
              </a:ext>
            </a:extLst>
          </p:cNvPr>
          <p:cNvSpPr/>
          <p:nvPr/>
        </p:nvSpPr>
        <p:spPr>
          <a:xfrm>
            <a:off x="7000875" y="1731519"/>
            <a:ext cx="4698435" cy="928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Gross production post treatment has yielded over 2300-bbls incremental vol. in the first 90-days</a:t>
            </a:r>
          </a:p>
          <a:p>
            <a:pPr marL="285750" indent="-2857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249EAD0-F389-4CBC-B064-850B48CC0419}"/>
              </a:ext>
            </a:extLst>
          </p:cNvPr>
          <p:cNvSpPr/>
          <p:nvPr/>
        </p:nvSpPr>
        <p:spPr>
          <a:xfrm>
            <a:off x="620109" y="1731519"/>
            <a:ext cx="5475890" cy="1668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Well IP 119 bopd, declining to 68 bopd </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20% water cut</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Average porosity 23% producing 16 API oil from three pay zones</a:t>
            </a:r>
          </a:p>
        </p:txBody>
      </p:sp>
      <p:sp>
        <p:nvSpPr>
          <p:cNvPr id="15" name="Rectangle 14">
            <a:extLst>
              <a:ext uri="{FF2B5EF4-FFF2-40B4-BE49-F238E27FC236}">
                <a16:creationId xmlns:a16="http://schemas.microsoft.com/office/drawing/2014/main" id="{A103AFB0-D11C-45C1-89AE-B3BE7CD4475A}"/>
              </a:ext>
            </a:extLst>
          </p:cNvPr>
          <p:cNvSpPr/>
          <p:nvPr/>
        </p:nvSpPr>
        <p:spPr>
          <a:xfrm>
            <a:off x="571470" y="3591176"/>
            <a:ext cx="5524529"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Treatment</a:t>
            </a:r>
          </a:p>
        </p:txBody>
      </p:sp>
      <p:sp>
        <p:nvSpPr>
          <p:cNvPr id="16" name="Rectangle 15">
            <a:extLst>
              <a:ext uri="{FF2B5EF4-FFF2-40B4-BE49-F238E27FC236}">
                <a16:creationId xmlns:a16="http://schemas.microsoft.com/office/drawing/2014/main" id="{2901646E-D6E6-4959-841A-1252DA2A5223}"/>
              </a:ext>
            </a:extLst>
          </p:cNvPr>
          <p:cNvSpPr/>
          <p:nvPr/>
        </p:nvSpPr>
        <p:spPr>
          <a:xfrm>
            <a:off x="571469" y="4019300"/>
            <a:ext cx="5524529" cy="1668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Well shut-in with squeeze job of 365 bbl of water, and 4 drums (220-gal) of </a:t>
            </a:r>
            <a:r>
              <a:rPr lang="en-US" dirty="0" err="1">
                <a:solidFill>
                  <a:schemeClr val="tx1"/>
                </a:solidFill>
                <a:latin typeface="Arial" panose="020B0604020202020204" pitchFamily="34" charset="0"/>
                <a:cs typeface="Arial" panose="020B0604020202020204" pitchFamily="34" charset="0"/>
              </a:rPr>
              <a:t>AlphaZyme</a:t>
            </a:r>
            <a:r>
              <a:rPr lang="en-US" dirty="0">
                <a:solidFill>
                  <a:srgbClr val="222222"/>
                </a:solidFill>
                <a:latin typeface="Corbel" panose="020B0503020204020204" pitchFamily="34" charset="0"/>
              </a:rPr>
              <a:t>®</a:t>
            </a:r>
          </a:p>
          <a:p>
            <a:endParaRPr lang="en-US" dirty="0">
              <a:solidFill>
                <a:schemeClr val="tx1"/>
              </a:solidFill>
              <a:latin typeface="Arial" panose="020B0604020202020204" pitchFamily="34" charset="0"/>
              <a:cs typeface="Arial" panose="020B0604020202020204" pitchFamily="34" charset="0"/>
            </a:endParaRPr>
          </a:p>
          <a:p>
            <a:endParaRPr lang="en-US" dirty="0">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D3CC39E-BDFC-4E76-B9A2-1058B3B72C62}"/>
              </a:ext>
            </a:extLst>
          </p:cNvPr>
          <p:cNvPicPr/>
          <p:nvPr/>
        </p:nvPicPr>
        <p:blipFill>
          <a:blip r:embed="rId3"/>
          <a:srcRect/>
          <a:stretch>
            <a:fillRect/>
          </a:stretch>
        </p:blipFill>
        <p:spPr bwMode="auto">
          <a:xfrm>
            <a:off x="6937164" y="2705848"/>
            <a:ext cx="4698435" cy="3394998"/>
          </a:xfrm>
          <a:prstGeom prst="rect">
            <a:avLst/>
          </a:prstGeom>
          <a:noFill/>
          <a:ln w="9525">
            <a:noFill/>
            <a:miter lim="800000"/>
            <a:headEnd/>
            <a:tailEnd/>
          </a:ln>
          <a:effectLst/>
        </p:spPr>
      </p:pic>
    </p:spTree>
    <p:extLst>
      <p:ext uri="{BB962C8B-B14F-4D97-AF65-F5344CB8AC3E}">
        <p14:creationId xmlns:p14="http://schemas.microsoft.com/office/powerpoint/2010/main" val="2407307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ight Triangle 57"/>
          <p:cNvSpPr/>
          <p:nvPr/>
        </p:nvSpPr>
        <p:spPr>
          <a:xfrm>
            <a:off x="0" y="6143642"/>
            <a:ext cx="714380" cy="71438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Lato Light"/>
            </a:endParaRPr>
          </a:p>
        </p:txBody>
      </p:sp>
      <p:sp>
        <p:nvSpPr>
          <p:cNvPr id="35" name="6 Rectángulo">
            <a:extLst>
              <a:ext uri="{FF2B5EF4-FFF2-40B4-BE49-F238E27FC236}">
                <a16:creationId xmlns:a16="http://schemas.microsoft.com/office/drawing/2014/main" id="{E65B6C1A-51D2-40CC-9D9C-713479966B4C}"/>
              </a:ext>
            </a:extLst>
          </p:cNvPr>
          <p:cNvSpPr/>
          <p:nvPr/>
        </p:nvSpPr>
        <p:spPr>
          <a:xfrm>
            <a:off x="0" y="243979"/>
            <a:ext cx="12192000" cy="804368"/>
          </a:xfrm>
          <a:prstGeom prst="rect">
            <a:avLst/>
          </a:prstGeom>
          <a:solidFill>
            <a:srgbClr val="009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 name="22 Conector recto">
            <a:extLst>
              <a:ext uri="{FF2B5EF4-FFF2-40B4-BE49-F238E27FC236}">
                <a16:creationId xmlns:a16="http://schemas.microsoft.com/office/drawing/2014/main" id="{F2A6B872-D601-4E5B-91AF-DCD0C11ED827}"/>
              </a:ext>
            </a:extLst>
          </p:cNvPr>
          <p:cNvCxnSpPr>
            <a:cxnSpLocks/>
          </p:cNvCxnSpPr>
          <p:nvPr/>
        </p:nvCxnSpPr>
        <p:spPr>
          <a:xfrm flipH="1">
            <a:off x="0" y="6189241"/>
            <a:ext cx="12192000" cy="0"/>
          </a:xfrm>
          <a:prstGeom prst="line">
            <a:avLst/>
          </a:prstGeom>
          <a:ln w="19050">
            <a:solidFill>
              <a:srgbClr val="009147"/>
            </a:solidFill>
          </a:ln>
        </p:spPr>
        <p:style>
          <a:lnRef idx="1">
            <a:schemeClr val="accent1"/>
          </a:lnRef>
          <a:fillRef idx="0">
            <a:schemeClr val="accent1"/>
          </a:fillRef>
          <a:effectRef idx="0">
            <a:schemeClr val="accent1"/>
          </a:effectRef>
          <a:fontRef idx="minor">
            <a:schemeClr val="tx1"/>
          </a:fontRef>
        </p:style>
      </p:cxnSp>
      <p:sp>
        <p:nvSpPr>
          <p:cNvPr id="9" name="1 Título">
            <a:extLst>
              <a:ext uri="{FF2B5EF4-FFF2-40B4-BE49-F238E27FC236}">
                <a16:creationId xmlns:a16="http://schemas.microsoft.com/office/drawing/2014/main" id="{646F6CAE-C8A7-44C0-87B4-925366350A36}"/>
              </a:ext>
            </a:extLst>
          </p:cNvPr>
          <p:cNvSpPr txBox="1">
            <a:spLocks/>
          </p:cNvSpPr>
          <p:nvPr/>
        </p:nvSpPr>
        <p:spPr>
          <a:xfrm>
            <a:off x="11610911" y="6429396"/>
            <a:ext cx="285752" cy="285752"/>
          </a:xfrm>
          <a:prstGeom prst="rect">
            <a:avLst/>
          </a:prstGeom>
        </p:spPr>
        <p:txBody>
          <a:bodyPr vert="horz" lIns="91440" tIns="45720" rIns="91440" bIns="45720" rtlCol="0" anchor="ctr">
            <a:normAutofit fontScale="4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fld id="{B8DCEA79-8F8B-40B2-9883-B511D075B554}" type="slidenum">
              <a:rPr lang="es-ES" sz="1600" b="1" spc="300" smtClean="0">
                <a:solidFill>
                  <a:srgbClr val="009147"/>
                </a:solidFill>
                <a:latin typeface="Helvetica Neue" pitchFamily="2"/>
                <a:ea typeface="Open Sans" pitchFamily="34" charset="0"/>
                <a:cs typeface="Arial" pitchFamily="34" charset="0"/>
              </a:rPr>
              <a:t>28</a:t>
            </a:fld>
            <a:endParaRPr kumimoji="0" lang="es-ES" sz="1600" b="1" i="0" u="none" strike="noStrike" kern="1200" cap="none" spc="300" normalizeH="0" baseline="0" noProof="0" dirty="0">
              <a:ln>
                <a:noFill/>
              </a:ln>
              <a:solidFill>
                <a:srgbClr val="009147"/>
              </a:solidFill>
              <a:effectLst/>
              <a:uLnTx/>
              <a:uFillTx/>
              <a:latin typeface="Helvetica Neue" pitchFamily="2"/>
              <a:ea typeface="Open Sans" pitchFamily="34" charset="0"/>
              <a:cs typeface="Arial" pitchFamily="34" charset="0"/>
            </a:endParaRPr>
          </a:p>
        </p:txBody>
      </p:sp>
      <p:sp>
        <p:nvSpPr>
          <p:cNvPr id="4" name="Rectangle 3">
            <a:extLst>
              <a:ext uri="{FF2B5EF4-FFF2-40B4-BE49-F238E27FC236}">
                <a16:creationId xmlns:a16="http://schemas.microsoft.com/office/drawing/2014/main" id="{481EB4A8-8E73-426F-8908-0CD1B56DF1BD}"/>
              </a:ext>
            </a:extLst>
          </p:cNvPr>
          <p:cNvSpPr/>
          <p:nvPr/>
        </p:nvSpPr>
        <p:spPr>
          <a:xfrm>
            <a:off x="571470" y="243978"/>
            <a:ext cx="11620529" cy="804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en-US" sz="2800" b="1" spc="300" dirty="0">
                <a:solidFill>
                  <a:schemeClr val="bg1"/>
                </a:solidFill>
                <a:latin typeface="Arial" pitchFamily="34" charset="0"/>
                <a:cs typeface="Arial" pitchFamily="34" charset="0"/>
              </a:rPr>
              <a:t>Proof of Concept – Conventional Rescue &amp; Recover </a:t>
            </a:r>
          </a:p>
          <a:p>
            <a:pPr>
              <a:spcBef>
                <a:spcPct val="0"/>
              </a:spcBef>
              <a:defRPr/>
            </a:pPr>
            <a:r>
              <a:rPr lang="en-US" spc="300" dirty="0">
                <a:solidFill>
                  <a:schemeClr val="bg1"/>
                </a:solidFill>
                <a:latin typeface="Arial" pitchFamily="34" charset="0"/>
                <a:ea typeface="Open Sans" pitchFamily="34" charset="0"/>
                <a:cs typeface="Arial" pitchFamily="34" charset="0"/>
              </a:rPr>
              <a:t>Achieved 660 bbls incremental oil in first 90-days</a:t>
            </a:r>
            <a:endParaRPr lang="en-US" spc="300" dirty="0">
              <a:solidFill>
                <a:schemeClr val="bg1"/>
              </a:solidFill>
              <a:latin typeface="Arial" pitchFamily="34" charset="0"/>
              <a:cs typeface="Arial" pitchFamily="34" charset="0"/>
            </a:endParaRPr>
          </a:p>
        </p:txBody>
      </p:sp>
      <p:sp>
        <p:nvSpPr>
          <p:cNvPr id="11" name="Rectangle 10">
            <a:extLst>
              <a:ext uri="{FF2B5EF4-FFF2-40B4-BE49-F238E27FC236}">
                <a16:creationId xmlns:a16="http://schemas.microsoft.com/office/drawing/2014/main" id="{7414E285-E38F-4D91-9E01-AF3826825BA4}"/>
              </a:ext>
            </a:extLst>
          </p:cNvPr>
          <p:cNvSpPr/>
          <p:nvPr/>
        </p:nvSpPr>
        <p:spPr>
          <a:xfrm>
            <a:off x="6844591" y="1289738"/>
            <a:ext cx="4727299"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Result</a:t>
            </a:r>
          </a:p>
        </p:txBody>
      </p:sp>
      <p:sp>
        <p:nvSpPr>
          <p:cNvPr id="12" name="Rectangle 11">
            <a:extLst>
              <a:ext uri="{FF2B5EF4-FFF2-40B4-BE49-F238E27FC236}">
                <a16:creationId xmlns:a16="http://schemas.microsoft.com/office/drawing/2014/main" id="{0480B83A-FB13-4383-B43D-0846006D1001}"/>
              </a:ext>
            </a:extLst>
          </p:cNvPr>
          <p:cNvSpPr/>
          <p:nvPr/>
        </p:nvSpPr>
        <p:spPr>
          <a:xfrm>
            <a:off x="620110" y="1303395"/>
            <a:ext cx="4571015"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Situation</a:t>
            </a:r>
          </a:p>
        </p:txBody>
      </p:sp>
      <p:sp>
        <p:nvSpPr>
          <p:cNvPr id="13" name="Rectangle 12">
            <a:extLst>
              <a:ext uri="{FF2B5EF4-FFF2-40B4-BE49-F238E27FC236}">
                <a16:creationId xmlns:a16="http://schemas.microsoft.com/office/drawing/2014/main" id="{B7A8FE7E-F99D-4F34-9EF7-46E1281EAD66}"/>
              </a:ext>
            </a:extLst>
          </p:cNvPr>
          <p:cNvSpPr/>
          <p:nvPr/>
        </p:nvSpPr>
        <p:spPr>
          <a:xfrm>
            <a:off x="6734940" y="1717861"/>
            <a:ext cx="5018847" cy="928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Immediate improvement achieved, avg of 7.5-bopd first 90 days, sand prob mitigated</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Yielded 660-bbls of incremental oil in first 90 days achieving positive ROI, still monitoring</a:t>
            </a:r>
          </a:p>
        </p:txBody>
      </p:sp>
      <p:sp>
        <p:nvSpPr>
          <p:cNvPr id="14" name="Rectangle 13">
            <a:extLst>
              <a:ext uri="{FF2B5EF4-FFF2-40B4-BE49-F238E27FC236}">
                <a16:creationId xmlns:a16="http://schemas.microsoft.com/office/drawing/2014/main" id="{5249EAD0-F389-4CBC-B064-850B48CC0419}"/>
              </a:ext>
            </a:extLst>
          </p:cNvPr>
          <p:cNvSpPr/>
          <p:nvPr/>
        </p:nvSpPr>
        <p:spPr>
          <a:xfrm>
            <a:off x="620109" y="1731519"/>
            <a:ext cx="4707265" cy="1668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Well IP 44 bopd, experienced severe decline over first 18 months production</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Well production hit 0-bopd for 100 days prior to AZ treatment </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Average porosity 23% producing 21-API</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No gravel-pack, sand production problem</a:t>
            </a:r>
          </a:p>
        </p:txBody>
      </p:sp>
      <p:sp>
        <p:nvSpPr>
          <p:cNvPr id="15" name="Rectangle 14">
            <a:extLst>
              <a:ext uri="{FF2B5EF4-FFF2-40B4-BE49-F238E27FC236}">
                <a16:creationId xmlns:a16="http://schemas.microsoft.com/office/drawing/2014/main" id="{A103AFB0-D11C-45C1-89AE-B3BE7CD4475A}"/>
              </a:ext>
            </a:extLst>
          </p:cNvPr>
          <p:cNvSpPr/>
          <p:nvPr/>
        </p:nvSpPr>
        <p:spPr>
          <a:xfrm>
            <a:off x="571470" y="3591176"/>
            <a:ext cx="4571015"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Treatment</a:t>
            </a:r>
          </a:p>
        </p:txBody>
      </p:sp>
      <p:sp>
        <p:nvSpPr>
          <p:cNvPr id="16" name="Rectangle 15">
            <a:extLst>
              <a:ext uri="{FF2B5EF4-FFF2-40B4-BE49-F238E27FC236}">
                <a16:creationId xmlns:a16="http://schemas.microsoft.com/office/drawing/2014/main" id="{2901646E-D6E6-4959-841A-1252DA2A5223}"/>
              </a:ext>
            </a:extLst>
          </p:cNvPr>
          <p:cNvSpPr/>
          <p:nvPr/>
        </p:nvSpPr>
        <p:spPr>
          <a:xfrm>
            <a:off x="571469" y="4019300"/>
            <a:ext cx="4755905" cy="1668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Stimulation included Qty 4 drums (220-gal) of </a:t>
            </a:r>
            <a:r>
              <a:rPr lang="en-US" dirty="0" err="1">
                <a:solidFill>
                  <a:schemeClr val="tx1"/>
                </a:solidFill>
                <a:latin typeface="Arial" panose="020B0604020202020204" pitchFamily="34" charset="0"/>
                <a:cs typeface="Arial" panose="020B0604020202020204" pitchFamily="34" charset="0"/>
              </a:rPr>
              <a:t>AlphaZyme</a:t>
            </a:r>
            <a:r>
              <a:rPr lang="en-US" dirty="0">
                <a:solidFill>
                  <a:srgbClr val="222222"/>
                </a:solidFill>
                <a:latin typeface="Corbel" panose="020B0503020204020204" pitchFamily="34" charset="0"/>
              </a:rPr>
              <a:t>®</a:t>
            </a:r>
            <a:r>
              <a:rPr lang="en-US" dirty="0">
                <a:solidFill>
                  <a:schemeClr val="tx1"/>
                </a:solidFill>
                <a:latin typeface="Arial" panose="020B0604020202020204" pitchFamily="34" charset="0"/>
                <a:cs typeface="Arial" panose="020B0604020202020204" pitchFamily="34" charset="0"/>
              </a:rPr>
              <a:t> and 350 bbl of water</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5-7 day shut-in recommended</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Treated down backside, keeping costs low</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Rescue operation and attempt to bring well back to life</a:t>
            </a:r>
          </a:p>
          <a:p>
            <a:pPr marL="285750" indent="-2857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FE0FC34E-BA00-4DCA-BF96-EAB895B265D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58856" y="3005250"/>
            <a:ext cx="4571014" cy="3138392"/>
          </a:xfrm>
          <a:prstGeom prst="rect">
            <a:avLst/>
          </a:prstGeom>
        </p:spPr>
      </p:pic>
    </p:spTree>
    <p:extLst>
      <p:ext uri="{BB962C8B-B14F-4D97-AF65-F5344CB8AC3E}">
        <p14:creationId xmlns:p14="http://schemas.microsoft.com/office/powerpoint/2010/main" val="671278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ight Triangle 57"/>
          <p:cNvSpPr/>
          <p:nvPr/>
        </p:nvSpPr>
        <p:spPr>
          <a:xfrm>
            <a:off x="0" y="6143642"/>
            <a:ext cx="714380" cy="71438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Lato Light"/>
            </a:endParaRPr>
          </a:p>
        </p:txBody>
      </p:sp>
      <p:sp>
        <p:nvSpPr>
          <p:cNvPr id="35" name="6 Rectángulo">
            <a:extLst>
              <a:ext uri="{FF2B5EF4-FFF2-40B4-BE49-F238E27FC236}">
                <a16:creationId xmlns:a16="http://schemas.microsoft.com/office/drawing/2014/main" id="{E65B6C1A-51D2-40CC-9D9C-713479966B4C}"/>
              </a:ext>
            </a:extLst>
          </p:cNvPr>
          <p:cNvSpPr/>
          <p:nvPr/>
        </p:nvSpPr>
        <p:spPr>
          <a:xfrm>
            <a:off x="0" y="243979"/>
            <a:ext cx="12192000" cy="804368"/>
          </a:xfrm>
          <a:prstGeom prst="rect">
            <a:avLst/>
          </a:prstGeom>
          <a:solidFill>
            <a:srgbClr val="009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 name="22 Conector recto">
            <a:extLst>
              <a:ext uri="{FF2B5EF4-FFF2-40B4-BE49-F238E27FC236}">
                <a16:creationId xmlns:a16="http://schemas.microsoft.com/office/drawing/2014/main" id="{F2A6B872-D601-4E5B-91AF-DCD0C11ED827}"/>
              </a:ext>
            </a:extLst>
          </p:cNvPr>
          <p:cNvCxnSpPr>
            <a:cxnSpLocks/>
          </p:cNvCxnSpPr>
          <p:nvPr/>
        </p:nvCxnSpPr>
        <p:spPr>
          <a:xfrm flipH="1">
            <a:off x="0" y="6189241"/>
            <a:ext cx="12192000" cy="0"/>
          </a:xfrm>
          <a:prstGeom prst="line">
            <a:avLst/>
          </a:prstGeom>
          <a:ln w="19050">
            <a:solidFill>
              <a:srgbClr val="009147"/>
            </a:solidFill>
          </a:ln>
        </p:spPr>
        <p:style>
          <a:lnRef idx="1">
            <a:schemeClr val="accent1"/>
          </a:lnRef>
          <a:fillRef idx="0">
            <a:schemeClr val="accent1"/>
          </a:fillRef>
          <a:effectRef idx="0">
            <a:schemeClr val="accent1"/>
          </a:effectRef>
          <a:fontRef idx="minor">
            <a:schemeClr val="tx1"/>
          </a:fontRef>
        </p:style>
      </p:cxnSp>
      <p:sp>
        <p:nvSpPr>
          <p:cNvPr id="9" name="1 Título">
            <a:extLst>
              <a:ext uri="{FF2B5EF4-FFF2-40B4-BE49-F238E27FC236}">
                <a16:creationId xmlns:a16="http://schemas.microsoft.com/office/drawing/2014/main" id="{646F6CAE-C8A7-44C0-87B4-925366350A36}"/>
              </a:ext>
            </a:extLst>
          </p:cNvPr>
          <p:cNvSpPr txBox="1">
            <a:spLocks/>
          </p:cNvSpPr>
          <p:nvPr/>
        </p:nvSpPr>
        <p:spPr>
          <a:xfrm>
            <a:off x="11610911" y="6429396"/>
            <a:ext cx="285752" cy="285752"/>
          </a:xfrm>
          <a:prstGeom prst="rect">
            <a:avLst/>
          </a:prstGeom>
        </p:spPr>
        <p:txBody>
          <a:bodyPr vert="horz" lIns="91440" tIns="45720" rIns="91440" bIns="45720" rtlCol="0" anchor="ctr">
            <a:normAutofit fontScale="4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fld id="{B8DCEA79-8F8B-40B2-9883-B511D075B554}" type="slidenum">
              <a:rPr lang="es-ES" sz="1600" b="1" spc="300" smtClean="0">
                <a:solidFill>
                  <a:srgbClr val="009147"/>
                </a:solidFill>
                <a:latin typeface="Helvetica Neue" pitchFamily="2"/>
                <a:ea typeface="Open Sans" pitchFamily="34" charset="0"/>
                <a:cs typeface="Arial" pitchFamily="34" charset="0"/>
              </a:rPr>
              <a:t>29</a:t>
            </a:fld>
            <a:endParaRPr kumimoji="0" lang="es-ES" sz="1600" b="1" i="0" u="none" strike="noStrike" kern="1200" cap="none" spc="300" normalizeH="0" baseline="0" noProof="0" dirty="0">
              <a:ln>
                <a:noFill/>
              </a:ln>
              <a:solidFill>
                <a:srgbClr val="009147"/>
              </a:solidFill>
              <a:effectLst/>
              <a:uLnTx/>
              <a:uFillTx/>
              <a:latin typeface="Helvetica Neue" pitchFamily="2"/>
              <a:ea typeface="Open Sans" pitchFamily="34" charset="0"/>
              <a:cs typeface="Arial" pitchFamily="34" charset="0"/>
            </a:endParaRPr>
          </a:p>
        </p:txBody>
      </p:sp>
      <p:sp>
        <p:nvSpPr>
          <p:cNvPr id="4" name="Rectangle 3">
            <a:extLst>
              <a:ext uri="{FF2B5EF4-FFF2-40B4-BE49-F238E27FC236}">
                <a16:creationId xmlns:a16="http://schemas.microsoft.com/office/drawing/2014/main" id="{481EB4A8-8E73-426F-8908-0CD1B56DF1BD}"/>
              </a:ext>
            </a:extLst>
          </p:cNvPr>
          <p:cNvSpPr/>
          <p:nvPr/>
        </p:nvSpPr>
        <p:spPr>
          <a:xfrm>
            <a:off x="571470" y="243978"/>
            <a:ext cx="11620529" cy="804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en-US" sz="2800" b="1" spc="300" dirty="0">
                <a:solidFill>
                  <a:schemeClr val="bg1"/>
                </a:solidFill>
                <a:latin typeface="Arial" pitchFamily="34" charset="0"/>
                <a:cs typeface="Arial" pitchFamily="34" charset="0"/>
              </a:rPr>
              <a:t>Proof of Concept – U.S. Marginal Conventional</a:t>
            </a:r>
          </a:p>
          <a:p>
            <a:pPr>
              <a:spcBef>
                <a:spcPct val="0"/>
              </a:spcBef>
              <a:defRPr/>
            </a:pPr>
            <a:r>
              <a:rPr lang="en-US" spc="300" dirty="0">
                <a:solidFill>
                  <a:schemeClr val="bg1"/>
                </a:solidFill>
                <a:latin typeface="Arial" pitchFamily="34" charset="0"/>
                <a:ea typeface="Open Sans" pitchFamily="34" charset="0"/>
                <a:cs typeface="Arial" pitchFamily="34" charset="0"/>
              </a:rPr>
              <a:t>66% production improvement avg at 90 days</a:t>
            </a:r>
            <a:endParaRPr lang="en-US" spc="300" dirty="0">
              <a:solidFill>
                <a:schemeClr val="bg1"/>
              </a:solidFill>
              <a:latin typeface="Arial" pitchFamily="34" charset="0"/>
              <a:cs typeface="Arial" pitchFamily="34" charset="0"/>
            </a:endParaRPr>
          </a:p>
        </p:txBody>
      </p:sp>
      <p:sp>
        <p:nvSpPr>
          <p:cNvPr id="11" name="Rectangle 10">
            <a:extLst>
              <a:ext uri="{FF2B5EF4-FFF2-40B4-BE49-F238E27FC236}">
                <a16:creationId xmlns:a16="http://schemas.microsoft.com/office/drawing/2014/main" id="{7414E285-E38F-4D91-9E01-AF3826825BA4}"/>
              </a:ext>
            </a:extLst>
          </p:cNvPr>
          <p:cNvSpPr/>
          <p:nvPr/>
        </p:nvSpPr>
        <p:spPr>
          <a:xfrm>
            <a:off x="6676102" y="1303395"/>
            <a:ext cx="4895788"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Result</a:t>
            </a:r>
          </a:p>
        </p:txBody>
      </p:sp>
      <p:sp>
        <p:nvSpPr>
          <p:cNvPr id="12" name="Rectangle 11">
            <a:extLst>
              <a:ext uri="{FF2B5EF4-FFF2-40B4-BE49-F238E27FC236}">
                <a16:creationId xmlns:a16="http://schemas.microsoft.com/office/drawing/2014/main" id="{0480B83A-FB13-4383-B43D-0846006D1001}"/>
              </a:ext>
            </a:extLst>
          </p:cNvPr>
          <p:cNvSpPr/>
          <p:nvPr/>
        </p:nvSpPr>
        <p:spPr>
          <a:xfrm>
            <a:off x="620110" y="1303395"/>
            <a:ext cx="4571015"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Situation</a:t>
            </a:r>
          </a:p>
        </p:txBody>
      </p:sp>
      <p:sp>
        <p:nvSpPr>
          <p:cNvPr id="13" name="Rectangle 12">
            <a:extLst>
              <a:ext uri="{FF2B5EF4-FFF2-40B4-BE49-F238E27FC236}">
                <a16:creationId xmlns:a16="http://schemas.microsoft.com/office/drawing/2014/main" id="{B7A8FE7E-F99D-4F34-9EF7-46E1281EAD66}"/>
              </a:ext>
            </a:extLst>
          </p:cNvPr>
          <p:cNvSpPr/>
          <p:nvPr/>
        </p:nvSpPr>
        <p:spPr>
          <a:xfrm>
            <a:off x="6589189" y="1781752"/>
            <a:ext cx="5069205" cy="928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Average of 66% improvement over the first 90 days yielding 230 bbls incremental oil</a:t>
            </a:r>
          </a:p>
          <a:p>
            <a:pPr marL="285750" indent="-2857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249EAD0-F389-4CBC-B064-850B48CC0419}"/>
              </a:ext>
            </a:extLst>
          </p:cNvPr>
          <p:cNvSpPr/>
          <p:nvPr/>
        </p:nvSpPr>
        <p:spPr>
          <a:xfrm>
            <a:off x="620109" y="1731519"/>
            <a:ext cx="4571015" cy="1668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Well IP 21 bopd, declining to 3 bopd in less than 18 months</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Average porosity 11% producing 41 API oil from a single pay zone</a:t>
            </a:r>
          </a:p>
        </p:txBody>
      </p:sp>
      <p:sp>
        <p:nvSpPr>
          <p:cNvPr id="15" name="Rectangle 14">
            <a:extLst>
              <a:ext uri="{FF2B5EF4-FFF2-40B4-BE49-F238E27FC236}">
                <a16:creationId xmlns:a16="http://schemas.microsoft.com/office/drawing/2014/main" id="{A103AFB0-D11C-45C1-89AE-B3BE7CD4475A}"/>
              </a:ext>
            </a:extLst>
          </p:cNvPr>
          <p:cNvSpPr/>
          <p:nvPr/>
        </p:nvSpPr>
        <p:spPr>
          <a:xfrm>
            <a:off x="571470" y="3591176"/>
            <a:ext cx="4571015"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Treatment</a:t>
            </a:r>
          </a:p>
        </p:txBody>
      </p:sp>
      <p:sp>
        <p:nvSpPr>
          <p:cNvPr id="16" name="Rectangle 15">
            <a:extLst>
              <a:ext uri="{FF2B5EF4-FFF2-40B4-BE49-F238E27FC236}">
                <a16:creationId xmlns:a16="http://schemas.microsoft.com/office/drawing/2014/main" id="{2901646E-D6E6-4959-841A-1252DA2A5223}"/>
              </a:ext>
            </a:extLst>
          </p:cNvPr>
          <p:cNvSpPr/>
          <p:nvPr/>
        </p:nvSpPr>
        <p:spPr>
          <a:xfrm>
            <a:off x="571469" y="4019300"/>
            <a:ext cx="4571015" cy="1668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Well treated down backside with Qty 2 drums (55-gal) of </a:t>
            </a:r>
            <a:r>
              <a:rPr lang="en-US" dirty="0" err="1">
                <a:solidFill>
                  <a:schemeClr val="tx1"/>
                </a:solidFill>
                <a:latin typeface="Arial" panose="020B0604020202020204" pitchFamily="34" charset="0"/>
                <a:cs typeface="Arial" panose="020B0604020202020204" pitchFamily="34" charset="0"/>
              </a:rPr>
              <a:t>AlphaZyme</a:t>
            </a:r>
            <a:r>
              <a:rPr lang="en-US" dirty="0">
                <a:solidFill>
                  <a:srgbClr val="222222"/>
                </a:solidFill>
                <a:latin typeface="Arial" panose="020B0604020202020204" pitchFamily="34" charset="0"/>
                <a:cs typeface="Arial" panose="020B0604020202020204" pitchFamily="34" charset="0"/>
              </a:rPr>
              <a:t>® 2% KCI water and 325 bbls produced water</a:t>
            </a:r>
          </a:p>
          <a:p>
            <a:pPr marL="285750" indent="-285750">
              <a:buFont typeface="Arial" panose="020B0604020202020204" pitchFamily="34" charset="0"/>
              <a:buChar char="•"/>
            </a:pPr>
            <a:r>
              <a:rPr lang="en-US" dirty="0">
                <a:solidFill>
                  <a:srgbClr val="222222"/>
                </a:solidFill>
                <a:latin typeface="Arial" panose="020B0604020202020204" pitchFamily="34" charset="0"/>
                <a:cs typeface="Arial" panose="020B0604020202020204" pitchFamily="34" charset="0"/>
              </a:rPr>
              <a:t>Well shut-in for 4 days</a:t>
            </a:r>
          </a:p>
          <a:p>
            <a:pPr marL="285750" indent="-2857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pic>
        <p:nvPicPr>
          <p:cNvPr id="18" name="Picture 17" descr="image.png">
            <a:extLst>
              <a:ext uri="{FF2B5EF4-FFF2-40B4-BE49-F238E27FC236}">
                <a16:creationId xmlns:a16="http://schemas.microsoft.com/office/drawing/2014/main" id="{DE439C42-92FD-463A-980E-671197952165}"/>
              </a:ext>
            </a:extLst>
          </p:cNvPr>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6758905" y="2419325"/>
            <a:ext cx="4852005" cy="3674084"/>
          </a:xfrm>
          <a:prstGeom prst="rect">
            <a:avLst/>
          </a:prstGeom>
          <a:noFill/>
          <a:ln>
            <a:noFill/>
          </a:ln>
        </p:spPr>
      </p:pic>
    </p:spTree>
    <p:extLst>
      <p:ext uri="{BB962C8B-B14F-4D97-AF65-F5344CB8AC3E}">
        <p14:creationId xmlns:p14="http://schemas.microsoft.com/office/powerpoint/2010/main" val="18398803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DEEBA41B-1202-46D2-8137-BCCB45E0A467}"/>
              </a:ext>
            </a:extLst>
          </p:cNvPr>
          <p:cNvSpPr txBox="1"/>
          <p:nvPr/>
        </p:nvSpPr>
        <p:spPr>
          <a:xfrm>
            <a:off x="6494298" y="3386582"/>
            <a:ext cx="5191734" cy="1748812"/>
          </a:xfrm>
          <a:prstGeom prst="rect">
            <a:avLst/>
          </a:prstGeom>
          <a:noFill/>
        </p:spPr>
        <p:txBody>
          <a:bodyPr wrap="square" rtlCol="0">
            <a:spAutoFit/>
          </a:bodyPr>
          <a:lstStyle/>
          <a:p>
            <a:pPr>
              <a:lnSpc>
                <a:spcPct val="140000"/>
              </a:lnSpc>
            </a:pPr>
            <a:r>
              <a:rPr lang="en-US" sz="1400" dirty="0">
                <a:solidFill>
                  <a:srgbClr val="009147"/>
                </a:solidFill>
                <a:latin typeface="Montserrat Light" charset="0"/>
                <a:ea typeface="Montserrat Light" charset="0"/>
                <a:cs typeface="Montserrat Light" charset="0"/>
              </a:rPr>
              <a:t>Complus Trading is proud to be producer of </a:t>
            </a:r>
            <a:r>
              <a:rPr lang="en-US" sz="1400" dirty="0" err="1">
                <a:solidFill>
                  <a:srgbClr val="009147"/>
                </a:solidFill>
                <a:latin typeface="Montserrat Light" charset="0"/>
                <a:ea typeface="Montserrat Light" charset="0"/>
                <a:cs typeface="Montserrat Light" charset="0"/>
              </a:rPr>
              <a:t>AlphaZyme</a:t>
            </a:r>
            <a:r>
              <a:rPr lang="en-US" sz="1400" dirty="0">
                <a:solidFill>
                  <a:srgbClr val="009147"/>
                </a:solidFill>
                <a:latin typeface="Montserrat Light" charset="0"/>
                <a:ea typeface="Montserrat Light" charset="0"/>
                <a:cs typeface="Montserrat Light" charset="0"/>
              </a:rPr>
              <a:t>®, the most experienced and successful enzyme-EOR product available for enhanced oil recovery. </a:t>
            </a:r>
          </a:p>
          <a:p>
            <a:pPr>
              <a:lnSpc>
                <a:spcPct val="140000"/>
              </a:lnSpc>
            </a:pPr>
            <a:endParaRPr lang="en-US" sz="1200" dirty="0">
              <a:solidFill>
                <a:srgbClr val="848484"/>
              </a:solidFill>
              <a:latin typeface="Montserrat Light" charset="0"/>
              <a:ea typeface="Montserrat Light" charset="0"/>
              <a:cs typeface="Montserrat Light" charset="0"/>
            </a:endParaRPr>
          </a:p>
          <a:p>
            <a:pPr>
              <a:lnSpc>
                <a:spcPct val="140000"/>
              </a:lnSpc>
            </a:pPr>
            <a:r>
              <a:rPr lang="en-US" sz="1200" dirty="0" err="1">
                <a:solidFill>
                  <a:schemeClr val="tx1">
                    <a:lumMod val="65000"/>
                    <a:lumOff val="35000"/>
                  </a:schemeClr>
                </a:solidFill>
                <a:latin typeface="Montserrat Light" charset="0"/>
                <a:ea typeface="Montserrat Light" charset="0"/>
                <a:cs typeface="Montserrat Light" charset="0"/>
              </a:rPr>
              <a:t>AlphaZyme</a:t>
            </a:r>
            <a:r>
              <a:rPr lang="en-US" sz="1200" dirty="0">
                <a:solidFill>
                  <a:schemeClr val="tx1">
                    <a:lumMod val="65000"/>
                    <a:lumOff val="35000"/>
                  </a:schemeClr>
                </a:solidFill>
                <a:latin typeface="Montserrat Light" charset="0"/>
                <a:ea typeface="Montserrat Light" charset="0"/>
                <a:cs typeface="Montserrat Light" charset="0"/>
              </a:rPr>
              <a:t>® is proud to be an American-made product, manufactured in Houston, Texas.</a:t>
            </a:r>
          </a:p>
        </p:txBody>
      </p:sp>
      <p:cxnSp>
        <p:nvCxnSpPr>
          <p:cNvPr id="14" name="Straight Connector 13">
            <a:extLst>
              <a:ext uri="{FF2B5EF4-FFF2-40B4-BE49-F238E27FC236}">
                <a16:creationId xmlns:a16="http://schemas.microsoft.com/office/drawing/2014/main" id="{F2FB8FC4-95E2-44E6-93FE-AB2564824D39}"/>
              </a:ext>
            </a:extLst>
          </p:cNvPr>
          <p:cNvCxnSpPr>
            <a:cxnSpLocks/>
          </p:cNvCxnSpPr>
          <p:nvPr/>
        </p:nvCxnSpPr>
        <p:spPr>
          <a:xfrm>
            <a:off x="6590033" y="5509749"/>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49371" y="2013995"/>
            <a:ext cx="2830010" cy="2830010"/>
          </a:xfrm>
          <a:prstGeom prst="rect">
            <a:avLst/>
          </a:prstGeom>
        </p:spPr>
      </p:pic>
      <p:pic>
        <p:nvPicPr>
          <p:cNvPr id="5" name="Immagine 4" descr="Immagine che contiene candelabro, scuro&#10;&#10;Descrizione generata automaticamente">
            <a:extLst>
              <a:ext uri="{FF2B5EF4-FFF2-40B4-BE49-F238E27FC236}">
                <a16:creationId xmlns:a16="http://schemas.microsoft.com/office/drawing/2014/main" id="{039E4515-988D-4F12-A773-4FD52C44B4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6822" y="1304614"/>
            <a:ext cx="3446685" cy="2081968"/>
          </a:xfrm>
          <a:prstGeom prst="rect">
            <a:avLst/>
          </a:prstGeom>
        </p:spPr>
      </p:pic>
    </p:spTree>
    <p:extLst>
      <p:ext uri="{BB962C8B-B14F-4D97-AF65-F5344CB8AC3E}">
        <p14:creationId xmlns:p14="http://schemas.microsoft.com/office/powerpoint/2010/main" val="944038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ight Triangle 57"/>
          <p:cNvSpPr/>
          <p:nvPr/>
        </p:nvSpPr>
        <p:spPr>
          <a:xfrm>
            <a:off x="0" y="6143642"/>
            <a:ext cx="714380" cy="71438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Lato Light"/>
            </a:endParaRPr>
          </a:p>
        </p:txBody>
      </p:sp>
      <p:sp>
        <p:nvSpPr>
          <p:cNvPr id="35" name="6 Rectángulo">
            <a:extLst>
              <a:ext uri="{FF2B5EF4-FFF2-40B4-BE49-F238E27FC236}">
                <a16:creationId xmlns:a16="http://schemas.microsoft.com/office/drawing/2014/main" id="{E65B6C1A-51D2-40CC-9D9C-713479966B4C}"/>
              </a:ext>
            </a:extLst>
          </p:cNvPr>
          <p:cNvSpPr/>
          <p:nvPr/>
        </p:nvSpPr>
        <p:spPr>
          <a:xfrm>
            <a:off x="0" y="243979"/>
            <a:ext cx="12192000" cy="804368"/>
          </a:xfrm>
          <a:prstGeom prst="rect">
            <a:avLst/>
          </a:prstGeom>
          <a:solidFill>
            <a:srgbClr val="009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 name="22 Conector recto">
            <a:extLst>
              <a:ext uri="{FF2B5EF4-FFF2-40B4-BE49-F238E27FC236}">
                <a16:creationId xmlns:a16="http://schemas.microsoft.com/office/drawing/2014/main" id="{F2A6B872-D601-4E5B-91AF-DCD0C11ED827}"/>
              </a:ext>
            </a:extLst>
          </p:cNvPr>
          <p:cNvCxnSpPr>
            <a:cxnSpLocks/>
          </p:cNvCxnSpPr>
          <p:nvPr/>
        </p:nvCxnSpPr>
        <p:spPr>
          <a:xfrm flipH="1">
            <a:off x="0" y="6189241"/>
            <a:ext cx="12192000" cy="0"/>
          </a:xfrm>
          <a:prstGeom prst="line">
            <a:avLst/>
          </a:prstGeom>
          <a:ln w="19050">
            <a:solidFill>
              <a:srgbClr val="009147"/>
            </a:solidFill>
          </a:ln>
        </p:spPr>
        <p:style>
          <a:lnRef idx="1">
            <a:schemeClr val="accent1"/>
          </a:lnRef>
          <a:fillRef idx="0">
            <a:schemeClr val="accent1"/>
          </a:fillRef>
          <a:effectRef idx="0">
            <a:schemeClr val="accent1"/>
          </a:effectRef>
          <a:fontRef idx="minor">
            <a:schemeClr val="tx1"/>
          </a:fontRef>
        </p:style>
      </p:cxnSp>
      <p:sp>
        <p:nvSpPr>
          <p:cNvPr id="9" name="1 Título">
            <a:extLst>
              <a:ext uri="{FF2B5EF4-FFF2-40B4-BE49-F238E27FC236}">
                <a16:creationId xmlns:a16="http://schemas.microsoft.com/office/drawing/2014/main" id="{646F6CAE-C8A7-44C0-87B4-925366350A36}"/>
              </a:ext>
            </a:extLst>
          </p:cNvPr>
          <p:cNvSpPr txBox="1">
            <a:spLocks/>
          </p:cNvSpPr>
          <p:nvPr/>
        </p:nvSpPr>
        <p:spPr>
          <a:xfrm>
            <a:off x="11610911" y="6429396"/>
            <a:ext cx="285752" cy="285752"/>
          </a:xfrm>
          <a:prstGeom prst="rect">
            <a:avLst/>
          </a:prstGeom>
        </p:spPr>
        <p:txBody>
          <a:bodyPr vert="horz" lIns="91440" tIns="45720" rIns="91440" bIns="45720" rtlCol="0" anchor="ctr">
            <a:normAutofit fontScale="400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fld id="{B8DCEA79-8F8B-40B2-9883-B511D075B554}" type="slidenum">
              <a:rPr lang="es-ES" sz="1600" b="1" spc="300" smtClean="0">
                <a:solidFill>
                  <a:srgbClr val="009147"/>
                </a:solidFill>
                <a:latin typeface="Helvetica Neue" pitchFamily="2"/>
                <a:ea typeface="Open Sans" pitchFamily="34" charset="0"/>
                <a:cs typeface="Arial" pitchFamily="34" charset="0"/>
              </a:rPr>
              <a:t>30</a:t>
            </a:fld>
            <a:endParaRPr kumimoji="0" lang="es-ES" sz="1600" b="1" i="0" u="none" strike="noStrike" kern="1200" cap="none" spc="300" normalizeH="0" baseline="0" noProof="0" dirty="0">
              <a:ln>
                <a:noFill/>
              </a:ln>
              <a:solidFill>
                <a:srgbClr val="009147"/>
              </a:solidFill>
              <a:effectLst/>
              <a:uLnTx/>
              <a:uFillTx/>
              <a:latin typeface="Helvetica Neue" pitchFamily="2"/>
              <a:ea typeface="Open Sans" pitchFamily="34" charset="0"/>
              <a:cs typeface="Arial" pitchFamily="34" charset="0"/>
            </a:endParaRPr>
          </a:p>
        </p:txBody>
      </p:sp>
      <p:sp>
        <p:nvSpPr>
          <p:cNvPr id="4" name="Rectangle 3">
            <a:extLst>
              <a:ext uri="{FF2B5EF4-FFF2-40B4-BE49-F238E27FC236}">
                <a16:creationId xmlns:a16="http://schemas.microsoft.com/office/drawing/2014/main" id="{481EB4A8-8E73-426F-8908-0CD1B56DF1BD}"/>
              </a:ext>
            </a:extLst>
          </p:cNvPr>
          <p:cNvSpPr/>
          <p:nvPr/>
        </p:nvSpPr>
        <p:spPr>
          <a:xfrm>
            <a:off x="571470" y="243978"/>
            <a:ext cx="11620529" cy="804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en-US" sz="2800" b="1" spc="300" dirty="0">
                <a:solidFill>
                  <a:schemeClr val="bg1"/>
                </a:solidFill>
                <a:latin typeface="Arial" pitchFamily="34" charset="0"/>
                <a:cs typeface="Arial" pitchFamily="34" charset="0"/>
              </a:rPr>
              <a:t>Proof of Concept – U.S. Marginal Conventional</a:t>
            </a:r>
          </a:p>
          <a:p>
            <a:pPr>
              <a:spcBef>
                <a:spcPct val="0"/>
              </a:spcBef>
              <a:defRPr/>
            </a:pPr>
            <a:r>
              <a:rPr lang="en-US" spc="300" dirty="0">
                <a:solidFill>
                  <a:schemeClr val="bg1"/>
                </a:solidFill>
                <a:latin typeface="Arial" pitchFamily="34" charset="0"/>
                <a:ea typeface="Open Sans" pitchFamily="34" charset="0"/>
                <a:cs typeface="Arial" pitchFamily="34" charset="0"/>
              </a:rPr>
              <a:t>115% production improvement avg at 100 days</a:t>
            </a:r>
            <a:endParaRPr lang="en-US" spc="300" dirty="0">
              <a:solidFill>
                <a:schemeClr val="bg1"/>
              </a:solidFill>
              <a:latin typeface="Arial" pitchFamily="34" charset="0"/>
              <a:cs typeface="Arial" pitchFamily="34" charset="0"/>
            </a:endParaRPr>
          </a:p>
        </p:txBody>
      </p:sp>
      <p:sp>
        <p:nvSpPr>
          <p:cNvPr id="11" name="Rectangle 10">
            <a:extLst>
              <a:ext uri="{FF2B5EF4-FFF2-40B4-BE49-F238E27FC236}">
                <a16:creationId xmlns:a16="http://schemas.microsoft.com/office/drawing/2014/main" id="{7414E285-E38F-4D91-9E01-AF3826825BA4}"/>
              </a:ext>
            </a:extLst>
          </p:cNvPr>
          <p:cNvSpPr/>
          <p:nvPr/>
        </p:nvSpPr>
        <p:spPr>
          <a:xfrm>
            <a:off x="6676102" y="1303395"/>
            <a:ext cx="4895788"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Result</a:t>
            </a:r>
          </a:p>
        </p:txBody>
      </p:sp>
      <p:sp>
        <p:nvSpPr>
          <p:cNvPr id="12" name="Rectangle 11">
            <a:extLst>
              <a:ext uri="{FF2B5EF4-FFF2-40B4-BE49-F238E27FC236}">
                <a16:creationId xmlns:a16="http://schemas.microsoft.com/office/drawing/2014/main" id="{0480B83A-FB13-4383-B43D-0846006D1001}"/>
              </a:ext>
            </a:extLst>
          </p:cNvPr>
          <p:cNvSpPr/>
          <p:nvPr/>
        </p:nvSpPr>
        <p:spPr>
          <a:xfrm>
            <a:off x="620110" y="1303395"/>
            <a:ext cx="4571015"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Situation</a:t>
            </a:r>
          </a:p>
        </p:txBody>
      </p:sp>
      <p:sp>
        <p:nvSpPr>
          <p:cNvPr id="13" name="Rectangle 12">
            <a:extLst>
              <a:ext uri="{FF2B5EF4-FFF2-40B4-BE49-F238E27FC236}">
                <a16:creationId xmlns:a16="http://schemas.microsoft.com/office/drawing/2014/main" id="{B7A8FE7E-F99D-4F34-9EF7-46E1281EAD66}"/>
              </a:ext>
            </a:extLst>
          </p:cNvPr>
          <p:cNvSpPr/>
          <p:nvPr/>
        </p:nvSpPr>
        <p:spPr>
          <a:xfrm>
            <a:off x="6589189" y="1781752"/>
            <a:ext cx="5069205" cy="928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Average of 115% improvement over the first 100 days yielding 70 bbls incremental oil</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Positive ROI achieved at 115 days</a:t>
            </a:r>
          </a:p>
        </p:txBody>
      </p:sp>
      <p:sp>
        <p:nvSpPr>
          <p:cNvPr id="14" name="Rectangle 13">
            <a:extLst>
              <a:ext uri="{FF2B5EF4-FFF2-40B4-BE49-F238E27FC236}">
                <a16:creationId xmlns:a16="http://schemas.microsoft.com/office/drawing/2014/main" id="{5249EAD0-F389-4CBC-B064-850B48CC0419}"/>
              </a:ext>
            </a:extLst>
          </p:cNvPr>
          <p:cNvSpPr/>
          <p:nvPr/>
        </p:nvSpPr>
        <p:spPr>
          <a:xfrm>
            <a:off x="620109" y="1731519"/>
            <a:ext cx="4571015" cy="1668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Well IP 57 bopd, declining to &lt; 0.5 bopd</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Average porosity 12% producing 32 API oil from a single pay zones</a:t>
            </a:r>
          </a:p>
        </p:txBody>
      </p:sp>
      <p:sp>
        <p:nvSpPr>
          <p:cNvPr id="15" name="Rectangle 14">
            <a:extLst>
              <a:ext uri="{FF2B5EF4-FFF2-40B4-BE49-F238E27FC236}">
                <a16:creationId xmlns:a16="http://schemas.microsoft.com/office/drawing/2014/main" id="{A103AFB0-D11C-45C1-89AE-B3BE7CD4475A}"/>
              </a:ext>
            </a:extLst>
          </p:cNvPr>
          <p:cNvSpPr/>
          <p:nvPr/>
        </p:nvSpPr>
        <p:spPr>
          <a:xfrm>
            <a:off x="571470" y="3591176"/>
            <a:ext cx="4571015"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Treatment</a:t>
            </a:r>
          </a:p>
        </p:txBody>
      </p:sp>
      <p:sp>
        <p:nvSpPr>
          <p:cNvPr id="16" name="Rectangle 15">
            <a:extLst>
              <a:ext uri="{FF2B5EF4-FFF2-40B4-BE49-F238E27FC236}">
                <a16:creationId xmlns:a16="http://schemas.microsoft.com/office/drawing/2014/main" id="{2901646E-D6E6-4959-841A-1252DA2A5223}"/>
              </a:ext>
            </a:extLst>
          </p:cNvPr>
          <p:cNvSpPr/>
          <p:nvPr/>
        </p:nvSpPr>
        <p:spPr>
          <a:xfrm>
            <a:off x="571469" y="4019300"/>
            <a:ext cx="4571015" cy="1668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Well treated down backside with Qty 1 drums (55-gal) of </a:t>
            </a:r>
            <a:r>
              <a:rPr lang="en-US" dirty="0" err="1">
                <a:solidFill>
                  <a:schemeClr val="tx1"/>
                </a:solidFill>
                <a:latin typeface="Arial" panose="020B0604020202020204" pitchFamily="34" charset="0"/>
                <a:cs typeface="Arial" panose="020B0604020202020204" pitchFamily="34" charset="0"/>
              </a:rPr>
              <a:t>AlphaZyme</a:t>
            </a:r>
            <a:r>
              <a:rPr lang="en-US" dirty="0">
                <a:solidFill>
                  <a:srgbClr val="222222"/>
                </a:solidFill>
                <a:latin typeface="Arial" panose="020B0604020202020204" pitchFamily="34" charset="0"/>
                <a:cs typeface="Arial" panose="020B0604020202020204" pitchFamily="34" charset="0"/>
              </a:rPr>
              <a:t>® and 120 bbls produced water</a:t>
            </a:r>
          </a:p>
          <a:p>
            <a:pPr marL="285750" indent="-285750">
              <a:buFont typeface="Arial" panose="020B0604020202020204" pitchFamily="34" charset="0"/>
              <a:buChar char="•"/>
            </a:pPr>
            <a:r>
              <a:rPr lang="en-US" dirty="0">
                <a:solidFill>
                  <a:srgbClr val="222222"/>
                </a:solidFill>
                <a:latin typeface="Arial" panose="020B0604020202020204" pitchFamily="34" charset="0"/>
                <a:cs typeface="Arial" panose="020B0604020202020204" pitchFamily="34" charset="0"/>
              </a:rPr>
              <a:t>Well shut-in for 7 days</a:t>
            </a:r>
          </a:p>
          <a:p>
            <a:pPr marL="285750" indent="-2857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pic>
        <p:nvPicPr>
          <p:cNvPr id="17" name="Picture 16">
            <a:extLst>
              <a:ext uri="{FF2B5EF4-FFF2-40B4-BE49-F238E27FC236}">
                <a16:creationId xmlns:a16="http://schemas.microsoft.com/office/drawing/2014/main" id="{DE65F427-7BF5-4A7F-BF7A-8E6B50565E9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675693" y="2806315"/>
            <a:ext cx="4896198" cy="3339474"/>
          </a:xfrm>
          <a:prstGeom prst="rect">
            <a:avLst/>
          </a:prstGeom>
          <a:noFill/>
          <a:ln>
            <a:noFill/>
          </a:ln>
        </p:spPr>
      </p:pic>
    </p:spTree>
    <p:extLst>
      <p:ext uri="{BB962C8B-B14F-4D97-AF65-F5344CB8AC3E}">
        <p14:creationId xmlns:p14="http://schemas.microsoft.com/office/powerpoint/2010/main" val="3108116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70" y="-10635"/>
            <a:ext cx="12208370" cy="6868635"/>
          </a:xfrm>
          <a:prstGeom prst="rect">
            <a:avLst/>
          </a:prstGeom>
        </p:spPr>
      </p:pic>
      <p:sp>
        <p:nvSpPr>
          <p:cNvPr id="3" name="TextBox 2">
            <a:extLst>
              <a:ext uri="{FF2B5EF4-FFF2-40B4-BE49-F238E27FC236}">
                <a16:creationId xmlns:a16="http://schemas.microsoft.com/office/drawing/2014/main" id="{FCAEB47F-92F3-44FD-A5FB-6C816E4AE747}"/>
              </a:ext>
            </a:extLst>
          </p:cNvPr>
          <p:cNvSpPr txBox="1"/>
          <p:nvPr/>
        </p:nvSpPr>
        <p:spPr>
          <a:xfrm>
            <a:off x="964602" y="185032"/>
            <a:ext cx="2656422" cy="369332"/>
          </a:xfrm>
          <a:prstGeom prst="rect">
            <a:avLst/>
          </a:prstGeom>
          <a:noFill/>
        </p:spPr>
        <p:txBody>
          <a:bodyPr wrap="square" rtlCol="0">
            <a:spAutoFit/>
          </a:bodyPr>
          <a:lstStyle/>
          <a:p>
            <a:pPr algn="ctr"/>
            <a:r>
              <a:rPr lang="en-US" dirty="0">
                <a:latin typeface="Montserrat-Bold"/>
              </a:rPr>
              <a:t>US-Marginal Well Success</a:t>
            </a:r>
          </a:p>
        </p:txBody>
      </p:sp>
    </p:spTree>
    <p:extLst>
      <p:ext uri="{BB962C8B-B14F-4D97-AF65-F5344CB8AC3E}">
        <p14:creationId xmlns:p14="http://schemas.microsoft.com/office/powerpoint/2010/main" val="1953424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ight Triangle 57"/>
          <p:cNvSpPr/>
          <p:nvPr/>
        </p:nvSpPr>
        <p:spPr>
          <a:xfrm>
            <a:off x="0" y="6143642"/>
            <a:ext cx="714380" cy="71438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Lato Light"/>
            </a:endParaRPr>
          </a:p>
        </p:txBody>
      </p:sp>
      <p:sp>
        <p:nvSpPr>
          <p:cNvPr id="35" name="6 Rectángulo">
            <a:extLst>
              <a:ext uri="{FF2B5EF4-FFF2-40B4-BE49-F238E27FC236}">
                <a16:creationId xmlns:a16="http://schemas.microsoft.com/office/drawing/2014/main" id="{E65B6C1A-51D2-40CC-9D9C-713479966B4C}"/>
              </a:ext>
            </a:extLst>
          </p:cNvPr>
          <p:cNvSpPr/>
          <p:nvPr/>
        </p:nvSpPr>
        <p:spPr>
          <a:xfrm>
            <a:off x="0" y="243979"/>
            <a:ext cx="12192000" cy="804368"/>
          </a:xfrm>
          <a:prstGeom prst="rect">
            <a:avLst/>
          </a:prstGeom>
          <a:solidFill>
            <a:srgbClr val="009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 name="22 Conector recto">
            <a:extLst>
              <a:ext uri="{FF2B5EF4-FFF2-40B4-BE49-F238E27FC236}">
                <a16:creationId xmlns:a16="http://schemas.microsoft.com/office/drawing/2014/main" id="{F2A6B872-D601-4E5B-91AF-DCD0C11ED827}"/>
              </a:ext>
            </a:extLst>
          </p:cNvPr>
          <p:cNvCxnSpPr>
            <a:cxnSpLocks/>
          </p:cNvCxnSpPr>
          <p:nvPr/>
        </p:nvCxnSpPr>
        <p:spPr>
          <a:xfrm flipH="1">
            <a:off x="0" y="6189241"/>
            <a:ext cx="12192000" cy="0"/>
          </a:xfrm>
          <a:prstGeom prst="line">
            <a:avLst/>
          </a:prstGeom>
          <a:ln w="19050">
            <a:solidFill>
              <a:srgbClr val="009147"/>
            </a:solidFill>
          </a:ln>
        </p:spPr>
        <p:style>
          <a:lnRef idx="1">
            <a:schemeClr val="accent1"/>
          </a:lnRef>
          <a:fillRef idx="0">
            <a:schemeClr val="accent1"/>
          </a:fillRef>
          <a:effectRef idx="0">
            <a:schemeClr val="accent1"/>
          </a:effectRef>
          <a:fontRef idx="minor">
            <a:schemeClr val="tx1"/>
          </a:fontRef>
        </p:style>
      </p:cxnSp>
      <p:sp>
        <p:nvSpPr>
          <p:cNvPr id="9" name="1 Título">
            <a:extLst>
              <a:ext uri="{FF2B5EF4-FFF2-40B4-BE49-F238E27FC236}">
                <a16:creationId xmlns:a16="http://schemas.microsoft.com/office/drawing/2014/main" id="{646F6CAE-C8A7-44C0-87B4-925366350A36}"/>
              </a:ext>
            </a:extLst>
          </p:cNvPr>
          <p:cNvSpPr txBox="1">
            <a:spLocks/>
          </p:cNvSpPr>
          <p:nvPr/>
        </p:nvSpPr>
        <p:spPr>
          <a:xfrm>
            <a:off x="11610911" y="6429396"/>
            <a:ext cx="548640" cy="28575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fld id="{B8DCEA79-8F8B-40B2-9883-B511D075B554}" type="slidenum">
              <a:rPr lang="es-ES" sz="1500" b="1" spc="300" smtClean="0">
                <a:solidFill>
                  <a:srgbClr val="009147"/>
                </a:solidFill>
                <a:latin typeface="Helvetica Neue" pitchFamily="2"/>
                <a:ea typeface="Open Sans" pitchFamily="34" charset="0"/>
                <a:cs typeface="Arial" pitchFamily="34" charset="0"/>
              </a:rPr>
              <a:t>32</a:t>
            </a:fld>
            <a:endParaRPr kumimoji="0" lang="es-ES" sz="1500" b="1" i="0" u="none" strike="noStrike" kern="1200" cap="none" spc="300" normalizeH="0" baseline="0" noProof="0" dirty="0">
              <a:ln>
                <a:noFill/>
              </a:ln>
              <a:solidFill>
                <a:srgbClr val="009147"/>
              </a:solidFill>
              <a:effectLst/>
              <a:uLnTx/>
              <a:uFillTx/>
              <a:latin typeface="Helvetica Neue" pitchFamily="2"/>
              <a:ea typeface="Open Sans" pitchFamily="34" charset="0"/>
              <a:cs typeface="Arial" pitchFamily="34" charset="0"/>
            </a:endParaRPr>
          </a:p>
        </p:txBody>
      </p:sp>
      <p:sp>
        <p:nvSpPr>
          <p:cNvPr id="4" name="Rectangle 3">
            <a:extLst>
              <a:ext uri="{FF2B5EF4-FFF2-40B4-BE49-F238E27FC236}">
                <a16:creationId xmlns:a16="http://schemas.microsoft.com/office/drawing/2014/main" id="{481EB4A8-8E73-426F-8908-0CD1B56DF1BD}"/>
              </a:ext>
            </a:extLst>
          </p:cNvPr>
          <p:cNvSpPr/>
          <p:nvPr/>
        </p:nvSpPr>
        <p:spPr>
          <a:xfrm>
            <a:off x="571470" y="243978"/>
            <a:ext cx="11620529" cy="804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en-US" sz="2800" b="1" spc="300" dirty="0">
                <a:solidFill>
                  <a:schemeClr val="bg1"/>
                </a:solidFill>
                <a:latin typeface="Arial" pitchFamily="34" charset="0"/>
                <a:cs typeface="Arial" pitchFamily="34" charset="0"/>
              </a:rPr>
              <a:t>Proof of Concept – U.S. Permian Unconventional</a:t>
            </a:r>
          </a:p>
          <a:p>
            <a:pPr>
              <a:spcBef>
                <a:spcPct val="0"/>
              </a:spcBef>
              <a:defRPr/>
            </a:pPr>
            <a:r>
              <a:rPr lang="en-US" spc="300" dirty="0">
                <a:solidFill>
                  <a:schemeClr val="bg1"/>
                </a:solidFill>
                <a:latin typeface="Arial" pitchFamily="34" charset="0"/>
                <a:cs typeface="Arial" pitchFamily="34" charset="0"/>
              </a:rPr>
              <a:t>First major unconventional field trial</a:t>
            </a:r>
          </a:p>
        </p:txBody>
      </p:sp>
      <p:sp>
        <p:nvSpPr>
          <p:cNvPr id="11" name="Rectangle 10">
            <a:extLst>
              <a:ext uri="{FF2B5EF4-FFF2-40B4-BE49-F238E27FC236}">
                <a16:creationId xmlns:a16="http://schemas.microsoft.com/office/drawing/2014/main" id="{7414E285-E38F-4D91-9E01-AF3826825BA4}"/>
              </a:ext>
            </a:extLst>
          </p:cNvPr>
          <p:cNvSpPr/>
          <p:nvPr/>
        </p:nvSpPr>
        <p:spPr>
          <a:xfrm>
            <a:off x="7000875" y="1303395"/>
            <a:ext cx="4571015"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Execution </a:t>
            </a:r>
          </a:p>
        </p:txBody>
      </p:sp>
      <p:sp>
        <p:nvSpPr>
          <p:cNvPr id="12" name="Rectangle 11">
            <a:extLst>
              <a:ext uri="{FF2B5EF4-FFF2-40B4-BE49-F238E27FC236}">
                <a16:creationId xmlns:a16="http://schemas.microsoft.com/office/drawing/2014/main" id="{0480B83A-FB13-4383-B43D-0846006D1001}"/>
              </a:ext>
            </a:extLst>
          </p:cNvPr>
          <p:cNvSpPr/>
          <p:nvPr/>
        </p:nvSpPr>
        <p:spPr>
          <a:xfrm>
            <a:off x="620110" y="1303395"/>
            <a:ext cx="4571015"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Situation</a:t>
            </a:r>
          </a:p>
        </p:txBody>
      </p:sp>
      <p:sp>
        <p:nvSpPr>
          <p:cNvPr id="13" name="Rectangle 12">
            <a:extLst>
              <a:ext uri="{FF2B5EF4-FFF2-40B4-BE49-F238E27FC236}">
                <a16:creationId xmlns:a16="http://schemas.microsoft.com/office/drawing/2014/main" id="{B7A8FE7E-F99D-4F34-9EF7-46E1281EAD66}"/>
              </a:ext>
            </a:extLst>
          </p:cNvPr>
          <p:cNvSpPr/>
          <p:nvPr/>
        </p:nvSpPr>
        <p:spPr>
          <a:xfrm>
            <a:off x="7324570" y="1855396"/>
            <a:ext cx="4867430" cy="928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Project planning executed </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Frac job execution in Q2</a:t>
            </a:r>
          </a:p>
          <a:p>
            <a:endParaRPr lang="en-US"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249EAD0-F389-4CBC-B064-850B48CC0419}"/>
              </a:ext>
            </a:extLst>
          </p:cNvPr>
          <p:cNvSpPr/>
          <p:nvPr/>
        </p:nvSpPr>
        <p:spPr>
          <a:xfrm>
            <a:off x="571469" y="1709483"/>
            <a:ext cx="4867430" cy="1668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Execution of first zipper-frac in February</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Trial Value of $400K </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Successful indicators will include:</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Increase initial oil production</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Reduced duration of time to produce</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Oil mobility to produce at less pressure </a:t>
            </a:r>
          </a:p>
          <a:p>
            <a:pPr lvl="1"/>
            <a:endParaRPr lang="en-US" dirty="0">
              <a:solidFill>
                <a:schemeClr val="tx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A103AFB0-D11C-45C1-89AE-B3BE7CD4475A}"/>
              </a:ext>
            </a:extLst>
          </p:cNvPr>
          <p:cNvSpPr/>
          <p:nvPr/>
        </p:nvSpPr>
        <p:spPr>
          <a:xfrm>
            <a:off x="571470" y="3591176"/>
            <a:ext cx="4571015"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Method</a:t>
            </a:r>
          </a:p>
        </p:txBody>
      </p:sp>
      <p:sp>
        <p:nvSpPr>
          <p:cNvPr id="16" name="Rectangle 15">
            <a:extLst>
              <a:ext uri="{FF2B5EF4-FFF2-40B4-BE49-F238E27FC236}">
                <a16:creationId xmlns:a16="http://schemas.microsoft.com/office/drawing/2014/main" id="{2901646E-D6E6-4959-841A-1252DA2A5223}"/>
              </a:ext>
            </a:extLst>
          </p:cNvPr>
          <p:cNvSpPr/>
          <p:nvPr/>
        </p:nvSpPr>
        <p:spPr>
          <a:xfrm>
            <a:off x="571469" y="4019300"/>
            <a:ext cx="4571015" cy="203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err="1">
                <a:solidFill>
                  <a:schemeClr val="tx1"/>
                </a:solidFill>
                <a:latin typeface="Arial" panose="020B0604020202020204" pitchFamily="34" charset="0"/>
                <a:cs typeface="Arial" panose="020B0604020202020204" pitchFamily="34" charset="0"/>
              </a:rPr>
              <a:t>AlphaZyme</a:t>
            </a:r>
            <a:r>
              <a:rPr lang="en-US" dirty="0">
                <a:solidFill>
                  <a:schemeClr val="tx1"/>
                </a:solidFill>
                <a:latin typeface="Arial" panose="020B0604020202020204" pitchFamily="34" charset="0"/>
                <a:cs typeface="Arial" panose="020B0604020202020204" pitchFamily="34" charset="0"/>
              </a:rPr>
              <a:t> to mix with frac water, to interact with the most oil in the fractures</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Quantity-30 totes (6,600 gal) mixed with frac water at ratio of 4-gpt (gallons per thousand)</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Solution will benefit from natural shut-in duration during completions</a:t>
            </a:r>
          </a:p>
          <a:p>
            <a:pPr marL="285750" indent="-2857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657ADB5-4667-48C7-B1B6-BCCC0DF2BD3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211828" y="2743625"/>
            <a:ext cx="4408702" cy="3305834"/>
          </a:xfrm>
          <a:prstGeom prst="rect">
            <a:avLst/>
          </a:prstGeom>
        </p:spPr>
      </p:pic>
    </p:spTree>
    <p:extLst>
      <p:ext uri="{BB962C8B-B14F-4D97-AF65-F5344CB8AC3E}">
        <p14:creationId xmlns:p14="http://schemas.microsoft.com/office/powerpoint/2010/main" val="27791240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ight Triangle 57"/>
          <p:cNvSpPr/>
          <p:nvPr/>
        </p:nvSpPr>
        <p:spPr>
          <a:xfrm>
            <a:off x="0" y="6143642"/>
            <a:ext cx="714380" cy="71438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Lato Light"/>
            </a:endParaRPr>
          </a:p>
        </p:txBody>
      </p:sp>
      <p:sp>
        <p:nvSpPr>
          <p:cNvPr id="35" name="6 Rectángulo">
            <a:extLst>
              <a:ext uri="{FF2B5EF4-FFF2-40B4-BE49-F238E27FC236}">
                <a16:creationId xmlns:a16="http://schemas.microsoft.com/office/drawing/2014/main" id="{E65B6C1A-51D2-40CC-9D9C-713479966B4C}"/>
              </a:ext>
            </a:extLst>
          </p:cNvPr>
          <p:cNvSpPr/>
          <p:nvPr/>
        </p:nvSpPr>
        <p:spPr>
          <a:xfrm>
            <a:off x="0" y="243979"/>
            <a:ext cx="12192000" cy="804368"/>
          </a:xfrm>
          <a:prstGeom prst="rect">
            <a:avLst/>
          </a:prstGeom>
          <a:solidFill>
            <a:srgbClr val="009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 name="22 Conector recto">
            <a:extLst>
              <a:ext uri="{FF2B5EF4-FFF2-40B4-BE49-F238E27FC236}">
                <a16:creationId xmlns:a16="http://schemas.microsoft.com/office/drawing/2014/main" id="{F2A6B872-D601-4E5B-91AF-DCD0C11ED827}"/>
              </a:ext>
            </a:extLst>
          </p:cNvPr>
          <p:cNvCxnSpPr>
            <a:cxnSpLocks/>
          </p:cNvCxnSpPr>
          <p:nvPr/>
        </p:nvCxnSpPr>
        <p:spPr>
          <a:xfrm flipH="1">
            <a:off x="0" y="6189241"/>
            <a:ext cx="12192000" cy="0"/>
          </a:xfrm>
          <a:prstGeom prst="line">
            <a:avLst/>
          </a:prstGeom>
          <a:ln w="19050">
            <a:solidFill>
              <a:srgbClr val="009147"/>
            </a:solidFill>
          </a:ln>
        </p:spPr>
        <p:style>
          <a:lnRef idx="1">
            <a:schemeClr val="accent1"/>
          </a:lnRef>
          <a:fillRef idx="0">
            <a:schemeClr val="accent1"/>
          </a:fillRef>
          <a:effectRef idx="0">
            <a:schemeClr val="accent1"/>
          </a:effectRef>
          <a:fontRef idx="minor">
            <a:schemeClr val="tx1"/>
          </a:fontRef>
        </p:style>
      </p:cxnSp>
      <p:sp>
        <p:nvSpPr>
          <p:cNvPr id="9" name="1 Título">
            <a:extLst>
              <a:ext uri="{FF2B5EF4-FFF2-40B4-BE49-F238E27FC236}">
                <a16:creationId xmlns:a16="http://schemas.microsoft.com/office/drawing/2014/main" id="{646F6CAE-C8A7-44C0-87B4-925366350A36}"/>
              </a:ext>
            </a:extLst>
          </p:cNvPr>
          <p:cNvSpPr txBox="1">
            <a:spLocks/>
          </p:cNvSpPr>
          <p:nvPr/>
        </p:nvSpPr>
        <p:spPr>
          <a:xfrm>
            <a:off x="11610911" y="6429396"/>
            <a:ext cx="548640" cy="285752"/>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fld id="{B8DCEA79-8F8B-40B2-9883-B511D075B554}" type="slidenum">
              <a:rPr lang="es-ES" sz="1500" b="1" spc="300" smtClean="0">
                <a:solidFill>
                  <a:srgbClr val="009147"/>
                </a:solidFill>
                <a:latin typeface="Helvetica Neue" pitchFamily="2"/>
                <a:ea typeface="Open Sans" pitchFamily="34" charset="0"/>
                <a:cs typeface="Arial" pitchFamily="34" charset="0"/>
              </a:rPr>
              <a:t>33</a:t>
            </a:fld>
            <a:endParaRPr kumimoji="0" lang="es-ES" sz="1500" b="1" i="0" u="none" strike="noStrike" kern="1200" cap="none" spc="300" normalizeH="0" baseline="0" noProof="0" dirty="0">
              <a:ln>
                <a:noFill/>
              </a:ln>
              <a:solidFill>
                <a:srgbClr val="009147"/>
              </a:solidFill>
              <a:effectLst/>
              <a:uLnTx/>
              <a:uFillTx/>
              <a:latin typeface="Helvetica Neue" pitchFamily="2"/>
              <a:ea typeface="Open Sans" pitchFamily="34" charset="0"/>
              <a:cs typeface="Arial" pitchFamily="34" charset="0"/>
            </a:endParaRPr>
          </a:p>
        </p:txBody>
      </p:sp>
      <p:sp>
        <p:nvSpPr>
          <p:cNvPr id="4" name="Rectangle 3">
            <a:extLst>
              <a:ext uri="{FF2B5EF4-FFF2-40B4-BE49-F238E27FC236}">
                <a16:creationId xmlns:a16="http://schemas.microsoft.com/office/drawing/2014/main" id="{481EB4A8-8E73-426F-8908-0CD1B56DF1BD}"/>
              </a:ext>
            </a:extLst>
          </p:cNvPr>
          <p:cNvSpPr/>
          <p:nvPr/>
        </p:nvSpPr>
        <p:spPr>
          <a:xfrm>
            <a:off x="571470" y="243978"/>
            <a:ext cx="11620529" cy="804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spcBef>
                <a:spcPct val="0"/>
              </a:spcBef>
              <a:defRPr/>
            </a:pPr>
            <a:r>
              <a:rPr lang="en-US" sz="2800" b="1" spc="300" dirty="0">
                <a:solidFill>
                  <a:schemeClr val="bg1"/>
                </a:solidFill>
                <a:latin typeface="Arial" pitchFamily="34" charset="0"/>
                <a:cs typeface="Arial" pitchFamily="34" charset="0"/>
              </a:rPr>
              <a:t>Proof of Concept – U.S. Permian Unconventional</a:t>
            </a:r>
          </a:p>
          <a:p>
            <a:pPr>
              <a:spcBef>
                <a:spcPct val="0"/>
              </a:spcBef>
              <a:defRPr/>
            </a:pPr>
            <a:r>
              <a:rPr lang="en-US" spc="300" dirty="0">
                <a:solidFill>
                  <a:schemeClr val="bg1"/>
                </a:solidFill>
                <a:latin typeface="Arial" pitchFamily="34" charset="0"/>
                <a:cs typeface="Arial" pitchFamily="34" charset="0"/>
              </a:rPr>
              <a:t>Two well trial for unconventional brownfield stimulation trial</a:t>
            </a:r>
          </a:p>
        </p:txBody>
      </p:sp>
      <p:sp>
        <p:nvSpPr>
          <p:cNvPr id="11" name="Rectangle 10">
            <a:extLst>
              <a:ext uri="{FF2B5EF4-FFF2-40B4-BE49-F238E27FC236}">
                <a16:creationId xmlns:a16="http://schemas.microsoft.com/office/drawing/2014/main" id="{7414E285-E38F-4D91-9E01-AF3826825BA4}"/>
              </a:ext>
            </a:extLst>
          </p:cNvPr>
          <p:cNvSpPr/>
          <p:nvPr/>
        </p:nvSpPr>
        <p:spPr>
          <a:xfrm>
            <a:off x="7000875" y="1303395"/>
            <a:ext cx="4571015"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Execution </a:t>
            </a:r>
          </a:p>
        </p:txBody>
      </p:sp>
      <p:sp>
        <p:nvSpPr>
          <p:cNvPr id="12" name="Rectangle 11">
            <a:extLst>
              <a:ext uri="{FF2B5EF4-FFF2-40B4-BE49-F238E27FC236}">
                <a16:creationId xmlns:a16="http://schemas.microsoft.com/office/drawing/2014/main" id="{0480B83A-FB13-4383-B43D-0846006D1001}"/>
              </a:ext>
            </a:extLst>
          </p:cNvPr>
          <p:cNvSpPr/>
          <p:nvPr/>
        </p:nvSpPr>
        <p:spPr>
          <a:xfrm>
            <a:off x="511832" y="1303395"/>
            <a:ext cx="4961316"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Situation</a:t>
            </a:r>
          </a:p>
        </p:txBody>
      </p:sp>
      <p:sp>
        <p:nvSpPr>
          <p:cNvPr id="13" name="Rectangle 12">
            <a:extLst>
              <a:ext uri="{FF2B5EF4-FFF2-40B4-BE49-F238E27FC236}">
                <a16:creationId xmlns:a16="http://schemas.microsoft.com/office/drawing/2014/main" id="{B7A8FE7E-F99D-4F34-9EF7-46E1281EAD66}"/>
              </a:ext>
            </a:extLst>
          </p:cNvPr>
          <p:cNvSpPr/>
          <p:nvPr/>
        </p:nvSpPr>
        <p:spPr>
          <a:xfrm>
            <a:off x="6889178" y="1845416"/>
            <a:ext cx="4996053" cy="92873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Product delivery in progress</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Low psi stim job scheduled to execute in Q3</a:t>
            </a:r>
          </a:p>
          <a:p>
            <a:endParaRPr lang="en-US" dirty="0">
              <a:solidFill>
                <a:schemeClr val="tx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5249EAD0-F389-4CBC-B064-850B48CC0419}"/>
              </a:ext>
            </a:extLst>
          </p:cNvPr>
          <p:cNvSpPr/>
          <p:nvPr/>
        </p:nvSpPr>
        <p:spPr>
          <a:xfrm>
            <a:off x="511832" y="1731518"/>
            <a:ext cx="5126966" cy="166890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Execution of Qty-2 </a:t>
            </a:r>
            <a:r>
              <a:rPr lang="en-US" dirty="0" err="1">
                <a:solidFill>
                  <a:schemeClr val="tx1"/>
                </a:solidFill>
                <a:latin typeface="Arial" panose="020B0604020202020204" pitchFamily="34" charset="0"/>
                <a:cs typeface="Arial" panose="020B0604020202020204" pitchFamily="34" charset="0"/>
              </a:rPr>
              <a:t>unconv</a:t>
            </a:r>
            <a:r>
              <a:rPr lang="en-US" dirty="0">
                <a:solidFill>
                  <a:schemeClr val="tx1"/>
                </a:solidFill>
                <a:latin typeface="Arial" panose="020B0604020202020204" pitchFamily="34" charset="0"/>
                <a:cs typeface="Arial" panose="020B0604020202020204" pitchFamily="34" charset="0"/>
              </a:rPr>
              <a:t>. brownfield stim</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Trial to mobilize oil w/less required energy/psi</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Successful indicators will include:</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Improved oil production and flow rate</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Reduced duration of time to produce</a:t>
            </a:r>
          </a:p>
          <a:p>
            <a:pPr marL="742950" lvl="1"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Assist Oil mobility to produce at less psi </a:t>
            </a:r>
          </a:p>
          <a:p>
            <a:pPr lvl="1"/>
            <a:endParaRPr lang="en-US" dirty="0">
              <a:solidFill>
                <a:schemeClr val="tx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A103AFB0-D11C-45C1-89AE-B3BE7CD4475A}"/>
              </a:ext>
            </a:extLst>
          </p:cNvPr>
          <p:cNvSpPr/>
          <p:nvPr/>
        </p:nvSpPr>
        <p:spPr>
          <a:xfrm>
            <a:off x="511832" y="3591176"/>
            <a:ext cx="4961316" cy="38252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The Method</a:t>
            </a:r>
          </a:p>
        </p:txBody>
      </p:sp>
      <p:sp>
        <p:nvSpPr>
          <p:cNvPr id="16" name="Rectangle 15">
            <a:extLst>
              <a:ext uri="{FF2B5EF4-FFF2-40B4-BE49-F238E27FC236}">
                <a16:creationId xmlns:a16="http://schemas.microsoft.com/office/drawing/2014/main" id="{2901646E-D6E6-4959-841A-1252DA2A5223}"/>
              </a:ext>
            </a:extLst>
          </p:cNvPr>
          <p:cNvSpPr/>
          <p:nvPr/>
        </p:nvSpPr>
        <p:spPr>
          <a:xfrm>
            <a:off x="511832" y="4019300"/>
            <a:ext cx="5246236" cy="203050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85750" indent="-285750">
              <a:buFont typeface="Arial" panose="020B0604020202020204" pitchFamily="34" charset="0"/>
              <a:buChar char="•"/>
            </a:pPr>
            <a:r>
              <a:rPr lang="en-US" dirty="0" err="1">
                <a:solidFill>
                  <a:schemeClr val="tx1"/>
                </a:solidFill>
                <a:latin typeface="Arial" panose="020B0604020202020204" pitchFamily="34" charset="0"/>
                <a:cs typeface="Arial" panose="020B0604020202020204" pitchFamily="34" charset="0"/>
              </a:rPr>
              <a:t>AlphaZyme</a:t>
            </a:r>
            <a:r>
              <a:rPr lang="en-US" dirty="0">
                <a:solidFill>
                  <a:schemeClr val="tx1"/>
                </a:solidFill>
                <a:latin typeface="Arial" panose="020B0604020202020204" pitchFamily="34" charset="0"/>
                <a:cs typeface="Arial" panose="020B0604020202020204" pitchFamily="34" charset="0"/>
              </a:rPr>
              <a:t> injected with water at low psi to stimulate residual oil in the fractures</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Qty-2 drums (55-gal each) per well, mixed with water at ratio of 4-gpt (gallons per thousand)</a:t>
            </a:r>
          </a:p>
          <a:p>
            <a:pPr marL="285750" indent="-285750">
              <a:buFont typeface="Arial" panose="020B0604020202020204" pitchFamily="34" charset="0"/>
              <a:buChar char="•"/>
            </a:pPr>
            <a:r>
              <a:rPr lang="en-US" dirty="0">
                <a:solidFill>
                  <a:schemeClr val="tx1"/>
                </a:solidFill>
                <a:latin typeface="Arial" panose="020B0604020202020204" pitchFamily="34" charset="0"/>
                <a:cs typeface="Arial" panose="020B0604020202020204" pitchFamily="34" charset="0"/>
              </a:rPr>
              <a:t>Solution will benefit oil migration thru proppant network and small closures with less required energy/psi to produce</a:t>
            </a:r>
          </a:p>
          <a:p>
            <a:pPr marL="285750" indent="-285750">
              <a:buFont typeface="Arial" panose="020B0604020202020204" pitchFamily="34" charset="0"/>
              <a:buChar char="•"/>
            </a:pPr>
            <a:endParaRPr lang="en-US" dirty="0">
              <a:solidFill>
                <a:schemeClr val="tx1"/>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A5E6BFD-DCCD-47BC-B924-EC1461AB386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82030" y="2743332"/>
            <a:ext cx="4489860" cy="3306421"/>
          </a:xfrm>
          <a:prstGeom prst="rect">
            <a:avLst/>
          </a:prstGeom>
        </p:spPr>
      </p:pic>
    </p:spTree>
    <p:extLst>
      <p:ext uri="{BB962C8B-B14F-4D97-AF65-F5344CB8AC3E}">
        <p14:creationId xmlns:p14="http://schemas.microsoft.com/office/powerpoint/2010/main" val="3676234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 y="1"/>
            <a:ext cx="5927209" cy="6857998"/>
          </a:xfrm>
        </p:spPr>
      </p:pic>
      <p:sp>
        <p:nvSpPr>
          <p:cNvPr id="18" name="Freeform: Shape 17">
            <a:extLst>
              <a:ext uri="{FF2B5EF4-FFF2-40B4-BE49-F238E27FC236}">
                <a16:creationId xmlns:a16="http://schemas.microsoft.com/office/drawing/2014/main" id="{D53EB0E0-A5FB-4808-A36C-8048C89F152D}"/>
              </a:ext>
            </a:extLst>
          </p:cNvPr>
          <p:cNvSpPr/>
          <p:nvPr/>
        </p:nvSpPr>
        <p:spPr>
          <a:xfrm>
            <a:off x="1" y="0"/>
            <a:ext cx="5927209" cy="6858000"/>
          </a:xfrm>
          <a:custGeom>
            <a:avLst/>
            <a:gdLst>
              <a:gd name="connsiteX0" fmla="*/ 0 w 5927209"/>
              <a:gd name="connsiteY0" fmla="*/ 0 h 6858000"/>
              <a:gd name="connsiteX1" fmla="*/ 4403988 w 5927209"/>
              <a:gd name="connsiteY1" fmla="*/ 0 h 6858000"/>
              <a:gd name="connsiteX2" fmla="*/ 4398770 w 5927209"/>
              <a:gd name="connsiteY2" fmla="*/ 19142 h 6858000"/>
              <a:gd name="connsiteX3" fmla="*/ 5179788 w 5927209"/>
              <a:gd name="connsiteY3" fmla="*/ 5577360 h 6858000"/>
              <a:gd name="connsiteX4" fmla="*/ 5878058 w 5927209"/>
              <a:gd name="connsiteY4" fmla="*/ 6787911 h 6858000"/>
              <a:gd name="connsiteX5" fmla="*/ 5927209 w 5927209"/>
              <a:gd name="connsiteY5" fmla="*/ 6858000 h 6858000"/>
              <a:gd name="connsiteX6" fmla="*/ 0 w 5927209"/>
              <a:gd name="connsiteY6" fmla="*/ 6858000 h 6858000"/>
              <a:gd name="connsiteX7" fmla="*/ 0 w 592720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7209" h="6858000">
                <a:moveTo>
                  <a:pt x="0" y="0"/>
                </a:moveTo>
                <a:lnTo>
                  <a:pt x="4403988" y="0"/>
                </a:lnTo>
                <a:lnTo>
                  <a:pt x="4398770" y="19142"/>
                </a:lnTo>
                <a:cubicBezTo>
                  <a:pt x="4002759" y="1624015"/>
                  <a:pt x="4237612" y="3645874"/>
                  <a:pt x="5179788" y="5577360"/>
                </a:cubicBezTo>
                <a:cubicBezTo>
                  <a:pt x="5389161" y="6006579"/>
                  <a:pt x="5623552" y="6411018"/>
                  <a:pt x="5878058" y="6787911"/>
                </a:cubicBezTo>
                <a:lnTo>
                  <a:pt x="5927209" y="6858000"/>
                </a:lnTo>
                <a:lnTo>
                  <a:pt x="0" y="6858000"/>
                </a:lnTo>
                <a:lnTo>
                  <a:pt x="0" y="0"/>
                </a:lnTo>
                <a:close/>
              </a:path>
            </a:pathLst>
          </a:custGeom>
          <a:gradFill>
            <a:gsLst>
              <a:gs pos="0">
                <a:srgbClr val="009147">
                  <a:alpha val="85000"/>
                </a:srgbClr>
              </a:gs>
              <a:gs pos="48000">
                <a:srgbClr val="2EA568">
                  <a:alpha val="63000"/>
                </a:srgbClr>
              </a:gs>
              <a:gs pos="100000">
                <a:srgbClr val="89CCAA">
                  <a:alpha val="2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sp>
        <p:nvSpPr>
          <p:cNvPr id="9" name="TextBox 8">
            <a:extLst>
              <a:ext uri="{FF2B5EF4-FFF2-40B4-BE49-F238E27FC236}">
                <a16:creationId xmlns:a16="http://schemas.microsoft.com/office/drawing/2014/main" id="{0A37D270-CE9D-4612-A670-35BC0E93AF26}"/>
              </a:ext>
            </a:extLst>
          </p:cNvPr>
          <p:cNvSpPr txBox="1"/>
          <p:nvPr/>
        </p:nvSpPr>
        <p:spPr>
          <a:xfrm>
            <a:off x="5524641" y="1013499"/>
            <a:ext cx="6133959" cy="5971507"/>
          </a:xfrm>
          <a:prstGeom prst="rect">
            <a:avLst/>
          </a:prstGeom>
          <a:noFill/>
        </p:spPr>
        <p:txBody>
          <a:bodyPr wrap="square" rtlCol="0">
            <a:spAutoFit/>
          </a:bodyPr>
          <a:lstStyle/>
          <a:p>
            <a:pPr marL="171450"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Mixed with frac water, </a:t>
            </a:r>
            <a:r>
              <a:rPr lang="en-US" sz="1400" dirty="0" err="1">
                <a:solidFill>
                  <a:schemeClr val="tx1">
                    <a:lumMod val="65000"/>
                    <a:lumOff val="35000"/>
                  </a:schemeClr>
                </a:solidFill>
                <a:latin typeface="Montserrat Light" charset="0"/>
                <a:ea typeface="Montserrat Light" charset="0"/>
                <a:cs typeface="Montserrat Light" charset="0"/>
              </a:rPr>
              <a:t>AlphaZyme</a:t>
            </a:r>
            <a:r>
              <a:rPr lang="en-US" sz="1400" dirty="0">
                <a:solidFill>
                  <a:schemeClr val="tx1">
                    <a:lumMod val="65000"/>
                    <a:lumOff val="35000"/>
                  </a:schemeClr>
                </a:solidFill>
                <a:latin typeface="Montserrat Light" charset="0"/>
                <a:ea typeface="Montserrat Light" charset="0"/>
                <a:cs typeface="Montserrat Light" charset="0"/>
              </a:rPr>
              <a:t> will treat an unconventional horizonal during a multi-stage frac process.</a:t>
            </a:r>
          </a:p>
          <a:p>
            <a:pPr marL="171450" indent="-171450">
              <a:lnSpc>
                <a:spcPct val="140000"/>
              </a:lnSpc>
              <a:buFont typeface="Arial" charset="0"/>
              <a:buChar char="•"/>
            </a:pPr>
            <a:endParaRPr lang="en-US" sz="1400" dirty="0">
              <a:solidFill>
                <a:schemeClr val="tx1">
                  <a:lumMod val="65000"/>
                  <a:lumOff val="35000"/>
                </a:schemeClr>
              </a:solidFill>
              <a:latin typeface="Montserrat Light" charset="0"/>
              <a:ea typeface="Montserrat Light" charset="0"/>
              <a:cs typeface="Montserrat Light" charset="0"/>
            </a:endParaRPr>
          </a:p>
          <a:p>
            <a:pPr marL="171450"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Implemented during the frac process, </a:t>
            </a:r>
            <a:r>
              <a:rPr lang="en-US" sz="1400" dirty="0" err="1">
                <a:solidFill>
                  <a:schemeClr val="tx1">
                    <a:lumMod val="65000"/>
                    <a:lumOff val="35000"/>
                  </a:schemeClr>
                </a:solidFill>
                <a:latin typeface="Montserrat Light" charset="0"/>
                <a:ea typeface="Montserrat Light" charset="0"/>
                <a:cs typeface="Montserrat Light" charset="0"/>
              </a:rPr>
              <a:t>AlphaZyme</a:t>
            </a:r>
            <a:r>
              <a:rPr lang="en-US" sz="1400" dirty="0">
                <a:solidFill>
                  <a:schemeClr val="tx1">
                    <a:lumMod val="65000"/>
                    <a:lumOff val="35000"/>
                  </a:schemeClr>
                </a:solidFill>
                <a:latin typeface="Montserrat Light" charset="0"/>
                <a:ea typeface="Montserrat Light" charset="0"/>
                <a:cs typeface="Montserrat Light" charset="0"/>
              </a:rPr>
              <a:t> will maximize its opportunity to interact with hydrocarbons.</a:t>
            </a:r>
          </a:p>
          <a:p>
            <a:pPr marL="171450" indent="-171450">
              <a:lnSpc>
                <a:spcPct val="140000"/>
              </a:lnSpc>
              <a:buFont typeface="Arial" charset="0"/>
              <a:buChar char="•"/>
            </a:pPr>
            <a:endParaRPr lang="en-US" sz="1400" dirty="0">
              <a:solidFill>
                <a:schemeClr val="tx1">
                  <a:lumMod val="65000"/>
                  <a:lumOff val="35000"/>
                </a:schemeClr>
              </a:solidFill>
              <a:latin typeface="Montserrat Light" charset="0"/>
              <a:ea typeface="Montserrat Light" charset="0"/>
              <a:cs typeface="Montserrat Light" charset="0"/>
            </a:endParaRPr>
          </a:p>
          <a:p>
            <a:pPr marL="171450"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As each stage is completed </a:t>
            </a:r>
            <a:r>
              <a:rPr lang="en-US" sz="1400" dirty="0" err="1">
                <a:solidFill>
                  <a:schemeClr val="tx1">
                    <a:lumMod val="65000"/>
                    <a:lumOff val="35000"/>
                  </a:schemeClr>
                </a:solidFill>
                <a:latin typeface="Montserrat Light" charset="0"/>
                <a:ea typeface="Montserrat Light" charset="0"/>
                <a:cs typeface="Montserrat Light" charset="0"/>
              </a:rPr>
              <a:t>AlphaZyme</a:t>
            </a:r>
            <a:r>
              <a:rPr lang="en-US" sz="1400" dirty="0">
                <a:solidFill>
                  <a:schemeClr val="tx1">
                    <a:lumMod val="65000"/>
                    <a:lumOff val="35000"/>
                  </a:schemeClr>
                </a:solidFill>
                <a:latin typeface="Montserrat Light" charset="0"/>
                <a:ea typeface="Montserrat Light" charset="0"/>
                <a:cs typeface="Montserrat Light" charset="0"/>
              </a:rPr>
              <a:t> will benefit from a beneficial soak period, optimizing its impact potential. </a:t>
            </a:r>
          </a:p>
          <a:p>
            <a:pPr marL="171450" indent="-171450">
              <a:lnSpc>
                <a:spcPct val="140000"/>
              </a:lnSpc>
              <a:buFont typeface="Arial" charset="0"/>
              <a:buChar char="•"/>
            </a:pPr>
            <a:endParaRPr lang="en-US" sz="1400" dirty="0">
              <a:solidFill>
                <a:schemeClr val="tx1">
                  <a:lumMod val="65000"/>
                  <a:lumOff val="35000"/>
                </a:schemeClr>
              </a:solidFill>
              <a:latin typeface="Montserrat Light" charset="0"/>
              <a:ea typeface="Montserrat Light" charset="0"/>
              <a:cs typeface="Montserrat Light" charset="0"/>
            </a:endParaRPr>
          </a:p>
          <a:p>
            <a:pPr marL="171450"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When production begins the following improvements to oil mobility are achieved:</a:t>
            </a:r>
          </a:p>
          <a:p>
            <a:pPr marL="628650" lvl="1"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Oil-released from the surface of rock </a:t>
            </a:r>
          </a:p>
          <a:p>
            <a:pPr marL="628650" lvl="1"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Reduced IFT &amp; capillary pressures</a:t>
            </a:r>
          </a:p>
          <a:p>
            <a:pPr marL="628650" lvl="1"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Improved contact angle </a:t>
            </a:r>
          </a:p>
          <a:p>
            <a:pPr marL="628650" lvl="1"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Improved relative-permeability</a:t>
            </a:r>
          </a:p>
          <a:p>
            <a:pPr marL="628650" lvl="1"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Maximize recovery of OOIP</a:t>
            </a:r>
          </a:p>
          <a:p>
            <a:pPr marL="628650" lvl="1"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Reduced impact to environment </a:t>
            </a:r>
          </a:p>
          <a:p>
            <a:pPr marL="628650" lvl="1" indent="-171450">
              <a:lnSpc>
                <a:spcPct val="140000"/>
              </a:lnSpc>
              <a:buFont typeface="Arial" charset="0"/>
              <a:buChar char="•"/>
            </a:pPr>
            <a:endParaRPr lang="en-US" sz="1200" dirty="0">
              <a:solidFill>
                <a:schemeClr val="tx1">
                  <a:lumMod val="65000"/>
                  <a:lumOff val="35000"/>
                </a:schemeClr>
              </a:solidFill>
              <a:latin typeface="Montserrat Light" charset="0"/>
              <a:ea typeface="Montserrat Light" charset="0"/>
              <a:cs typeface="Montserrat Light" charset="0"/>
            </a:endParaRPr>
          </a:p>
          <a:p>
            <a:pPr marL="628650" lvl="1" indent="-171450">
              <a:lnSpc>
                <a:spcPct val="140000"/>
              </a:lnSpc>
              <a:buFont typeface="Arial" charset="0"/>
              <a:buChar char="•"/>
            </a:pPr>
            <a:endParaRPr lang="en-US" sz="1200" dirty="0">
              <a:solidFill>
                <a:schemeClr val="tx1">
                  <a:lumMod val="65000"/>
                  <a:lumOff val="35000"/>
                </a:schemeClr>
              </a:solidFill>
              <a:latin typeface="Montserrat Light" charset="0"/>
              <a:ea typeface="Montserrat Light" charset="0"/>
              <a:cs typeface="Montserrat Light" charset="0"/>
            </a:endParaRPr>
          </a:p>
          <a:p>
            <a:pPr marL="628650" lvl="1" indent="-171450">
              <a:lnSpc>
                <a:spcPct val="140000"/>
              </a:lnSpc>
              <a:buFont typeface="Arial" charset="0"/>
              <a:buChar char="•"/>
            </a:pPr>
            <a:endParaRPr lang="en-US" sz="1200" dirty="0">
              <a:solidFill>
                <a:schemeClr val="tx1">
                  <a:lumMod val="65000"/>
                  <a:lumOff val="35000"/>
                </a:schemeClr>
              </a:solidFill>
              <a:latin typeface="Montserrat Light" charset="0"/>
              <a:ea typeface="Montserrat Light" charset="0"/>
              <a:cs typeface="Montserrat Light" charset="0"/>
            </a:endParaRPr>
          </a:p>
        </p:txBody>
      </p:sp>
      <p:cxnSp>
        <p:nvCxnSpPr>
          <p:cNvPr id="10" name="Straight Connector 9">
            <a:extLst>
              <a:ext uri="{FF2B5EF4-FFF2-40B4-BE49-F238E27FC236}">
                <a16:creationId xmlns:a16="http://schemas.microsoft.com/office/drawing/2014/main" id="{10BBD263-8688-4422-A7F8-E76D541F9235}"/>
              </a:ext>
            </a:extLst>
          </p:cNvPr>
          <p:cNvCxnSpPr>
            <a:cxnSpLocks/>
          </p:cNvCxnSpPr>
          <p:nvPr/>
        </p:nvCxnSpPr>
        <p:spPr>
          <a:xfrm>
            <a:off x="7030312" y="6504519"/>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5036961" y="243020"/>
            <a:ext cx="6819759" cy="523220"/>
          </a:xfrm>
          <a:prstGeom prst="rect">
            <a:avLst/>
          </a:prstGeom>
        </p:spPr>
        <p:txBody>
          <a:bodyPr wrap="square">
            <a:spAutoFit/>
          </a:bodyPr>
          <a:lstStyle/>
          <a:p>
            <a:r>
              <a:rPr lang="en-US" sz="2800" spc="30" dirty="0">
                <a:solidFill>
                  <a:srgbClr val="009147"/>
                </a:solidFill>
                <a:latin typeface="Montserrat" charset="0"/>
                <a:ea typeface="Montserrat" charset="0"/>
                <a:cs typeface="Montserrat" charset="0"/>
              </a:rPr>
              <a:t>Impacting </a:t>
            </a:r>
            <a:r>
              <a:rPr lang="en-US" sz="2800" spc="30" dirty="0">
                <a:latin typeface="Montserrat" charset="0"/>
                <a:ea typeface="Montserrat" charset="0"/>
                <a:cs typeface="Montserrat" charset="0"/>
              </a:rPr>
              <a:t>on</a:t>
            </a:r>
            <a:r>
              <a:rPr lang="en-US" sz="2800" spc="30" dirty="0">
                <a:solidFill>
                  <a:srgbClr val="009147"/>
                </a:solidFill>
                <a:latin typeface="Montserrat" charset="0"/>
                <a:ea typeface="Montserrat" charset="0"/>
                <a:cs typeface="Montserrat" charset="0"/>
              </a:rPr>
              <a:t> </a:t>
            </a:r>
            <a:r>
              <a:rPr lang="en-US" sz="2800" spc="30" dirty="0">
                <a:latin typeface="Montserrat" charset="0"/>
                <a:ea typeface="Montserrat" charset="0"/>
                <a:cs typeface="Montserrat" charset="0"/>
              </a:rPr>
              <a:t>Unconventional Resources </a:t>
            </a:r>
          </a:p>
        </p:txBody>
      </p:sp>
    </p:spTree>
    <p:extLst>
      <p:ext uri="{BB962C8B-B14F-4D97-AF65-F5344CB8AC3E}">
        <p14:creationId xmlns:p14="http://schemas.microsoft.com/office/powerpoint/2010/main" val="2415479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5812EE0-CB5B-4012-8D4F-29E382AA0112}"/>
              </a:ext>
            </a:extLst>
          </p:cNvPr>
          <p:cNvGrpSpPr/>
          <p:nvPr/>
        </p:nvGrpSpPr>
        <p:grpSpPr>
          <a:xfrm>
            <a:off x="1781346" y="542318"/>
            <a:ext cx="8220961" cy="1068037"/>
            <a:chOff x="1781346" y="530624"/>
            <a:chExt cx="8220961" cy="1178423"/>
          </a:xfrm>
        </p:grpSpPr>
        <p:sp>
          <p:nvSpPr>
            <p:cNvPr id="12" name="TextBox 11">
              <a:extLst>
                <a:ext uri="{FF2B5EF4-FFF2-40B4-BE49-F238E27FC236}">
                  <a16:creationId xmlns:a16="http://schemas.microsoft.com/office/drawing/2014/main" id="{3481475D-1B49-48BD-8EA9-8099D1DB0DB1}"/>
                </a:ext>
              </a:extLst>
            </p:cNvPr>
            <p:cNvSpPr txBox="1"/>
            <p:nvPr/>
          </p:nvSpPr>
          <p:spPr>
            <a:xfrm>
              <a:off x="1781346" y="530624"/>
              <a:ext cx="8220961" cy="652006"/>
            </a:xfrm>
            <a:prstGeom prst="rect">
              <a:avLst/>
            </a:prstGeom>
            <a:noFill/>
          </p:spPr>
          <p:txBody>
            <a:bodyPr wrap="square" rtlCol="0">
              <a:spAutoFit/>
            </a:bodyPr>
            <a:lstStyle/>
            <a:p>
              <a:pPr algn="ctr">
                <a:lnSpc>
                  <a:spcPct val="90000"/>
                </a:lnSpc>
              </a:pPr>
              <a:r>
                <a:rPr lang="en-US" sz="3600" spc="30" dirty="0">
                  <a:solidFill>
                    <a:schemeClr val="tx1">
                      <a:lumMod val="75000"/>
                      <a:lumOff val="25000"/>
                    </a:schemeClr>
                  </a:solidFill>
                  <a:latin typeface="Montserrat-Bold" charset="0"/>
                </a:rPr>
                <a:t> Market Potential</a:t>
              </a:r>
            </a:p>
          </p:txBody>
        </p:sp>
        <p:cxnSp>
          <p:nvCxnSpPr>
            <p:cNvPr id="14" name="Straight Connector 13">
              <a:extLst>
                <a:ext uri="{FF2B5EF4-FFF2-40B4-BE49-F238E27FC236}">
                  <a16:creationId xmlns:a16="http://schemas.microsoft.com/office/drawing/2014/main" id="{CDCDA611-7CAD-4EC6-88E2-1806752A83A5}"/>
                </a:ext>
              </a:extLst>
            </p:cNvPr>
            <p:cNvCxnSpPr>
              <a:cxnSpLocks/>
            </p:cNvCxnSpPr>
            <p:nvPr/>
          </p:nvCxnSpPr>
          <p:spPr>
            <a:xfrm>
              <a:off x="5497170" y="1709047"/>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grpSp>
        <p:nvGrpSpPr>
          <p:cNvPr id="89" name="Group 88">
            <a:extLst>
              <a:ext uri="{FF2B5EF4-FFF2-40B4-BE49-F238E27FC236}">
                <a16:creationId xmlns:a16="http://schemas.microsoft.com/office/drawing/2014/main" id="{0F9EC1E7-C661-48B3-B91F-6337E570EC07}"/>
              </a:ext>
            </a:extLst>
          </p:cNvPr>
          <p:cNvGrpSpPr/>
          <p:nvPr/>
        </p:nvGrpSpPr>
        <p:grpSpPr>
          <a:xfrm>
            <a:off x="6439618" y="3553467"/>
            <a:ext cx="200688" cy="196736"/>
            <a:chOff x="607056" y="5937853"/>
            <a:chExt cx="351736" cy="344812"/>
          </a:xfrm>
          <a:solidFill>
            <a:schemeClr val="bg1"/>
          </a:solidFill>
        </p:grpSpPr>
        <p:sp>
          <p:nvSpPr>
            <p:cNvPr id="90" name="Rectangle 451">
              <a:extLst>
                <a:ext uri="{FF2B5EF4-FFF2-40B4-BE49-F238E27FC236}">
                  <a16:creationId xmlns:a16="http://schemas.microsoft.com/office/drawing/2014/main" id="{1E2BEEAC-DECA-47A1-B1F9-9E912E0F5B5A}"/>
                </a:ext>
              </a:extLst>
            </p:cNvPr>
            <p:cNvSpPr>
              <a:spLocks noChangeArrowheads="1"/>
            </p:cNvSpPr>
            <p:nvPr/>
          </p:nvSpPr>
          <p:spPr bwMode="auto">
            <a:xfrm>
              <a:off x="670756" y="6097796"/>
              <a:ext cx="21464" cy="214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1" name="Rectangle 452">
              <a:extLst>
                <a:ext uri="{FF2B5EF4-FFF2-40B4-BE49-F238E27FC236}">
                  <a16:creationId xmlns:a16="http://schemas.microsoft.com/office/drawing/2014/main" id="{02D45CBE-28B0-4ABE-9649-E8E1B344CD30}"/>
                </a:ext>
              </a:extLst>
            </p:cNvPr>
            <p:cNvSpPr>
              <a:spLocks noChangeArrowheads="1"/>
            </p:cNvSpPr>
            <p:nvPr/>
          </p:nvSpPr>
          <p:spPr bwMode="auto">
            <a:xfrm>
              <a:off x="670756" y="6153880"/>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2" name="Rectangle 453">
              <a:extLst>
                <a:ext uri="{FF2B5EF4-FFF2-40B4-BE49-F238E27FC236}">
                  <a16:creationId xmlns:a16="http://schemas.microsoft.com/office/drawing/2014/main" id="{A6FC5503-3D90-435F-ADD3-E0839D96598F}"/>
                </a:ext>
              </a:extLst>
            </p:cNvPr>
            <p:cNvSpPr>
              <a:spLocks noChangeArrowheads="1"/>
            </p:cNvSpPr>
            <p:nvPr/>
          </p:nvSpPr>
          <p:spPr bwMode="auto">
            <a:xfrm>
              <a:off x="670756" y="6210656"/>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3" name="Freeform 454">
              <a:extLst>
                <a:ext uri="{FF2B5EF4-FFF2-40B4-BE49-F238E27FC236}">
                  <a16:creationId xmlns:a16="http://schemas.microsoft.com/office/drawing/2014/main" id="{DE679AE8-7E2F-4DCB-BBB1-D1AD6AF8A83B}"/>
                </a:ext>
              </a:extLst>
            </p:cNvPr>
            <p:cNvSpPr>
              <a:spLocks noEditPoints="1"/>
            </p:cNvSpPr>
            <p:nvPr/>
          </p:nvSpPr>
          <p:spPr bwMode="auto">
            <a:xfrm>
              <a:off x="607056" y="5937853"/>
              <a:ext cx="351736" cy="344812"/>
            </a:xfrm>
            <a:custGeom>
              <a:avLst/>
              <a:gdLst>
                <a:gd name="T0" fmla="*/ 428 w 508"/>
                <a:gd name="T1" fmla="*/ 153 h 498"/>
                <a:gd name="T2" fmla="*/ 428 w 508"/>
                <a:gd name="T3" fmla="*/ 0 h 498"/>
                <a:gd name="T4" fmla="*/ 411 w 508"/>
                <a:gd name="T5" fmla="*/ 0 h 498"/>
                <a:gd name="T6" fmla="*/ 411 w 508"/>
                <a:gd name="T7" fmla="*/ 153 h 498"/>
                <a:gd name="T8" fmla="*/ 0 w 508"/>
                <a:gd name="T9" fmla="*/ 153 h 498"/>
                <a:gd name="T10" fmla="*/ 0 w 508"/>
                <a:gd name="T11" fmla="*/ 498 h 498"/>
                <a:gd name="T12" fmla="*/ 508 w 508"/>
                <a:gd name="T13" fmla="*/ 498 h 498"/>
                <a:gd name="T14" fmla="*/ 508 w 508"/>
                <a:gd name="T15" fmla="*/ 153 h 498"/>
                <a:gd name="T16" fmla="*/ 428 w 508"/>
                <a:gd name="T17" fmla="*/ 153 h 498"/>
                <a:gd name="T18" fmla="*/ 491 w 508"/>
                <a:gd name="T19" fmla="*/ 482 h 498"/>
                <a:gd name="T20" fmla="*/ 17 w 508"/>
                <a:gd name="T21" fmla="*/ 482 h 498"/>
                <a:gd name="T22" fmla="*/ 17 w 508"/>
                <a:gd name="T23" fmla="*/ 170 h 498"/>
                <a:gd name="T24" fmla="*/ 491 w 508"/>
                <a:gd name="T25" fmla="*/ 170 h 498"/>
                <a:gd name="T26" fmla="*/ 491 w 508"/>
                <a:gd name="T27" fmla="*/ 4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498">
                  <a:moveTo>
                    <a:pt x="428" y="153"/>
                  </a:moveTo>
                  <a:lnTo>
                    <a:pt x="428" y="0"/>
                  </a:lnTo>
                  <a:lnTo>
                    <a:pt x="411" y="0"/>
                  </a:lnTo>
                  <a:lnTo>
                    <a:pt x="411" y="153"/>
                  </a:lnTo>
                  <a:lnTo>
                    <a:pt x="0" y="153"/>
                  </a:lnTo>
                  <a:lnTo>
                    <a:pt x="0" y="498"/>
                  </a:lnTo>
                  <a:lnTo>
                    <a:pt x="508" y="498"/>
                  </a:lnTo>
                  <a:lnTo>
                    <a:pt x="508" y="153"/>
                  </a:lnTo>
                  <a:lnTo>
                    <a:pt x="428" y="153"/>
                  </a:lnTo>
                  <a:close/>
                  <a:moveTo>
                    <a:pt x="491" y="482"/>
                  </a:moveTo>
                  <a:lnTo>
                    <a:pt x="17" y="482"/>
                  </a:lnTo>
                  <a:lnTo>
                    <a:pt x="17" y="170"/>
                  </a:lnTo>
                  <a:lnTo>
                    <a:pt x="491" y="170"/>
                  </a:lnTo>
                  <a:lnTo>
                    <a:pt x="491"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4" name="Freeform 455">
              <a:extLst>
                <a:ext uri="{FF2B5EF4-FFF2-40B4-BE49-F238E27FC236}">
                  <a16:creationId xmlns:a16="http://schemas.microsoft.com/office/drawing/2014/main" id="{235AB47C-AACB-467A-AD42-05FD4EBDA221}"/>
                </a:ext>
              </a:extLst>
            </p:cNvPr>
            <p:cNvSpPr>
              <a:spLocks noEditPoints="1"/>
            </p:cNvSpPr>
            <p:nvPr/>
          </p:nvSpPr>
          <p:spPr bwMode="auto">
            <a:xfrm>
              <a:off x="752458" y="6074947"/>
              <a:ext cx="175175" cy="176560"/>
            </a:xfrm>
            <a:custGeom>
              <a:avLst/>
              <a:gdLst>
                <a:gd name="T0" fmla="*/ 53 w 107"/>
                <a:gd name="T1" fmla="*/ 108 h 108"/>
                <a:gd name="T2" fmla="*/ 107 w 107"/>
                <a:gd name="T3" fmla="*/ 54 h 108"/>
                <a:gd name="T4" fmla="*/ 53 w 107"/>
                <a:gd name="T5" fmla="*/ 0 h 108"/>
                <a:gd name="T6" fmla="*/ 0 w 107"/>
                <a:gd name="T7" fmla="*/ 54 h 108"/>
                <a:gd name="T8" fmla="*/ 53 w 107"/>
                <a:gd name="T9" fmla="*/ 108 h 108"/>
                <a:gd name="T10" fmla="*/ 53 w 107"/>
                <a:gd name="T11" fmla="*/ 7 h 108"/>
                <a:gd name="T12" fmla="*/ 100 w 107"/>
                <a:gd name="T13" fmla="*/ 54 h 108"/>
                <a:gd name="T14" fmla="*/ 53 w 107"/>
                <a:gd name="T15" fmla="*/ 101 h 108"/>
                <a:gd name="T16" fmla="*/ 7 w 107"/>
                <a:gd name="T17" fmla="*/ 54 h 108"/>
                <a:gd name="T18" fmla="*/ 53 w 107"/>
                <a:gd name="T1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83" y="108"/>
                    <a:pt x="107" y="84"/>
                    <a:pt x="107" y="54"/>
                  </a:cubicBezTo>
                  <a:cubicBezTo>
                    <a:pt x="107" y="25"/>
                    <a:pt x="83" y="0"/>
                    <a:pt x="53" y="0"/>
                  </a:cubicBezTo>
                  <a:cubicBezTo>
                    <a:pt x="24" y="0"/>
                    <a:pt x="0" y="25"/>
                    <a:pt x="0" y="54"/>
                  </a:cubicBezTo>
                  <a:cubicBezTo>
                    <a:pt x="0" y="84"/>
                    <a:pt x="24" y="108"/>
                    <a:pt x="53" y="108"/>
                  </a:cubicBezTo>
                  <a:close/>
                  <a:moveTo>
                    <a:pt x="53" y="7"/>
                  </a:moveTo>
                  <a:cubicBezTo>
                    <a:pt x="79" y="7"/>
                    <a:pt x="100" y="28"/>
                    <a:pt x="100" y="54"/>
                  </a:cubicBezTo>
                  <a:cubicBezTo>
                    <a:pt x="100" y="80"/>
                    <a:pt x="79" y="101"/>
                    <a:pt x="53" y="101"/>
                  </a:cubicBezTo>
                  <a:cubicBezTo>
                    <a:pt x="28" y="101"/>
                    <a:pt x="7" y="80"/>
                    <a:pt x="7" y="54"/>
                  </a:cubicBezTo>
                  <a:cubicBezTo>
                    <a:pt x="7" y="28"/>
                    <a:pt x="28"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5" name="Freeform 456">
              <a:extLst>
                <a:ext uri="{FF2B5EF4-FFF2-40B4-BE49-F238E27FC236}">
                  <a16:creationId xmlns:a16="http://schemas.microsoft.com/office/drawing/2014/main" id="{C08B431B-642D-4169-90C7-709560345C3A}"/>
                </a:ext>
              </a:extLst>
            </p:cNvPr>
            <p:cNvSpPr>
              <a:spLocks noEditPoints="1"/>
            </p:cNvSpPr>
            <p:nvPr/>
          </p:nvSpPr>
          <p:spPr bwMode="auto">
            <a:xfrm>
              <a:off x="796771" y="6120645"/>
              <a:ext cx="85164" cy="85164"/>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7 h 52"/>
                <a:gd name="T12" fmla="*/ 46 w 52"/>
                <a:gd name="T13" fmla="*/ 26 h 52"/>
                <a:gd name="T14" fmla="*/ 26 w 52"/>
                <a:gd name="T15" fmla="*/ 45 h 52"/>
                <a:gd name="T16" fmla="*/ 7 w 52"/>
                <a:gd name="T17" fmla="*/ 26 h 52"/>
                <a:gd name="T18" fmla="*/ 26 w 52"/>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41" y="52"/>
                    <a:pt x="52" y="40"/>
                    <a:pt x="52" y="26"/>
                  </a:cubicBezTo>
                  <a:cubicBezTo>
                    <a:pt x="52" y="12"/>
                    <a:pt x="41" y="0"/>
                    <a:pt x="26" y="0"/>
                  </a:cubicBezTo>
                  <a:cubicBezTo>
                    <a:pt x="12" y="0"/>
                    <a:pt x="0" y="12"/>
                    <a:pt x="0" y="26"/>
                  </a:cubicBezTo>
                  <a:cubicBezTo>
                    <a:pt x="0" y="40"/>
                    <a:pt x="12" y="52"/>
                    <a:pt x="26" y="52"/>
                  </a:cubicBezTo>
                  <a:close/>
                  <a:moveTo>
                    <a:pt x="26" y="7"/>
                  </a:moveTo>
                  <a:cubicBezTo>
                    <a:pt x="37" y="7"/>
                    <a:pt x="46" y="16"/>
                    <a:pt x="46" y="26"/>
                  </a:cubicBezTo>
                  <a:cubicBezTo>
                    <a:pt x="46" y="37"/>
                    <a:pt x="37" y="45"/>
                    <a:pt x="26" y="45"/>
                  </a:cubicBezTo>
                  <a:cubicBezTo>
                    <a:pt x="16" y="45"/>
                    <a:pt x="7" y="37"/>
                    <a:pt x="7" y="26"/>
                  </a:cubicBezTo>
                  <a:cubicBezTo>
                    <a:pt x="7" y="16"/>
                    <a:pt x="16" y="7"/>
                    <a:pt x="2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grpSp>
      <p:sp>
        <p:nvSpPr>
          <p:cNvPr id="31" name="Shape 2792"/>
          <p:cNvSpPr/>
          <p:nvPr/>
        </p:nvSpPr>
        <p:spPr>
          <a:xfrm>
            <a:off x="6223977" y="2732665"/>
            <a:ext cx="470393" cy="47039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0800" y="0"/>
                </a:moveTo>
                <a:cubicBezTo>
                  <a:pt x="4836" y="0"/>
                  <a:pt x="0" y="4836"/>
                  <a:pt x="0" y="10800"/>
                </a:cubicBezTo>
                <a:cubicBezTo>
                  <a:pt x="0" y="16765"/>
                  <a:pt x="4836" y="21600"/>
                  <a:pt x="10800" y="21600"/>
                </a:cubicBezTo>
                <a:cubicBezTo>
                  <a:pt x="16764" y="21600"/>
                  <a:pt x="21600" y="16765"/>
                  <a:pt x="21600" y="10800"/>
                </a:cubicBezTo>
                <a:cubicBezTo>
                  <a:pt x="21600" y="4836"/>
                  <a:pt x="16764" y="0"/>
                  <a:pt x="10800" y="0"/>
                </a:cubicBezTo>
                <a:moveTo>
                  <a:pt x="11949" y="13580"/>
                </a:moveTo>
                <a:cubicBezTo>
                  <a:pt x="11701" y="13784"/>
                  <a:pt x="11474" y="13901"/>
                  <a:pt x="11085" y="13931"/>
                </a:cubicBezTo>
                <a:lnTo>
                  <a:pt x="11085" y="11339"/>
                </a:lnTo>
                <a:cubicBezTo>
                  <a:pt x="11251" y="11383"/>
                  <a:pt x="11321" y="11435"/>
                  <a:pt x="11479" y="11494"/>
                </a:cubicBezTo>
                <a:cubicBezTo>
                  <a:pt x="11638" y="11554"/>
                  <a:pt x="11780" y="11632"/>
                  <a:pt x="11906" y="11728"/>
                </a:cubicBezTo>
                <a:cubicBezTo>
                  <a:pt x="12032" y="11824"/>
                  <a:pt x="12133" y="11943"/>
                  <a:pt x="12208" y="12084"/>
                </a:cubicBezTo>
                <a:cubicBezTo>
                  <a:pt x="12284" y="12225"/>
                  <a:pt x="12322" y="12399"/>
                  <a:pt x="12322" y="12607"/>
                </a:cubicBezTo>
                <a:cubicBezTo>
                  <a:pt x="12322" y="13052"/>
                  <a:pt x="12198" y="13376"/>
                  <a:pt x="11949" y="13580"/>
                </a:cubicBezTo>
                <a:moveTo>
                  <a:pt x="10437" y="9837"/>
                </a:moveTo>
                <a:cubicBezTo>
                  <a:pt x="10286" y="9800"/>
                  <a:pt x="10228" y="9753"/>
                  <a:pt x="10081" y="9698"/>
                </a:cubicBezTo>
                <a:cubicBezTo>
                  <a:pt x="9933" y="9642"/>
                  <a:pt x="9803" y="9570"/>
                  <a:pt x="9692" y="9481"/>
                </a:cubicBezTo>
                <a:cubicBezTo>
                  <a:pt x="9581" y="9392"/>
                  <a:pt x="9489" y="9285"/>
                  <a:pt x="9417" y="9159"/>
                </a:cubicBezTo>
                <a:cubicBezTo>
                  <a:pt x="9345" y="9032"/>
                  <a:pt x="9309" y="8880"/>
                  <a:pt x="9309" y="8702"/>
                </a:cubicBezTo>
                <a:cubicBezTo>
                  <a:pt x="9309" y="8309"/>
                  <a:pt x="9415" y="8030"/>
                  <a:pt x="9627" y="7862"/>
                </a:cubicBezTo>
                <a:cubicBezTo>
                  <a:pt x="9839" y="7696"/>
                  <a:pt x="10048" y="7612"/>
                  <a:pt x="10437" y="7612"/>
                </a:cubicBezTo>
                <a:cubicBezTo>
                  <a:pt x="10437" y="7612"/>
                  <a:pt x="10437" y="9837"/>
                  <a:pt x="10437" y="9837"/>
                </a:cubicBezTo>
                <a:close/>
                <a:moveTo>
                  <a:pt x="12765" y="10727"/>
                </a:moveTo>
                <a:cubicBezTo>
                  <a:pt x="12527" y="10542"/>
                  <a:pt x="12253" y="10390"/>
                  <a:pt x="11944" y="10271"/>
                </a:cubicBezTo>
                <a:cubicBezTo>
                  <a:pt x="11634" y="10153"/>
                  <a:pt x="11410" y="10049"/>
                  <a:pt x="11085" y="9959"/>
                </a:cubicBezTo>
                <a:lnTo>
                  <a:pt x="11085" y="7612"/>
                </a:lnTo>
                <a:cubicBezTo>
                  <a:pt x="11474" y="7612"/>
                  <a:pt x="11665" y="7713"/>
                  <a:pt x="11841" y="7913"/>
                </a:cubicBezTo>
                <a:cubicBezTo>
                  <a:pt x="12017" y="8113"/>
                  <a:pt x="12113" y="8402"/>
                  <a:pt x="12127" y="8781"/>
                </a:cubicBezTo>
                <a:lnTo>
                  <a:pt x="13359" y="8781"/>
                </a:lnTo>
                <a:cubicBezTo>
                  <a:pt x="13359" y="8417"/>
                  <a:pt x="13295" y="8098"/>
                  <a:pt x="13170" y="7824"/>
                </a:cubicBezTo>
                <a:cubicBezTo>
                  <a:pt x="13043" y="7550"/>
                  <a:pt x="12875" y="7323"/>
                  <a:pt x="12662" y="7145"/>
                </a:cubicBezTo>
                <a:cubicBezTo>
                  <a:pt x="12449" y="6967"/>
                  <a:pt x="12200" y="6833"/>
                  <a:pt x="11911" y="6744"/>
                </a:cubicBezTo>
                <a:cubicBezTo>
                  <a:pt x="11623" y="6656"/>
                  <a:pt x="11410" y="6611"/>
                  <a:pt x="11085" y="6611"/>
                </a:cubicBezTo>
                <a:lnTo>
                  <a:pt x="11085" y="5881"/>
                </a:lnTo>
                <a:lnTo>
                  <a:pt x="10437" y="5881"/>
                </a:lnTo>
                <a:lnTo>
                  <a:pt x="10437" y="6611"/>
                </a:lnTo>
                <a:cubicBezTo>
                  <a:pt x="10113" y="6611"/>
                  <a:pt x="9895" y="6659"/>
                  <a:pt x="9600" y="6756"/>
                </a:cubicBezTo>
                <a:cubicBezTo>
                  <a:pt x="9305" y="6852"/>
                  <a:pt x="9044" y="6991"/>
                  <a:pt x="8817" y="7173"/>
                </a:cubicBezTo>
                <a:cubicBezTo>
                  <a:pt x="8590" y="7355"/>
                  <a:pt x="8410" y="7581"/>
                  <a:pt x="8277" y="7852"/>
                </a:cubicBezTo>
                <a:cubicBezTo>
                  <a:pt x="8144" y="8122"/>
                  <a:pt x="8077" y="8436"/>
                  <a:pt x="8077" y="8791"/>
                </a:cubicBezTo>
                <a:cubicBezTo>
                  <a:pt x="8077" y="9199"/>
                  <a:pt x="8150" y="9541"/>
                  <a:pt x="8293" y="9815"/>
                </a:cubicBezTo>
                <a:cubicBezTo>
                  <a:pt x="8438" y="10089"/>
                  <a:pt x="8626" y="10317"/>
                  <a:pt x="8860" y="10499"/>
                </a:cubicBezTo>
                <a:cubicBezTo>
                  <a:pt x="9094" y="10681"/>
                  <a:pt x="9357" y="10829"/>
                  <a:pt x="9649" y="10944"/>
                </a:cubicBezTo>
                <a:cubicBezTo>
                  <a:pt x="9940" y="11059"/>
                  <a:pt x="10142" y="11157"/>
                  <a:pt x="10437" y="11239"/>
                </a:cubicBezTo>
                <a:lnTo>
                  <a:pt x="10437" y="13931"/>
                </a:lnTo>
                <a:cubicBezTo>
                  <a:pt x="9940" y="13916"/>
                  <a:pt x="9676" y="13768"/>
                  <a:pt x="9460" y="13486"/>
                </a:cubicBezTo>
                <a:cubicBezTo>
                  <a:pt x="9244" y="13204"/>
                  <a:pt x="9139" y="12818"/>
                  <a:pt x="9147" y="12329"/>
                </a:cubicBezTo>
                <a:lnTo>
                  <a:pt x="7915" y="12329"/>
                </a:lnTo>
                <a:cubicBezTo>
                  <a:pt x="7908" y="12744"/>
                  <a:pt x="7967" y="13111"/>
                  <a:pt x="8094" y="13430"/>
                </a:cubicBezTo>
                <a:cubicBezTo>
                  <a:pt x="8220" y="13749"/>
                  <a:pt x="8397" y="14018"/>
                  <a:pt x="8628" y="14236"/>
                </a:cubicBezTo>
                <a:cubicBezTo>
                  <a:pt x="8858" y="14455"/>
                  <a:pt x="9136" y="14624"/>
                  <a:pt x="9460" y="14743"/>
                </a:cubicBezTo>
                <a:cubicBezTo>
                  <a:pt x="9784" y="14861"/>
                  <a:pt x="10048" y="14924"/>
                  <a:pt x="10437" y="14932"/>
                </a:cubicBezTo>
                <a:lnTo>
                  <a:pt x="10437" y="15692"/>
                </a:lnTo>
                <a:lnTo>
                  <a:pt x="11085" y="15692"/>
                </a:lnTo>
                <a:lnTo>
                  <a:pt x="11085" y="14932"/>
                </a:lnTo>
                <a:cubicBezTo>
                  <a:pt x="11446" y="14917"/>
                  <a:pt x="11688" y="14856"/>
                  <a:pt x="11998" y="14748"/>
                </a:cubicBezTo>
                <a:cubicBezTo>
                  <a:pt x="12307" y="14641"/>
                  <a:pt x="12578" y="14485"/>
                  <a:pt x="12808" y="14281"/>
                </a:cubicBezTo>
                <a:cubicBezTo>
                  <a:pt x="13038" y="14077"/>
                  <a:pt x="13220" y="13821"/>
                  <a:pt x="13353" y="13513"/>
                </a:cubicBezTo>
                <a:cubicBezTo>
                  <a:pt x="13486" y="13206"/>
                  <a:pt x="13553" y="12844"/>
                  <a:pt x="13553" y="12429"/>
                </a:cubicBezTo>
                <a:cubicBezTo>
                  <a:pt x="13553" y="12028"/>
                  <a:pt x="13481" y="11691"/>
                  <a:pt x="13337" y="11417"/>
                </a:cubicBezTo>
                <a:cubicBezTo>
                  <a:pt x="13193" y="11142"/>
                  <a:pt x="13002" y="10912"/>
                  <a:pt x="12765" y="10727"/>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36" name="Shape 2546"/>
          <p:cNvSpPr/>
          <p:nvPr/>
        </p:nvSpPr>
        <p:spPr>
          <a:xfrm>
            <a:off x="6294069" y="3971488"/>
            <a:ext cx="328459" cy="32234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grpSp>
        <p:nvGrpSpPr>
          <p:cNvPr id="4" name="Group 3"/>
          <p:cNvGrpSpPr/>
          <p:nvPr/>
        </p:nvGrpSpPr>
        <p:grpSpPr>
          <a:xfrm>
            <a:off x="1073666" y="2732665"/>
            <a:ext cx="4037830" cy="2639756"/>
            <a:chOff x="295979" y="2108805"/>
            <a:chExt cx="5702932" cy="3728328"/>
          </a:xfrm>
          <a:solidFill>
            <a:srgbClr val="89CCAA"/>
          </a:solidFill>
        </p:grpSpPr>
        <p:sp>
          <p:nvSpPr>
            <p:cNvPr id="38" name="Freeform 5"/>
            <p:cNvSpPr>
              <a:spLocks/>
            </p:cNvSpPr>
            <p:nvPr/>
          </p:nvSpPr>
          <p:spPr bwMode="auto">
            <a:xfrm>
              <a:off x="725580" y="2108805"/>
              <a:ext cx="710754" cy="527472"/>
            </a:xfrm>
            <a:custGeom>
              <a:avLst/>
              <a:gdLst>
                <a:gd name="T0" fmla="*/ 228 w 257"/>
                <a:gd name="T1" fmla="*/ 167 h 190"/>
                <a:gd name="T2" fmla="*/ 227 w 257"/>
                <a:gd name="T3" fmla="*/ 190 h 190"/>
                <a:gd name="T4" fmla="*/ 150 w 257"/>
                <a:gd name="T5" fmla="*/ 172 h 190"/>
                <a:gd name="T6" fmla="*/ 141 w 257"/>
                <a:gd name="T7" fmla="*/ 172 h 190"/>
                <a:gd name="T8" fmla="*/ 108 w 257"/>
                <a:gd name="T9" fmla="*/ 174 h 190"/>
                <a:gd name="T10" fmla="*/ 102 w 257"/>
                <a:gd name="T11" fmla="*/ 173 h 190"/>
                <a:gd name="T12" fmla="*/ 97 w 257"/>
                <a:gd name="T13" fmla="*/ 174 h 190"/>
                <a:gd name="T14" fmla="*/ 94 w 257"/>
                <a:gd name="T15" fmla="*/ 172 h 190"/>
                <a:gd name="T16" fmla="*/ 86 w 257"/>
                <a:gd name="T17" fmla="*/ 171 h 190"/>
                <a:gd name="T18" fmla="*/ 85 w 257"/>
                <a:gd name="T19" fmla="*/ 168 h 190"/>
                <a:gd name="T20" fmla="*/ 73 w 257"/>
                <a:gd name="T21" fmla="*/ 165 h 190"/>
                <a:gd name="T22" fmla="*/ 66 w 257"/>
                <a:gd name="T23" fmla="*/ 162 h 190"/>
                <a:gd name="T24" fmla="*/ 51 w 257"/>
                <a:gd name="T25" fmla="*/ 165 h 190"/>
                <a:gd name="T26" fmla="*/ 33 w 257"/>
                <a:gd name="T27" fmla="*/ 156 h 190"/>
                <a:gd name="T28" fmla="*/ 29 w 257"/>
                <a:gd name="T29" fmla="*/ 128 h 190"/>
                <a:gd name="T30" fmla="*/ 20 w 257"/>
                <a:gd name="T31" fmla="*/ 126 h 190"/>
                <a:gd name="T32" fmla="*/ 10 w 257"/>
                <a:gd name="T33" fmla="*/ 120 h 190"/>
                <a:gd name="T34" fmla="*/ 0 w 257"/>
                <a:gd name="T35" fmla="*/ 116 h 190"/>
                <a:gd name="T36" fmla="*/ 3 w 257"/>
                <a:gd name="T37" fmla="*/ 103 h 190"/>
                <a:gd name="T38" fmla="*/ 5 w 257"/>
                <a:gd name="T39" fmla="*/ 105 h 190"/>
                <a:gd name="T40" fmla="*/ 7 w 257"/>
                <a:gd name="T41" fmla="*/ 105 h 190"/>
                <a:gd name="T42" fmla="*/ 11 w 257"/>
                <a:gd name="T43" fmla="*/ 99 h 190"/>
                <a:gd name="T44" fmla="*/ 9 w 257"/>
                <a:gd name="T45" fmla="*/ 96 h 190"/>
                <a:gd name="T46" fmla="*/ 7 w 257"/>
                <a:gd name="T47" fmla="*/ 88 h 190"/>
                <a:gd name="T48" fmla="*/ 16 w 257"/>
                <a:gd name="T49" fmla="*/ 85 h 190"/>
                <a:gd name="T50" fmla="*/ 8 w 257"/>
                <a:gd name="T51" fmla="*/ 78 h 190"/>
                <a:gd name="T52" fmla="*/ 6 w 257"/>
                <a:gd name="T53" fmla="*/ 60 h 190"/>
                <a:gd name="T54" fmla="*/ 8 w 257"/>
                <a:gd name="T55" fmla="*/ 41 h 190"/>
                <a:gd name="T56" fmla="*/ 3 w 257"/>
                <a:gd name="T57" fmla="*/ 23 h 190"/>
                <a:gd name="T58" fmla="*/ 10 w 257"/>
                <a:gd name="T59" fmla="*/ 10 h 190"/>
                <a:gd name="T60" fmla="*/ 33 w 257"/>
                <a:gd name="T61" fmla="*/ 30 h 190"/>
                <a:gd name="T62" fmla="*/ 49 w 257"/>
                <a:gd name="T63" fmla="*/ 36 h 190"/>
                <a:gd name="T64" fmla="*/ 55 w 257"/>
                <a:gd name="T65" fmla="*/ 36 h 190"/>
                <a:gd name="T66" fmla="*/ 65 w 257"/>
                <a:gd name="T67" fmla="*/ 42 h 190"/>
                <a:gd name="T68" fmla="*/ 63 w 257"/>
                <a:gd name="T69" fmla="*/ 56 h 190"/>
                <a:gd name="T70" fmla="*/ 48 w 257"/>
                <a:gd name="T71" fmla="*/ 69 h 190"/>
                <a:gd name="T72" fmla="*/ 48 w 257"/>
                <a:gd name="T73" fmla="*/ 74 h 190"/>
                <a:gd name="T74" fmla="*/ 55 w 257"/>
                <a:gd name="T75" fmla="*/ 66 h 190"/>
                <a:gd name="T76" fmla="*/ 70 w 257"/>
                <a:gd name="T77" fmla="*/ 57 h 190"/>
                <a:gd name="T78" fmla="*/ 66 w 257"/>
                <a:gd name="T79" fmla="*/ 64 h 190"/>
                <a:gd name="T80" fmla="*/ 52 w 257"/>
                <a:gd name="T81" fmla="*/ 80 h 190"/>
                <a:gd name="T82" fmla="*/ 46 w 257"/>
                <a:gd name="T83" fmla="*/ 91 h 190"/>
                <a:gd name="T84" fmla="*/ 55 w 257"/>
                <a:gd name="T85" fmla="*/ 87 h 190"/>
                <a:gd name="T86" fmla="*/ 65 w 257"/>
                <a:gd name="T87" fmla="*/ 82 h 190"/>
                <a:gd name="T88" fmla="*/ 71 w 257"/>
                <a:gd name="T89" fmla="*/ 68 h 190"/>
                <a:gd name="T90" fmla="*/ 80 w 257"/>
                <a:gd name="T91" fmla="*/ 54 h 190"/>
                <a:gd name="T92" fmla="*/ 78 w 257"/>
                <a:gd name="T93" fmla="*/ 42 h 190"/>
                <a:gd name="T94" fmla="*/ 75 w 257"/>
                <a:gd name="T95" fmla="*/ 35 h 190"/>
                <a:gd name="T96" fmla="*/ 74 w 257"/>
                <a:gd name="T97" fmla="*/ 46 h 190"/>
                <a:gd name="T98" fmla="*/ 76 w 257"/>
                <a:gd name="T99" fmla="*/ 54 h 190"/>
                <a:gd name="T100" fmla="*/ 72 w 257"/>
                <a:gd name="T101" fmla="*/ 51 h 190"/>
                <a:gd name="T102" fmla="*/ 68 w 257"/>
                <a:gd name="T103" fmla="*/ 41 h 190"/>
                <a:gd name="T104" fmla="*/ 73 w 257"/>
                <a:gd name="T105" fmla="*/ 32 h 190"/>
                <a:gd name="T106" fmla="*/ 74 w 257"/>
                <a:gd name="T107" fmla="*/ 24 h 190"/>
                <a:gd name="T108" fmla="*/ 80 w 257"/>
                <a:gd name="T109" fmla="*/ 30 h 190"/>
                <a:gd name="T110" fmla="*/ 79 w 257"/>
                <a:gd name="T111" fmla="*/ 15 h 190"/>
                <a:gd name="T112" fmla="*/ 77 w 257"/>
                <a:gd name="T113" fmla="*/ 11 h 190"/>
                <a:gd name="T114" fmla="*/ 145 w 257"/>
                <a:gd name="T115" fmla="*/ 19 h 190"/>
                <a:gd name="T116" fmla="*/ 246 w 257"/>
                <a:gd name="T117" fmla="*/ 4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190">
                  <a:moveTo>
                    <a:pt x="257" y="47"/>
                  </a:moveTo>
                  <a:cubicBezTo>
                    <a:pt x="257" y="47"/>
                    <a:pt x="233" y="161"/>
                    <a:pt x="228" y="167"/>
                  </a:cubicBezTo>
                  <a:cubicBezTo>
                    <a:pt x="224" y="174"/>
                    <a:pt x="229" y="172"/>
                    <a:pt x="229" y="179"/>
                  </a:cubicBezTo>
                  <a:cubicBezTo>
                    <a:pt x="229" y="185"/>
                    <a:pt x="227" y="190"/>
                    <a:pt x="227" y="190"/>
                  </a:cubicBezTo>
                  <a:cubicBezTo>
                    <a:pt x="161" y="173"/>
                    <a:pt x="161" y="173"/>
                    <a:pt x="161" y="173"/>
                  </a:cubicBezTo>
                  <a:cubicBezTo>
                    <a:pt x="150" y="172"/>
                    <a:pt x="150" y="172"/>
                    <a:pt x="150" y="172"/>
                  </a:cubicBezTo>
                  <a:cubicBezTo>
                    <a:pt x="146" y="173"/>
                    <a:pt x="146" y="173"/>
                    <a:pt x="146" y="173"/>
                  </a:cubicBezTo>
                  <a:cubicBezTo>
                    <a:pt x="141" y="172"/>
                    <a:pt x="141" y="172"/>
                    <a:pt x="141" y="172"/>
                  </a:cubicBezTo>
                  <a:cubicBezTo>
                    <a:pt x="137" y="173"/>
                    <a:pt x="137" y="173"/>
                    <a:pt x="137" y="173"/>
                  </a:cubicBezTo>
                  <a:cubicBezTo>
                    <a:pt x="108" y="174"/>
                    <a:pt x="108" y="174"/>
                    <a:pt x="108" y="174"/>
                  </a:cubicBezTo>
                  <a:cubicBezTo>
                    <a:pt x="105" y="172"/>
                    <a:pt x="105" y="172"/>
                    <a:pt x="105" y="172"/>
                  </a:cubicBezTo>
                  <a:cubicBezTo>
                    <a:pt x="102" y="173"/>
                    <a:pt x="102" y="173"/>
                    <a:pt x="102" y="173"/>
                  </a:cubicBezTo>
                  <a:cubicBezTo>
                    <a:pt x="99" y="174"/>
                    <a:pt x="99" y="174"/>
                    <a:pt x="99" y="174"/>
                  </a:cubicBezTo>
                  <a:cubicBezTo>
                    <a:pt x="97" y="174"/>
                    <a:pt x="97" y="174"/>
                    <a:pt x="97" y="174"/>
                  </a:cubicBezTo>
                  <a:cubicBezTo>
                    <a:pt x="94" y="173"/>
                    <a:pt x="94" y="173"/>
                    <a:pt x="94" y="173"/>
                  </a:cubicBezTo>
                  <a:cubicBezTo>
                    <a:pt x="94" y="172"/>
                    <a:pt x="94" y="172"/>
                    <a:pt x="94" y="172"/>
                  </a:cubicBezTo>
                  <a:cubicBezTo>
                    <a:pt x="89" y="172"/>
                    <a:pt x="89" y="172"/>
                    <a:pt x="89" y="172"/>
                  </a:cubicBezTo>
                  <a:cubicBezTo>
                    <a:pt x="86" y="171"/>
                    <a:pt x="86" y="171"/>
                    <a:pt x="86" y="171"/>
                  </a:cubicBezTo>
                  <a:cubicBezTo>
                    <a:pt x="85" y="169"/>
                    <a:pt x="85" y="169"/>
                    <a:pt x="85" y="169"/>
                  </a:cubicBezTo>
                  <a:cubicBezTo>
                    <a:pt x="85" y="168"/>
                    <a:pt x="85" y="168"/>
                    <a:pt x="85" y="168"/>
                  </a:cubicBezTo>
                  <a:cubicBezTo>
                    <a:pt x="81" y="167"/>
                    <a:pt x="81" y="167"/>
                    <a:pt x="81" y="167"/>
                  </a:cubicBezTo>
                  <a:cubicBezTo>
                    <a:pt x="73" y="165"/>
                    <a:pt x="73" y="165"/>
                    <a:pt x="73" y="165"/>
                  </a:cubicBezTo>
                  <a:cubicBezTo>
                    <a:pt x="68" y="163"/>
                    <a:pt x="68" y="163"/>
                    <a:pt x="68" y="163"/>
                  </a:cubicBezTo>
                  <a:cubicBezTo>
                    <a:pt x="66" y="162"/>
                    <a:pt x="66" y="162"/>
                    <a:pt x="66" y="162"/>
                  </a:cubicBezTo>
                  <a:cubicBezTo>
                    <a:pt x="60" y="163"/>
                    <a:pt x="60" y="163"/>
                    <a:pt x="60" y="163"/>
                  </a:cubicBezTo>
                  <a:cubicBezTo>
                    <a:pt x="51" y="165"/>
                    <a:pt x="51" y="165"/>
                    <a:pt x="51" y="165"/>
                  </a:cubicBezTo>
                  <a:cubicBezTo>
                    <a:pt x="40" y="162"/>
                    <a:pt x="40" y="162"/>
                    <a:pt x="40" y="162"/>
                  </a:cubicBezTo>
                  <a:cubicBezTo>
                    <a:pt x="33" y="156"/>
                    <a:pt x="33" y="156"/>
                    <a:pt x="33" y="156"/>
                  </a:cubicBezTo>
                  <a:cubicBezTo>
                    <a:pt x="33" y="156"/>
                    <a:pt x="36" y="149"/>
                    <a:pt x="35" y="140"/>
                  </a:cubicBezTo>
                  <a:cubicBezTo>
                    <a:pt x="34" y="130"/>
                    <a:pt x="29" y="128"/>
                    <a:pt x="29" y="128"/>
                  </a:cubicBezTo>
                  <a:cubicBezTo>
                    <a:pt x="24" y="128"/>
                    <a:pt x="24" y="128"/>
                    <a:pt x="24" y="128"/>
                  </a:cubicBezTo>
                  <a:cubicBezTo>
                    <a:pt x="20" y="126"/>
                    <a:pt x="20" y="126"/>
                    <a:pt x="20" y="126"/>
                  </a:cubicBezTo>
                  <a:cubicBezTo>
                    <a:pt x="20" y="126"/>
                    <a:pt x="20" y="120"/>
                    <a:pt x="15" y="120"/>
                  </a:cubicBezTo>
                  <a:cubicBezTo>
                    <a:pt x="10" y="120"/>
                    <a:pt x="10" y="120"/>
                    <a:pt x="10" y="120"/>
                  </a:cubicBezTo>
                  <a:cubicBezTo>
                    <a:pt x="4" y="119"/>
                    <a:pt x="4" y="119"/>
                    <a:pt x="4" y="119"/>
                  </a:cubicBezTo>
                  <a:cubicBezTo>
                    <a:pt x="0" y="116"/>
                    <a:pt x="0" y="116"/>
                    <a:pt x="0" y="116"/>
                  </a:cubicBezTo>
                  <a:cubicBezTo>
                    <a:pt x="1" y="109"/>
                    <a:pt x="1" y="109"/>
                    <a:pt x="1" y="109"/>
                  </a:cubicBezTo>
                  <a:cubicBezTo>
                    <a:pt x="3" y="103"/>
                    <a:pt x="3" y="103"/>
                    <a:pt x="3" y="103"/>
                  </a:cubicBezTo>
                  <a:cubicBezTo>
                    <a:pt x="4" y="102"/>
                    <a:pt x="4" y="102"/>
                    <a:pt x="4" y="102"/>
                  </a:cubicBezTo>
                  <a:cubicBezTo>
                    <a:pt x="5" y="105"/>
                    <a:pt x="5" y="105"/>
                    <a:pt x="5" y="105"/>
                  </a:cubicBezTo>
                  <a:cubicBezTo>
                    <a:pt x="6" y="106"/>
                    <a:pt x="6" y="106"/>
                    <a:pt x="6" y="106"/>
                  </a:cubicBezTo>
                  <a:cubicBezTo>
                    <a:pt x="7" y="105"/>
                    <a:pt x="7" y="105"/>
                    <a:pt x="7" y="105"/>
                  </a:cubicBezTo>
                  <a:cubicBezTo>
                    <a:pt x="7" y="101"/>
                    <a:pt x="7" y="101"/>
                    <a:pt x="7" y="101"/>
                  </a:cubicBezTo>
                  <a:cubicBezTo>
                    <a:pt x="11" y="99"/>
                    <a:pt x="11" y="99"/>
                    <a:pt x="11" y="99"/>
                  </a:cubicBezTo>
                  <a:cubicBezTo>
                    <a:pt x="11" y="98"/>
                    <a:pt x="11" y="98"/>
                    <a:pt x="11" y="98"/>
                  </a:cubicBezTo>
                  <a:cubicBezTo>
                    <a:pt x="9" y="96"/>
                    <a:pt x="9" y="96"/>
                    <a:pt x="9" y="96"/>
                  </a:cubicBezTo>
                  <a:cubicBezTo>
                    <a:pt x="8" y="95"/>
                    <a:pt x="8" y="95"/>
                    <a:pt x="8" y="95"/>
                  </a:cubicBezTo>
                  <a:cubicBezTo>
                    <a:pt x="7" y="88"/>
                    <a:pt x="7" y="88"/>
                    <a:pt x="7" y="88"/>
                  </a:cubicBezTo>
                  <a:cubicBezTo>
                    <a:pt x="14" y="87"/>
                    <a:pt x="14" y="87"/>
                    <a:pt x="14" y="87"/>
                  </a:cubicBezTo>
                  <a:cubicBezTo>
                    <a:pt x="16" y="85"/>
                    <a:pt x="16" y="85"/>
                    <a:pt x="16" y="85"/>
                  </a:cubicBezTo>
                  <a:cubicBezTo>
                    <a:pt x="10" y="80"/>
                    <a:pt x="10" y="80"/>
                    <a:pt x="10" y="80"/>
                  </a:cubicBezTo>
                  <a:cubicBezTo>
                    <a:pt x="8" y="78"/>
                    <a:pt x="8" y="78"/>
                    <a:pt x="8" y="78"/>
                  </a:cubicBezTo>
                  <a:cubicBezTo>
                    <a:pt x="6" y="64"/>
                    <a:pt x="6" y="64"/>
                    <a:pt x="6" y="64"/>
                  </a:cubicBezTo>
                  <a:cubicBezTo>
                    <a:pt x="6" y="60"/>
                    <a:pt x="6" y="60"/>
                    <a:pt x="6" y="60"/>
                  </a:cubicBezTo>
                  <a:cubicBezTo>
                    <a:pt x="8" y="59"/>
                    <a:pt x="8" y="59"/>
                    <a:pt x="8" y="59"/>
                  </a:cubicBezTo>
                  <a:cubicBezTo>
                    <a:pt x="8" y="41"/>
                    <a:pt x="8" y="41"/>
                    <a:pt x="8" y="41"/>
                  </a:cubicBezTo>
                  <a:cubicBezTo>
                    <a:pt x="3" y="37"/>
                    <a:pt x="3" y="37"/>
                    <a:pt x="3" y="37"/>
                  </a:cubicBezTo>
                  <a:cubicBezTo>
                    <a:pt x="3" y="23"/>
                    <a:pt x="3" y="23"/>
                    <a:pt x="3" y="23"/>
                  </a:cubicBezTo>
                  <a:cubicBezTo>
                    <a:pt x="8" y="17"/>
                    <a:pt x="8" y="17"/>
                    <a:pt x="8" y="17"/>
                  </a:cubicBezTo>
                  <a:cubicBezTo>
                    <a:pt x="10" y="10"/>
                    <a:pt x="10" y="10"/>
                    <a:pt x="10" y="10"/>
                  </a:cubicBezTo>
                  <a:cubicBezTo>
                    <a:pt x="21" y="21"/>
                    <a:pt x="21" y="21"/>
                    <a:pt x="21" y="21"/>
                  </a:cubicBezTo>
                  <a:cubicBezTo>
                    <a:pt x="33" y="30"/>
                    <a:pt x="33" y="30"/>
                    <a:pt x="33" y="30"/>
                  </a:cubicBezTo>
                  <a:cubicBezTo>
                    <a:pt x="42" y="34"/>
                    <a:pt x="42" y="34"/>
                    <a:pt x="42" y="34"/>
                  </a:cubicBezTo>
                  <a:cubicBezTo>
                    <a:pt x="49" y="36"/>
                    <a:pt x="49" y="36"/>
                    <a:pt x="49" y="36"/>
                  </a:cubicBezTo>
                  <a:cubicBezTo>
                    <a:pt x="52" y="36"/>
                    <a:pt x="52" y="36"/>
                    <a:pt x="52" y="36"/>
                  </a:cubicBezTo>
                  <a:cubicBezTo>
                    <a:pt x="55" y="36"/>
                    <a:pt x="55" y="36"/>
                    <a:pt x="55" y="36"/>
                  </a:cubicBezTo>
                  <a:cubicBezTo>
                    <a:pt x="57" y="43"/>
                    <a:pt x="57" y="43"/>
                    <a:pt x="57" y="43"/>
                  </a:cubicBezTo>
                  <a:cubicBezTo>
                    <a:pt x="65" y="42"/>
                    <a:pt x="65" y="42"/>
                    <a:pt x="65" y="42"/>
                  </a:cubicBezTo>
                  <a:cubicBezTo>
                    <a:pt x="66" y="52"/>
                    <a:pt x="66" y="52"/>
                    <a:pt x="66" y="52"/>
                  </a:cubicBezTo>
                  <a:cubicBezTo>
                    <a:pt x="63" y="56"/>
                    <a:pt x="63" y="56"/>
                    <a:pt x="63" y="56"/>
                  </a:cubicBezTo>
                  <a:cubicBezTo>
                    <a:pt x="54" y="61"/>
                    <a:pt x="54" y="61"/>
                    <a:pt x="54" y="61"/>
                  </a:cubicBezTo>
                  <a:cubicBezTo>
                    <a:pt x="48" y="69"/>
                    <a:pt x="48" y="69"/>
                    <a:pt x="48" y="69"/>
                  </a:cubicBezTo>
                  <a:cubicBezTo>
                    <a:pt x="46" y="73"/>
                    <a:pt x="46" y="73"/>
                    <a:pt x="46" y="73"/>
                  </a:cubicBezTo>
                  <a:cubicBezTo>
                    <a:pt x="48" y="74"/>
                    <a:pt x="48" y="74"/>
                    <a:pt x="48" y="74"/>
                  </a:cubicBezTo>
                  <a:cubicBezTo>
                    <a:pt x="52" y="70"/>
                    <a:pt x="52" y="70"/>
                    <a:pt x="52" y="70"/>
                  </a:cubicBezTo>
                  <a:cubicBezTo>
                    <a:pt x="55" y="66"/>
                    <a:pt x="55" y="66"/>
                    <a:pt x="55" y="66"/>
                  </a:cubicBezTo>
                  <a:cubicBezTo>
                    <a:pt x="64" y="60"/>
                    <a:pt x="64" y="60"/>
                    <a:pt x="64" y="60"/>
                  </a:cubicBezTo>
                  <a:cubicBezTo>
                    <a:pt x="70" y="57"/>
                    <a:pt x="70" y="57"/>
                    <a:pt x="70" y="57"/>
                  </a:cubicBezTo>
                  <a:cubicBezTo>
                    <a:pt x="69" y="61"/>
                    <a:pt x="69" y="61"/>
                    <a:pt x="69" y="61"/>
                  </a:cubicBezTo>
                  <a:cubicBezTo>
                    <a:pt x="66" y="64"/>
                    <a:pt x="66" y="64"/>
                    <a:pt x="66" y="64"/>
                  </a:cubicBezTo>
                  <a:cubicBezTo>
                    <a:pt x="62" y="74"/>
                    <a:pt x="62" y="74"/>
                    <a:pt x="62" y="74"/>
                  </a:cubicBezTo>
                  <a:cubicBezTo>
                    <a:pt x="52" y="80"/>
                    <a:pt x="52" y="80"/>
                    <a:pt x="52" y="80"/>
                  </a:cubicBezTo>
                  <a:cubicBezTo>
                    <a:pt x="46" y="86"/>
                    <a:pt x="46" y="86"/>
                    <a:pt x="46" y="86"/>
                  </a:cubicBezTo>
                  <a:cubicBezTo>
                    <a:pt x="46" y="91"/>
                    <a:pt x="46" y="91"/>
                    <a:pt x="46" y="91"/>
                  </a:cubicBezTo>
                  <a:cubicBezTo>
                    <a:pt x="50" y="92"/>
                    <a:pt x="50" y="92"/>
                    <a:pt x="50" y="92"/>
                  </a:cubicBezTo>
                  <a:cubicBezTo>
                    <a:pt x="55" y="87"/>
                    <a:pt x="55" y="87"/>
                    <a:pt x="55" y="87"/>
                  </a:cubicBezTo>
                  <a:cubicBezTo>
                    <a:pt x="60" y="83"/>
                    <a:pt x="60" y="83"/>
                    <a:pt x="60" y="83"/>
                  </a:cubicBezTo>
                  <a:cubicBezTo>
                    <a:pt x="65" y="82"/>
                    <a:pt x="65" y="82"/>
                    <a:pt x="65" y="82"/>
                  </a:cubicBezTo>
                  <a:cubicBezTo>
                    <a:pt x="69" y="78"/>
                    <a:pt x="69" y="78"/>
                    <a:pt x="69" y="78"/>
                  </a:cubicBezTo>
                  <a:cubicBezTo>
                    <a:pt x="71" y="68"/>
                    <a:pt x="71" y="68"/>
                    <a:pt x="71" y="68"/>
                  </a:cubicBezTo>
                  <a:cubicBezTo>
                    <a:pt x="75" y="60"/>
                    <a:pt x="75" y="60"/>
                    <a:pt x="75" y="60"/>
                  </a:cubicBezTo>
                  <a:cubicBezTo>
                    <a:pt x="80" y="54"/>
                    <a:pt x="80" y="54"/>
                    <a:pt x="80" y="54"/>
                  </a:cubicBezTo>
                  <a:cubicBezTo>
                    <a:pt x="81" y="50"/>
                    <a:pt x="81" y="50"/>
                    <a:pt x="81" y="50"/>
                  </a:cubicBezTo>
                  <a:cubicBezTo>
                    <a:pt x="78" y="42"/>
                    <a:pt x="78" y="42"/>
                    <a:pt x="78" y="42"/>
                  </a:cubicBezTo>
                  <a:cubicBezTo>
                    <a:pt x="78" y="34"/>
                    <a:pt x="78" y="34"/>
                    <a:pt x="78" y="34"/>
                  </a:cubicBezTo>
                  <a:cubicBezTo>
                    <a:pt x="75" y="35"/>
                    <a:pt x="75" y="35"/>
                    <a:pt x="75" y="35"/>
                  </a:cubicBezTo>
                  <a:cubicBezTo>
                    <a:pt x="73" y="38"/>
                    <a:pt x="73" y="38"/>
                    <a:pt x="73" y="38"/>
                  </a:cubicBezTo>
                  <a:cubicBezTo>
                    <a:pt x="74" y="46"/>
                    <a:pt x="74" y="46"/>
                    <a:pt x="74" y="46"/>
                  </a:cubicBezTo>
                  <a:cubicBezTo>
                    <a:pt x="76" y="52"/>
                    <a:pt x="76" y="52"/>
                    <a:pt x="76" y="52"/>
                  </a:cubicBezTo>
                  <a:cubicBezTo>
                    <a:pt x="76" y="54"/>
                    <a:pt x="76" y="54"/>
                    <a:pt x="76" y="54"/>
                  </a:cubicBezTo>
                  <a:cubicBezTo>
                    <a:pt x="74" y="53"/>
                    <a:pt x="74" y="53"/>
                    <a:pt x="74" y="53"/>
                  </a:cubicBezTo>
                  <a:cubicBezTo>
                    <a:pt x="72" y="51"/>
                    <a:pt x="72" y="51"/>
                    <a:pt x="72" y="51"/>
                  </a:cubicBezTo>
                  <a:cubicBezTo>
                    <a:pt x="70" y="46"/>
                    <a:pt x="70" y="46"/>
                    <a:pt x="70" y="46"/>
                  </a:cubicBezTo>
                  <a:cubicBezTo>
                    <a:pt x="68" y="41"/>
                    <a:pt x="68" y="41"/>
                    <a:pt x="68" y="41"/>
                  </a:cubicBezTo>
                  <a:cubicBezTo>
                    <a:pt x="68" y="37"/>
                    <a:pt x="68" y="37"/>
                    <a:pt x="68" y="37"/>
                  </a:cubicBezTo>
                  <a:cubicBezTo>
                    <a:pt x="73" y="32"/>
                    <a:pt x="73" y="32"/>
                    <a:pt x="73" y="32"/>
                  </a:cubicBezTo>
                  <a:cubicBezTo>
                    <a:pt x="75" y="28"/>
                    <a:pt x="75" y="28"/>
                    <a:pt x="75" y="28"/>
                  </a:cubicBezTo>
                  <a:cubicBezTo>
                    <a:pt x="74" y="24"/>
                    <a:pt x="74" y="24"/>
                    <a:pt x="74" y="24"/>
                  </a:cubicBezTo>
                  <a:cubicBezTo>
                    <a:pt x="79" y="29"/>
                    <a:pt x="79" y="29"/>
                    <a:pt x="79" y="29"/>
                  </a:cubicBezTo>
                  <a:cubicBezTo>
                    <a:pt x="80" y="30"/>
                    <a:pt x="80" y="30"/>
                    <a:pt x="80" y="30"/>
                  </a:cubicBezTo>
                  <a:cubicBezTo>
                    <a:pt x="81" y="24"/>
                    <a:pt x="81" y="24"/>
                    <a:pt x="81" y="24"/>
                  </a:cubicBezTo>
                  <a:cubicBezTo>
                    <a:pt x="79" y="15"/>
                    <a:pt x="79" y="15"/>
                    <a:pt x="79" y="15"/>
                  </a:cubicBezTo>
                  <a:cubicBezTo>
                    <a:pt x="80" y="12"/>
                    <a:pt x="80" y="12"/>
                    <a:pt x="80" y="12"/>
                  </a:cubicBezTo>
                  <a:cubicBezTo>
                    <a:pt x="77" y="11"/>
                    <a:pt x="77" y="11"/>
                    <a:pt x="77" y="11"/>
                  </a:cubicBezTo>
                  <a:cubicBezTo>
                    <a:pt x="76" y="0"/>
                    <a:pt x="76" y="0"/>
                    <a:pt x="76" y="0"/>
                  </a:cubicBezTo>
                  <a:cubicBezTo>
                    <a:pt x="76" y="0"/>
                    <a:pt x="133" y="16"/>
                    <a:pt x="145" y="19"/>
                  </a:cubicBezTo>
                  <a:cubicBezTo>
                    <a:pt x="156" y="22"/>
                    <a:pt x="230" y="42"/>
                    <a:pt x="235" y="43"/>
                  </a:cubicBezTo>
                  <a:cubicBezTo>
                    <a:pt x="240" y="45"/>
                    <a:pt x="246" y="45"/>
                    <a:pt x="246" y="45"/>
                  </a:cubicBezTo>
                  <a:lnTo>
                    <a:pt x="257" y="4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39" name="Freeform 6"/>
            <p:cNvSpPr>
              <a:spLocks/>
            </p:cNvSpPr>
            <p:nvPr/>
          </p:nvSpPr>
          <p:spPr bwMode="auto">
            <a:xfrm>
              <a:off x="1786797" y="3966416"/>
              <a:ext cx="746783" cy="766632"/>
            </a:xfrm>
            <a:custGeom>
              <a:avLst/>
              <a:gdLst>
                <a:gd name="T0" fmla="*/ 34 w 228"/>
                <a:gd name="T1" fmla="*/ 0 h 234"/>
                <a:gd name="T2" fmla="*/ 228 w 228"/>
                <a:gd name="T3" fmla="*/ 23 h 234"/>
                <a:gd name="T4" fmla="*/ 227 w 228"/>
                <a:gd name="T5" fmla="*/ 44 h 234"/>
                <a:gd name="T6" fmla="*/ 224 w 228"/>
                <a:gd name="T7" fmla="*/ 44 h 234"/>
                <a:gd name="T8" fmla="*/ 210 w 228"/>
                <a:gd name="T9" fmla="*/ 226 h 234"/>
                <a:gd name="T10" fmla="*/ 91 w 228"/>
                <a:gd name="T11" fmla="*/ 215 h 234"/>
                <a:gd name="T12" fmla="*/ 90 w 228"/>
                <a:gd name="T13" fmla="*/ 224 h 234"/>
                <a:gd name="T14" fmla="*/ 32 w 228"/>
                <a:gd name="T15" fmla="*/ 218 h 234"/>
                <a:gd name="T16" fmla="*/ 29 w 228"/>
                <a:gd name="T17" fmla="*/ 234 h 234"/>
                <a:gd name="T18" fmla="*/ 0 w 228"/>
                <a:gd name="T19" fmla="*/ 230 h 234"/>
                <a:gd name="T20" fmla="*/ 34 w 228"/>
                <a:gd name="T21" fmla="*/ 0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28" h="234">
                  <a:moveTo>
                    <a:pt x="34" y="0"/>
                  </a:moveTo>
                  <a:lnTo>
                    <a:pt x="228" y="23"/>
                  </a:lnTo>
                  <a:lnTo>
                    <a:pt x="227" y="44"/>
                  </a:lnTo>
                  <a:lnTo>
                    <a:pt x="224" y="44"/>
                  </a:lnTo>
                  <a:lnTo>
                    <a:pt x="210" y="226"/>
                  </a:lnTo>
                  <a:lnTo>
                    <a:pt x="91" y="215"/>
                  </a:lnTo>
                  <a:lnTo>
                    <a:pt x="90" y="224"/>
                  </a:lnTo>
                  <a:lnTo>
                    <a:pt x="32" y="218"/>
                  </a:lnTo>
                  <a:lnTo>
                    <a:pt x="29" y="234"/>
                  </a:lnTo>
                  <a:lnTo>
                    <a:pt x="0" y="230"/>
                  </a:lnTo>
                  <a:lnTo>
                    <a:pt x="34"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40" name="Freeform 7"/>
            <p:cNvSpPr>
              <a:spLocks/>
            </p:cNvSpPr>
            <p:nvPr/>
          </p:nvSpPr>
          <p:spPr bwMode="auto">
            <a:xfrm>
              <a:off x="2065199" y="4110570"/>
              <a:ext cx="1480464" cy="1461190"/>
            </a:xfrm>
            <a:custGeom>
              <a:avLst/>
              <a:gdLst>
                <a:gd name="T0" fmla="*/ 450 w 452"/>
                <a:gd name="T1" fmla="*/ 234 h 446"/>
                <a:gd name="T2" fmla="*/ 446 w 452"/>
                <a:gd name="T3" fmla="*/ 215 h 446"/>
                <a:gd name="T4" fmla="*/ 435 w 452"/>
                <a:gd name="T5" fmla="*/ 131 h 446"/>
                <a:gd name="T6" fmla="*/ 417 w 452"/>
                <a:gd name="T7" fmla="*/ 128 h 446"/>
                <a:gd name="T8" fmla="*/ 398 w 452"/>
                <a:gd name="T9" fmla="*/ 117 h 446"/>
                <a:gd name="T10" fmla="*/ 378 w 452"/>
                <a:gd name="T11" fmla="*/ 116 h 446"/>
                <a:gd name="T12" fmla="*/ 365 w 452"/>
                <a:gd name="T13" fmla="*/ 118 h 446"/>
                <a:gd name="T14" fmla="*/ 352 w 452"/>
                <a:gd name="T15" fmla="*/ 122 h 446"/>
                <a:gd name="T16" fmla="*/ 332 w 452"/>
                <a:gd name="T17" fmla="*/ 118 h 446"/>
                <a:gd name="T18" fmla="*/ 325 w 452"/>
                <a:gd name="T19" fmla="*/ 116 h 446"/>
                <a:gd name="T20" fmla="*/ 310 w 452"/>
                <a:gd name="T21" fmla="*/ 112 h 446"/>
                <a:gd name="T22" fmla="*/ 301 w 452"/>
                <a:gd name="T23" fmla="*/ 111 h 446"/>
                <a:gd name="T24" fmla="*/ 284 w 452"/>
                <a:gd name="T25" fmla="*/ 107 h 446"/>
                <a:gd name="T26" fmla="*/ 269 w 452"/>
                <a:gd name="T27" fmla="*/ 101 h 446"/>
                <a:gd name="T28" fmla="*/ 253 w 452"/>
                <a:gd name="T29" fmla="*/ 93 h 446"/>
                <a:gd name="T30" fmla="*/ 242 w 452"/>
                <a:gd name="T31" fmla="*/ 90 h 446"/>
                <a:gd name="T32" fmla="*/ 125 w 452"/>
                <a:gd name="T33" fmla="*/ 182 h 446"/>
                <a:gd name="T34" fmla="*/ 2 w 452"/>
                <a:gd name="T35" fmla="*/ 183 h 446"/>
                <a:gd name="T36" fmla="*/ 13 w 452"/>
                <a:gd name="T37" fmla="*/ 197 h 446"/>
                <a:gd name="T38" fmla="*/ 22 w 452"/>
                <a:gd name="T39" fmla="*/ 205 h 446"/>
                <a:gd name="T40" fmla="*/ 41 w 452"/>
                <a:gd name="T41" fmla="*/ 224 h 446"/>
                <a:gd name="T42" fmla="*/ 55 w 452"/>
                <a:gd name="T43" fmla="*/ 238 h 446"/>
                <a:gd name="T44" fmla="*/ 59 w 452"/>
                <a:gd name="T45" fmla="*/ 259 h 446"/>
                <a:gd name="T46" fmla="*/ 66 w 452"/>
                <a:gd name="T47" fmla="*/ 278 h 446"/>
                <a:gd name="T48" fmla="*/ 74 w 452"/>
                <a:gd name="T49" fmla="*/ 286 h 446"/>
                <a:gd name="T50" fmla="*/ 88 w 452"/>
                <a:gd name="T51" fmla="*/ 296 h 446"/>
                <a:gd name="T52" fmla="*/ 109 w 452"/>
                <a:gd name="T53" fmla="*/ 307 h 446"/>
                <a:gd name="T54" fmla="*/ 120 w 452"/>
                <a:gd name="T55" fmla="*/ 298 h 446"/>
                <a:gd name="T56" fmla="*/ 127 w 452"/>
                <a:gd name="T57" fmla="*/ 283 h 446"/>
                <a:gd name="T58" fmla="*/ 148 w 452"/>
                <a:gd name="T59" fmla="*/ 275 h 446"/>
                <a:gd name="T60" fmla="*/ 170 w 452"/>
                <a:gd name="T61" fmla="*/ 279 h 446"/>
                <a:gd name="T62" fmla="*/ 183 w 452"/>
                <a:gd name="T63" fmla="*/ 292 h 446"/>
                <a:gd name="T64" fmla="*/ 200 w 452"/>
                <a:gd name="T65" fmla="*/ 320 h 446"/>
                <a:gd name="T66" fmla="*/ 210 w 452"/>
                <a:gd name="T67" fmla="*/ 343 h 446"/>
                <a:gd name="T68" fmla="*/ 235 w 452"/>
                <a:gd name="T69" fmla="*/ 372 h 446"/>
                <a:gd name="T70" fmla="*/ 237 w 452"/>
                <a:gd name="T71" fmla="*/ 388 h 446"/>
                <a:gd name="T72" fmla="*/ 249 w 452"/>
                <a:gd name="T73" fmla="*/ 416 h 446"/>
                <a:gd name="T74" fmla="*/ 273 w 452"/>
                <a:gd name="T75" fmla="*/ 427 h 446"/>
                <a:gd name="T76" fmla="*/ 291 w 452"/>
                <a:gd name="T77" fmla="*/ 438 h 446"/>
                <a:gd name="T78" fmla="*/ 305 w 452"/>
                <a:gd name="T79" fmla="*/ 442 h 446"/>
                <a:gd name="T80" fmla="*/ 321 w 452"/>
                <a:gd name="T81" fmla="*/ 441 h 446"/>
                <a:gd name="T82" fmla="*/ 317 w 452"/>
                <a:gd name="T83" fmla="*/ 425 h 446"/>
                <a:gd name="T84" fmla="*/ 308 w 452"/>
                <a:gd name="T85" fmla="*/ 404 h 446"/>
                <a:gd name="T86" fmla="*/ 318 w 452"/>
                <a:gd name="T87" fmla="*/ 370 h 446"/>
                <a:gd name="T88" fmla="*/ 311 w 452"/>
                <a:gd name="T89" fmla="*/ 361 h 446"/>
                <a:gd name="T90" fmla="*/ 326 w 452"/>
                <a:gd name="T91" fmla="*/ 355 h 446"/>
                <a:gd name="T92" fmla="*/ 324 w 452"/>
                <a:gd name="T93" fmla="*/ 350 h 446"/>
                <a:gd name="T94" fmla="*/ 338 w 452"/>
                <a:gd name="T95" fmla="*/ 350 h 446"/>
                <a:gd name="T96" fmla="*/ 336 w 452"/>
                <a:gd name="T97" fmla="*/ 345 h 446"/>
                <a:gd name="T98" fmla="*/ 347 w 452"/>
                <a:gd name="T99" fmla="*/ 342 h 446"/>
                <a:gd name="T100" fmla="*/ 346 w 452"/>
                <a:gd name="T101" fmla="*/ 331 h 446"/>
                <a:gd name="T102" fmla="*/ 357 w 452"/>
                <a:gd name="T103" fmla="*/ 329 h 446"/>
                <a:gd name="T104" fmla="*/ 367 w 452"/>
                <a:gd name="T105" fmla="*/ 329 h 446"/>
                <a:gd name="T106" fmla="*/ 395 w 452"/>
                <a:gd name="T107" fmla="*/ 314 h 446"/>
                <a:gd name="T108" fmla="*/ 403 w 452"/>
                <a:gd name="T109" fmla="*/ 305 h 446"/>
                <a:gd name="T110" fmla="*/ 403 w 452"/>
                <a:gd name="T111" fmla="*/ 296 h 446"/>
                <a:gd name="T112" fmla="*/ 410 w 452"/>
                <a:gd name="T113" fmla="*/ 286 h 446"/>
                <a:gd name="T114" fmla="*/ 412 w 452"/>
                <a:gd name="T115" fmla="*/ 299 h 446"/>
                <a:gd name="T116" fmla="*/ 439 w 452"/>
                <a:gd name="T117" fmla="*/ 288 h 446"/>
                <a:gd name="T118" fmla="*/ 447 w 452"/>
                <a:gd name="T119" fmla="*/ 268 h 4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2" h="446">
                  <a:moveTo>
                    <a:pt x="446" y="253"/>
                  </a:moveTo>
                  <a:lnTo>
                    <a:pt x="448" y="245"/>
                  </a:lnTo>
                  <a:lnTo>
                    <a:pt x="452" y="240"/>
                  </a:lnTo>
                  <a:lnTo>
                    <a:pt x="450" y="234"/>
                  </a:lnTo>
                  <a:lnTo>
                    <a:pt x="448" y="226"/>
                  </a:lnTo>
                  <a:lnTo>
                    <a:pt x="447" y="223"/>
                  </a:lnTo>
                  <a:lnTo>
                    <a:pt x="447" y="217"/>
                  </a:lnTo>
                  <a:lnTo>
                    <a:pt x="446" y="215"/>
                  </a:lnTo>
                  <a:lnTo>
                    <a:pt x="442" y="206"/>
                  </a:lnTo>
                  <a:lnTo>
                    <a:pt x="442" y="204"/>
                  </a:lnTo>
                  <a:lnTo>
                    <a:pt x="435" y="198"/>
                  </a:lnTo>
                  <a:lnTo>
                    <a:pt x="435" y="131"/>
                  </a:lnTo>
                  <a:lnTo>
                    <a:pt x="425" y="130"/>
                  </a:lnTo>
                  <a:lnTo>
                    <a:pt x="423" y="132"/>
                  </a:lnTo>
                  <a:lnTo>
                    <a:pt x="420" y="131"/>
                  </a:lnTo>
                  <a:lnTo>
                    <a:pt x="417" y="128"/>
                  </a:lnTo>
                  <a:lnTo>
                    <a:pt x="413" y="126"/>
                  </a:lnTo>
                  <a:lnTo>
                    <a:pt x="408" y="126"/>
                  </a:lnTo>
                  <a:lnTo>
                    <a:pt x="402" y="122"/>
                  </a:lnTo>
                  <a:lnTo>
                    <a:pt x="398" y="117"/>
                  </a:lnTo>
                  <a:lnTo>
                    <a:pt x="393" y="116"/>
                  </a:lnTo>
                  <a:lnTo>
                    <a:pt x="385" y="118"/>
                  </a:lnTo>
                  <a:lnTo>
                    <a:pt x="383" y="117"/>
                  </a:lnTo>
                  <a:lnTo>
                    <a:pt x="378" y="116"/>
                  </a:lnTo>
                  <a:lnTo>
                    <a:pt x="374" y="119"/>
                  </a:lnTo>
                  <a:lnTo>
                    <a:pt x="372" y="120"/>
                  </a:lnTo>
                  <a:lnTo>
                    <a:pt x="369" y="118"/>
                  </a:lnTo>
                  <a:lnTo>
                    <a:pt x="365" y="118"/>
                  </a:lnTo>
                  <a:lnTo>
                    <a:pt x="363" y="121"/>
                  </a:lnTo>
                  <a:lnTo>
                    <a:pt x="358" y="124"/>
                  </a:lnTo>
                  <a:lnTo>
                    <a:pt x="354" y="125"/>
                  </a:lnTo>
                  <a:lnTo>
                    <a:pt x="352" y="122"/>
                  </a:lnTo>
                  <a:lnTo>
                    <a:pt x="349" y="119"/>
                  </a:lnTo>
                  <a:lnTo>
                    <a:pt x="341" y="120"/>
                  </a:lnTo>
                  <a:lnTo>
                    <a:pt x="336" y="117"/>
                  </a:lnTo>
                  <a:lnTo>
                    <a:pt x="332" y="118"/>
                  </a:lnTo>
                  <a:lnTo>
                    <a:pt x="330" y="122"/>
                  </a:lnTo>
                  <a:lnTo>
                    <a:pt x="328" y="123"/>
                  </a:lnTo>
                  <a:lnTo>
                    <a:pt x="327" y="118"/>
                  </a:lnTo>
                  <a:lnTo>
                    <a:pt x="325" y="116"/>
                  </a:lnTo>
                  <a:lnTo>
                    <a:pt x="319" y="120"/>
                  </a:lnTo>
                  <a:lnTo>
                    <a:pt x="318" y="116"/>
                  </a:lnTo>
                  <a:lnTo>
                    <a:pt x="312" y="112"/>
                  </a:lnTo>
                  <a:lnTo>
                    <a:pt x="310" y="112"/>
                  </a:lnTo>
                  <a:lnTo>
                    <a:pt x="308" y="115"/>
                  </a:lnTo>
                  <a:lnTo>
                    <a:pt x="305" y="117"/>
                  </a:lnTo>
                  <a:lnTo>
                    <a:pt x="302" y="116"/>
                  </a:lnTo>
                  <a:lnTo>
                    <a:pt x="301" y="111"/>
                  </a:lnTo>
                  <a:lnTo>
                    <a:pt x="298" y="111"/>
                  </a:lnTo>
                  <a:lnTo>
                    <a:pt x="295" y="105"/>
                  </a:lnTo>
                  <a:lnTo>
                    <a:pt x="287" y="105"/>
                  </a:lnTo>
                  <a:lnTo>
                    <a:pt x="284" y="107"/>
                  </a:lnTo>
                  <a:lnTo>
                    <a:pt x="281" y="104"/>
                  </a:lnTo>
                  <a:lnTo>
                    <a:pt x="280" y="104"/>
                  </a:lnTo>
                  <a:lnTo>
                    <a:pt x="275" y="105"/>
                  </a:lnTo>
                  <a:lnTo>
                    <a:pt x="269" y="101"/>
                  </a:lnTo>
                  <a:lnTo>
                    <a:pt x="261" y="101"/>
                  </a:lnTo>
                  <a:lnTo>
                    <a:pt x="259" y="94"/>
                  </a:lnTo>
                  <a:lnTo>
                    <a:pt x="255" y="92"/>
                  </a:lnTo>
                  <a:lnTo>
                    <a:pt x="253" y="93"/>
                  </a:lnTo>
                  <a:lnTo>
                    <a:pt x="250" y="92"/>
                  </a:lnTo>
                  <a:lnTo>
                    <a:pt x="247" y="93"/>
                  </a:lnTo>
                  <a:lnTo>
                    <a:pt x="244" y="93"/>
                  </a:lnTo>
                  <a:lnTo>
                    <a:pt x="242" y="90"/>
                  </a:lnTo>
                  <a:lnTo>
                    <a:pt x="235" y="83"/>
                  </a:lnTo>
                  <a:lnTo>
                    <a:pt x="239" y="6"/>
                  </a:lnTo>
                  <a:lnTo>
                    <a:pt x="139" y="0"/>
                  </a:lnTo>
                  <a:lnTo>
                    <a:pt x="125" y="182"/>
                  </a:lnTo>
                  <a:lnTo>
                    <a:pt x="6" y="171"/>
                  </a:lnTo>
                  <a:lnTo>
                    <a:pt x="5" y="180"/>
                  </a:lnTo>
                  <a:lnTo>
                    <a:pt x="0" y="180"/>
                  </a:lnTo>
                  <a:lnTo>
                    <a:pt x="2" y="183"/>
                  </a:lnTo>
                  <a:lnTo>
                    <a:pt x="7" y="186"/>
                  </a:lnTo>
                  <a:lnTo>
                    <a:pt x="10" y="190"/>
                  </a:lnTo>
                  <a:lnTo>
                    <a:pt x="11" y="193"/>
                  </a:lnTo>
                  <a:lnTo>
                    <a:pt x="13" y="197"/>
                  </a:lnTo>
                  <a:lnTo>
                    <a:pt x="15" y="198"/>
                  </a:lnTo>
                  <a:lnTo>
                    <a:pt x="18" y="200"/>
                  </a:lnTo>
                  <a:lnTo>
                    <a:pt x="21" y="202"/>
                  </a:lnTo>
                  <a:lnTo>
                    <a:pt x="22" y="205"/>
                  </a:lnTo>
                  <a:lnTo>
                    <a:pt x="26" y="210"/>
                  </a:lnTo>
                  <a:lnTo>
                    <a:pt x="30" y="213"/>
                  </a:lnTo>
                  <a:lnTo>
                    <a:pt x="38" y="224"/>
                  </a:lnTo>
                  <a:lnTo>
                    <a:pt x="41" y="224"/>
                  </a:lnTo>
                  <a:lnTo>
                    <a:pt x="44" y="227"/>
                  </a:lnTo>
                  <a:lnTo>
                    <a:pt x="48" y="230"/>
                  </a:lnTo>
                  <a:lnTo>
                    <a:pt x="53" y="234"/>
                  </a:lnTo>
                  <a:lnTo>
                    <a:pt x="55" y="238"/>
                  </a:lnTo>
                  <a:lnTo>
                    <a:pt x="55" y="245"/>
                  </a:lnTo>
                  <a:lnTo>
                    <a:pt x="59" y="251"/>
                  </a:lnTo>
                  <a:lnTo>
                    <a:pt x="60" y="255"/>
                  </a:lnTo>
                  <a:lnTo>
                    <a:pt x="59" y="259"/>
                  </a:lnTo>
                  <a:lnTo>
                    <a:pt x="59" y="264"/>
                  </a:lnTo>
                  <a:lnTo>
                    <a:pt x="60" y="270"/>
                  </a:lnTo>
                  <a:lnTo>
                    <a:pt x="65" y="275"/>
                  </a:lnTo>
                  <a:lnTo>
                    <a:pt x="66" y="278"/>
                  </a:lnTo>
                  <a:lnTo>
                    <a:pt x="67" y="279"/>
                  </a:lnTo>
                  <a:lnTo>
                    <a:pt x="69" y="281"/>
                  </a:lnTo>
                  <a:lnTo>
                    <a:pt x="71" y="283"/>
                  </a:lnTo>
                  <a:lnTo>
                    <a:pt x="74" y="286"/>
                  </a:lnTo>
                  <a:lnTo>
                    <a:pt x="78" y="289"/>
                  </a:lnTo>
                  <a:lnTo>
                    <a:pt x="81" y="292"/>
                  </a:lnTo>
                  <a:lnTo>
                    <a:pt x="84" y="293"/>
                  </a:lnTo>
                  <a:lnTo>
                    <a:pt x="88" y="296"/>
                  </a:lnTo>
                  <a:lnTo>
                    <a:pt x="94" y="299"/>
                  </a:lnTo>
                  <a:lnTo>
                    <a:pt x="101" y="304"/>
                  </a:lnTo>
                  <a:lnTo>
                    <a:pt x="104" y="305"/>
                  </a:lnTo>
                  <a:lnTo>
                    <a:pt x="109" y="307"/>
                  </a:lnTo>
                  <a:lnTo>
                    <a:pt x="113" y="307"/>
                  </a:lnTo>
                  <a:lnTo>
                    <a:pt x="115" y="303"/>
                  </a:lnTo>
                  <a:lnTo>
                    <a:pt x="118" y="300"/>
                  </a:lnTo>
                  <a:lnTo>
                    <a:pt x="120" y="298"/>
                  </a:lnTo>
                  <a:lnTo>
                    <a:pt x="123" y="297"/>
                  </a:lnTo>
                  <a:lnTo>
                    <a:pt x="123" y="292"/>
                  </a:lnTo>
                  <a:lnTo>
                    <a:pt x="125" y="288"/>
                  </a:lnTo>
                  <a:lnTo>
                    <a:pt x="127" y="283"/>
                  </a:lnTo>
                  <a:lnTo>
                    <a:pt x="132" y="277"/>
                  </a:lnTo>
                  <a:lnTo>
                    <a:pt x="139" y="276"/>
                  </a:lnTo>
                  <a:lnTo>
                    <a:pt x="143" y="275"/>
                  </a:lnTo>
                  <a:lnTo>
                    <a:pt x="148" y="275"/>
                  </a:lnTo>
                  <a:lnTo>
                    <a:pt x="153" y="277"/>
                  </a:lnTo>
                  <a:lnTo>
                    <a:pt x="159" y="278"/>
                  </a:lnTo>
                  <a:lnTo>
                    <a:pt x="162" y="278"/>
                  </a:lnTo>
                  <a:lnTo>
                    <a:pt x="170" y="279"/>
                  </a:lnTo>
                  <a:lnTo>
                    <a:pt x="173" y="281"/>
                  </a:lnTo>
                  <a:lnTo>
                    <a:pt x="176" y="287"/>
                  </a:lnTo>
                  <a:lnTo>
                    <a:pt x="178" y="287"/>
                  </a:lnTo>
                  <a:lnTo>
                    <a:pt x="183" y="292"/>
                  </a:lnTo>
                  <a:lnTo>
                    <a:pt x="187" y="294"/>
                  </a:lnTo>
                  <a:lnTo>
                    <a:pt x="190" y="300"/>
                  </a:lnTo>
                  <a:lnTo>
                    <a:pt x="196" y="308"/>
                  </a:lnTo>
                  <a:lnTo>
                    <a:pt x="200" y="320"/>
                  </a:lnTo>
                  <a:lnTo>
                    <a:pt x="203" y="324"/>
                  </a:lnTo>
                  <a:lnTo>
                    <a:pt x="207" y="332"/>
                  </a:lnTo>
                  <a:lnTo>
                    <a:pt x="207" y="335"/>
                  </a:lnTo>
                  <a:lnTo>
                    <a:pt x="210" y="343"/>
                  </a:lnTo>
                  <a:lnTo>
                    <a:pt x="218" y="350"/>
                  </a:lnTo>
                  <a:lnTo>
                    <a:pt x="220" y="358"/>
                  </a:lnTo>
                  <a:lnTo>
                    <a:pt x="230" y="370"/>
                  </a:lnTo>
                  <a:lnTo>
                    <a:pt x="235" y="372"/>
                  </a:lnTo>
                  <a:lnTo>
                    <a:pt x="234" y="381"/>
                  </a:lnTo>
                  <a:lnTo>
                    <a:pt x="232" y="383"/>
                  </a:lnTo>
                  <a:lnTo>
                    <a:pt x="234" y="385"/>
                  </a:lnTo>
                  <a:lnTo>
                    <a:pt x="237" y="388"/>
                  </a:lnTo>
                  <a:lnTo>
                    <a:pt x="237" y="394"/>
                  </a:lnTo>
                  <a:lnTo>
                    <a:pt x="243" y="405"/>
                  </a:lnTo>
                  <a:lnTo>
                    <a:pt x="246" y="411"/>
                  </a:lnTo>
                  <a:lnTo>
                    <a:pt x="249" y="416"/>
                  </a:lnTo>
                  <a:lnTo>
                    <a:pt x="251" y="421"/>
                  </a:lnTo>
                  <a:lnTo>
                    <a:pt x="259" y="422"/>
                  </a:lnTo>
                  <a:lnTo>
                    <a:pt x="264" y="427"/>
                  </a:lnTo>
                  <a:lnTo>
                    <a:pt x="273" y="427"/>
                  </a:lnTo>
                  <a:lnTo>
                    <a:pt x="280" y="434"/>
                  </a:lnTo>
                  <a:lnTo>
                    <a:pt x="284" y="434"/>
                  </a:lnTo>
                  <a:lnTo>
                    <a:pt x="286" y="437"/>
                  </a:lnTo>
                  <a:lnTo>
                    <a:pt x="291" y="438"/>
                  </a:lnTo>
                  <a:lnTo>
                    <a:pt x="292" y="436"/>
                  </a:lnTo>
                  <a:lnTo>
                    <a:pt x="302" y="438"/>
                  </a:lnTo>
                  <a:lnTo>
                    <a:pt x="302" y="439"/>
                  </a:lnTo>
                  <a:lnTo>
                    <a:pt x="305" y="442"/>
                  </a:lnTo>
                  <a:lnTo>
                    <a:pt x="310" y="446"/>
                  </a:lnTo>
                  <a:lnTo>
                    <a:pt x="313" y="444"/>
                  </a:lnTo>
                  <a:lnTo>
                    <a:pt x="314" y="442"/>
                  </a:lnTo>
                  <a:lnTo>
                    <a:pt x="321" y="441"/>
                  </a:lnTo>
                  <a:lnTo>
                    <a:pt x="319" y="436"/>
                  </a:lnTo>
                  <a:lnTo>
                    <a:pt x="319" y="433"/>
                  </a:lnTo>
                  <a:lnTo>
                    <a:pt x="318" y="429"/>
                  </a:lnTo>
                  <a:lnTo>
                    <a:pt x="317" y="425"/>
                  </a:lnTo>
                  <a:lnTo>
                    <a:pt x="314" y="423"/>
                  </a:lnTo>
                  <a:lnTo>
                    <a:pt x="312" y="417"/>
                  </a:lnTo>
                  <a:lnTo>
                    <a:pt x="311" y="411"/>
                  </a:lnTo>
                  <a:lnTo>
                    <a:pt x="308" y="404"/>
                  </a:lnTo>
                  <a:lnTo>
                    <a:pt x="308" y="398"/>
                  </a:lnTo>
                  <a:lnTo>
                    <a:pt x="311" y="389"/>
                  </a:lnTo>
                  <a:lnTo>
                    <a:pt x="314" y="380"/>
                  </a:lnTo>
                  <a:lnTo>
                    <a:pt x="318" y="370"/>
                  </a:lnTo>
                  <a:lnTo>
                    <a:pt x="317" y="368"/>
                  </a:lnTo>
                  <a:lnTo>
                    <a:pt x="314" y="366"/>
                  </a:lnTo>
                  <a:lnTo>
                    <a:pt x="311" y="363"/>
                  </a:lnTo>
                  <a:lnTo>
                    <a:pt x="311" y="361"/>
                  </a:lnTo>
                  <a:lnTo>
                    <a:pt x="313" y="362"/>
                  </a:lnTo>
                  <a:lnTo>
                    <a:pt x="322" y="361"/>
                  </a:lnTo>
                  <a:lnTo>
                    <a:pt x="323" y="361"/>
                  </a:lnTo>
                  <a:lnTo>
                    <a:pt x="326" y="355"/>
                  </a:lnTo>
                  <a:lnTo>
                    <a:pt x="323" y="355"/>
                  </a:lnTo>
                  <a:lnTo>
                    <a:pt x="322" y="353"/>
                  </a:lnTo>
                  <a:lnTo>
                    <a:pt x="322" y="351"/>
                  </a:lnTo>
                  <a:lnTo>
                    <a:pt x="324" y="350"/>
                  </a:lnTo>
                  <a:lnTo>
                    <a:pt x="328" y="350"/>
                  </a:lnTo>
                  <a:lnTo>
                    <a:pt x="333" y="350"/>
                  </a:lnTo>
                  <a:lnTo>
                    <a:pt x="335" y="351"/>
                  </a:lnTo>
                  <a:lnTo>
                    <a:pt x="338" y="350"/>
                  </a:lnTo>
                  <a:lnTo>
                    <a:pt x="343" y="346"/>
                  </a:lnTo>
                  <a:lnTo>
                    <a:pt x="341" y="346"/>
                  </a:lnTo>
                  <a:lnTo>
                    <a:pt x="337" y="349"/>
                  </a:lnTo>
                  <a:lnTo>
                    <a:pt x="336" y="345"/>
                  </a:lnTo>
                  <a:lnTo>
                    <a:pt x="338" y="339"/>
                  </a:lnTo>
                  <a:lnTo>
                    <a:pt x="340" y="341"/>
                  </a:lnTo>
                  <a:lnTo>
                    <a:pt x="342" y="342"/>
                  </a:lnTo>
                  <a:lnTo>
                    <a:pt x="347" y="342"/>
                  </a:lnTo>
                  <a:lnTo>
                    <a:pt x="349" y="340"/>
                  </a:lnTo>
                  <a:lnTo>
                    <a:pt x="348" y="336"/>
                  </a:lnTo>
                  <a:lnTo>
                    <a:pt x="345" y="332"/>
                  </a:lnTo>
                  <a:lnTo>
                    <a:pt x="346" y="331"/>
                  </a:lnTo>
                  <a:lnTo>
                    <a:pt x="349" y="331"/>
                  </a:lnTo>
                  <a:lnTo>
                    <a:pt x="352" y="329"/>
                  </a:lnTo>
                  <a:lnTo>
                    <a:pt x="354" y="331"/>
                  </a:lnTo>
                  <a:lnTo>
                    <a:pt x="357" y="329"/>
                  </a:lnTo>
                  <a:lnTo>
                    <a:pt x="358" y="331"/>
                  </a:lnTo>
                  <a:lnTo>
                    <a:pt x="361" y="333"/>
                  </a:lnTo>
                  <a:lnTo>
                    <a:pt x="364" y="331"/>
                  </a:lnTo>
                  <a:lnTo>
                    <a:pt x="367" y="329"/>
                  </a:lnTo>
                  <a:lnTo>
                    <a:pt x="374" y="327"/>
                  </a:lnTo>
                  <a:lnTo>
                    <a:pt x="381" y="326"/>
                  </a:lnTo>
                  <a:lnTo>
                    <a:pt x="392" y="320"/>
                  </a:lnTo>
                  <a:lnTo>
                    <a:pt x="395" y="314"/>
                  </a:lnTo>
                  <a:lnTo>
                    <a:pt x="396" y="309"/>
                  </a:lnTo>
                  <a:lnTo>
                    <a:pt x="399" y="307"/>
                  </a:lnTo>
                  <a:lnTo>
                    <a:pt x="402" y="306"/>
                  </a:lnTo>
                  <a:lnTo>
                    <a:pt x="403" y="305"/>
                  </a:lnTo>
                  <a:lnTo>
                    <a:pt x="406" y="303"/>
                  </a:lnTo>
                  <a:lnTo>
                    <a:pt x="405" y="300"/>
                  </a:lnTo>
                  <a:lnTo>
                    <a:pt x="404" y="297"/>
                  </a:lnTo>
                  <a:lnTo>
                    <a:pt x="403" y="296"/>
                  </a:lnTo>
                  <a:lnTo>
                    <a:pt x="402" y="294"/>
                  </a:lnTo>
                  <a:lnTo>
                    <a:pt x="403" y="291"/>
                  </a:lnTo>
                  <a:lnTo>
                    <a:pt x="407" y="288"/>
                  </a:lnTo>
                  <a:lnTo>
                    <a:pt x="410" y="286"/>
                  </a:lnTo>
                  <a:lnTo>
                    <a:pt x="412" y="286"/>
                  </a:lnTo>
                  <a:lnTo>
                    <a:pt x="412" y="289"/>
                  </a:lnTo>
                  <a:lnTo>
                    <a:pt x="412" y="293"/>
                  </a:lnTo>
                  <a:lnTo>
                    <a:pt x="412" y="299"/>
                  </a:lnTo>
                  <a:lnTo>
                    <a:pt x="413" y="300"/>
                  </a:lnTo>
                  <a:lnTo>
                    <a:pt x="419" y="295"/>
                  </a:lnTo>
                  <a:lnTo>
                    <a:pt x="424" y="294"/>
                  </a:lnTo>
                  <a:lnTo>
                    <a:pt x="439" y="288"/>
                  </a:lnTo>
                  <a:lnTo>
                    <a:pt x="441" y="287"/>
                  </a:lnTo>
                  <a:lnTo>
                    <a:pt x="444" y="282"/>
                  </a:lnTo>
                  <a:lnTo>
                    <a:pt x="447" y="272"/>
                  </a:lnTo>
                  <a:lnTo>
                    <a:pt x="447" y="268"/>
                  </a:lnTo>
                  <a:lnTo>
                    <a:pt x="444" y="261"/>
                  </a:lnTo>
                  <a:lnTo>
                    <a:pt x="446" y="256"/>
                  </a:lnTo>
                  <a:lnTo>
                    <a:pt x="446" y="253"/>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accent2"/>
                </a:solidFill>
                <a:latin typeface="+mj-lt"/>
              </a:endParaRPr>
            </a:p>
          </p:txBody>
        </p:sp>
        <p:sp>
          <p:nvSpPr>
            <p:cNvPr id="43" name="Freeform 8"/>
            <p:cNvSpPr>
              <a:spLocks/>
            </p:cNvSpPr>
            <p:nvPr/>
          </p:nvSpPr>
          <p:spPr bwMode="auto">
            <a:xfrm>
              <a:off x="1180852" y="3874680"/>
              <a:ext cx="717303" cy="845262"/>
            </a:xfrm>
            <a:custGeom>
              <a:avLst/>
              <a:gdLst>
                <a:gd name="T0" fmla="*/ 73 w 259"/>
                <a:gd name="T1" fmla="*/ 0 h 304"/>
                <a:gd name="T2" fmla="*/ 68 w 259"/>
                <a:gd name="T3" fmla="*/ 25 h 304"/>
                <a:gd name="T4" fmla="*/ 62 w 259"/>
                <a:gd name="T5" fmla="*/ 43 h 304"/>
                <a:gd name="T6" fmla="*/ 59 w 259"/>
                <a:gd name="T7" fmla="*/ 45 h 304"/>
                <a:gd name="T8" fmla="*/ 56 w 259"/>
                <a:gd name="T9" fmla="*/ 43 h 304"/>
                <a:gd name="T10" fmla="*/ 51 w 259"/>
                <a:gd name="T11" fmla="*/ 39 h 304"/>
                <a:gd name="T12" fmla="*/ 47 w 259"/>
                <a:gd name="T13" fmla="*/ 41 h 304"/>
                <a:gd name="T14" fmla="*/ 45 w 259"/>
                <a:gd name="T15" fmla="*/ 37 h 304"/>
                <a:gd name="T16" fmla="*/ 38 w 259"/>
                <a:gd name="T17" fmla="*/ 39 h 304"/>
                <a:gd name="T18" fmla="*/ 35 w 259"/>
                <a:gd name="T19" fmla="*/ 42 h 304"/>
                <a:gd name="T20" fmla="*/ 35 w 259"/>
                <a:gd name="T21" fmla="*/ 53 h 304"/>
                <a:gd name="T22" fmla="*/ 35 w 259"/>
                <a:gd name="T23" fmla="*/ 67 h 304"/>
                <a:gd name="T24" fmla="*/ 35 w 259"/>
                <a:gd name="T25" fmla="*/ 80 h 304"/>
                <a:gd name="T26" fmla="*/ 34 w 259"/>
                <a:gd name="T27" fmla="*/ 84 h 304"/>
                <a:gd name="T28" fmla="*/ 31 w 259"/>
                <a:gd name="T29" fmla="*/ 89 h 304"/>
                <a:gd name="T30" fmla="*/ 30 w 259"/>
                <a:gd name="T31" fmla="*/ 94 h 304"/>
                <a:gd name="T32" fmla="*/ 30 w 259"/>
                <a:gd name="T33" fmla="*/ 101 h 304"/>
                <a:gd name="T34" fmla="*/ 34 w 259"/>
                <a:gd name="T35" fmla="*/ 110 h 304"/>
                <a:gd name="T36" fmla="*/ 35 w 259"/>
                <a:gd name="T37" fmla="*/ 119 h 304"/>
                <a:gd name="T38" fmla="*/ 37 w 259"/>
                <a:gd name="T39" fmla="*/ 122 h 304"/>
                <a:gd name="T40" fmla="*/ 42 w 259"/>
                <a:gd name="T41" fmla="*/ 128 h 304"/>
                <a:gd name="T42" fmla="*/ 39 w 259"/>
                <a:gd name="T43" fmla="*/ 130 h 304"/>
                <a:gd name="T44" fmla="*/ 34 w 259"/>
                <a:gd name="T45" fmla="*/ 134 h 304"/>
                <a:gd name="T46" fmla="*/ 24 w 259"/>
                <a:gd name="T47" fmla="*/ 141 h 304"/>
                <a:gd name="T48" fmla="*/ 21 w 259"/>
                <a:gd name="T49" fmla="*/ 154 h 304"/>
                <a:gd name="T50" fmla="*/ 17 w 259"/>
                <a:gd name="T51" fmla="*/ 162 h 304"/>
                <a:gd name="T52" fmla="*/ 13 w 259"/>
                <a:gd name="T53" fmla="*/ 166 h 304"/>
                <a:gd name="T54" fmla="*/ 11 w 259"/>
                <a:gd name="T55" fmla="*/ 167 h 304"/>
                <a:gd name="T56" fmla="*/ 9 w 259"/>
                <a:gd name="T57" fmla="*/ 171 h 304"/>
                <a:gd name="T58" fmla="*/ 10 w 259"/>
                <a:gd name="T59" fmla="*/ 178 h 304"/>
                <a:gd name="T60" fmla="*/ 9 w 259"/>
                <a:gd name="T61" fmla="*/ 183 h 304"/>
                <a:gd name="T62" fmla="*/ 15 w 259"/>
                <a:gd name="T63" fmla="*/ 188 h 304"/>
                <a:gd name="T64" fmla="*/ 13 w 259"/>
                <a:gd name="T65" fmla="*/ 192 h 304"/>
                <a:gd name="T66" fmla="*/ 5 w 259"/>
                <a:gd name="T67" fmla="*/ 196 h 304"/>
                <a:gd name="T68" fmla="*/ 3 w 259"/>
                <a:gd name="T69" fmla="*/ 200 h 304"/>
                <a:gd name="T70" fmla="*/ 0 w 259"/>
                <a:gd name="T71" fmla="*/ 206 h 304"/>
                <a:gd name="T72" fmla="*/ 139 w 259"/>
                <a:gd name="T73" fmla="*/ 291 h 304"/>
                <a:gd name="T74" fmla="*/ 182 w 259"/>
                <a:gd name="T75" fmla="*/ 299 h 304"/>
                <a:gd name="T76" fmla="*/ 218 w 259"/>
                <a:gd name="T77" fmla="*/ 304 h 304"/>
                <a:gd name="T78" fmla="*/ 219 w 259"/>
                <a:gd name="T79" fmla="*/ 304 h 304"/>
                <a:gd name="T80" fmla="*/ 259 w 259"/>
                <a:gd name="T81" fmla="*/ 33 h 304"/>
                <a:gd name="T82" fmla="*/ 73 w 259"/>
                <a:gd name="T83" fmla="*/ 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59" h="304">
                  <a:moveTo>
                    <a:pt x="73" y="0"/>
                  </a:moveTo>
                  <a:cubicBezTo>
                    <a:pt x="73" y="0"/>
                    <a:pt x="69" y="19"/>
                    <a:pt x="68" y="25"/>
                  </a:cubicBezTo>
                  <a:cubicBezTo>
                    <a:pt x="66" y="29"/>
                    <a:pt x="62" y="43"/>
                    <a:pt x="62" y="43"/>
                  </a:cubicBezTo>
                  <a:cubicBezTo>
                    <a:pt x="59" y="45"/>
                    <a:pt x="59" y="45"/>
                    <a:pt x="59" y="45"/>
                  </a:cubicBezTo>
                  <a:cubicBezTo>
                    <a:pt x="56" y="43"/>
                    <a:pt x="56" y="43"/>
                    <a:pt x="56" y="43"/>
                  </a:cubicBezTo>
                  <a:cubicBezTo>
                    <a:pt x="51" y="39"/>
                    <a:pt x="51" y="39"/>
                    <a:pt x="51" y="39"/>
                  </a:cubicBezTo>
                  <a:cubicBezTo>
                    <a:pt x="47" y="41"/>
                    <a:pt x="47" y="41"/>
                    <a:pt x="47" y="41"/>
                  </a:cubicBezTo>
                  <a:cubicBezTo>
                    <a:pt x="45" y="37"/>
                    <a:pt x="45" y="37"/>
                    <a:pt x="45" y="37"/>
                  </a:cubicBezTo>
                  <a:cubicBezTo>
                    <a:pt x="38" y="39"/>
                    <a:pt x="38" y="39"/>
                    <a:pt x="38" y="39"/>
                  </a:cubicBezTo>
                  <a:cubicBezTo>
                    <a:pt x="35" y="42"/>
                    <a:pt x="35" y="42"/>
                    <a:pt x="35" y="42"/>
                  </a:cubicBezTo>
                  <a:cubicBezTo>
                    <a:pt x="35" y="53"/>
                    <a:pt x="35" y="53"/>
                    <a:pt x="35" y="53"/>
                  </a:cubicBezTo>
                  <a:cubicBezTo>
                    <a:pt x="35" y="67"/>
                    <a:pt x="35" y="67"/>
                    <a:pt x="35" y="67"/>
                  </a:cubicBezTo>
                  <a:cubicBezTo>
                    <a:pt x="35" y="80"/>
                    <a:pt x="35" y="80"/>
                    <a:pt x="35" y="80"/>
                  </a:cubicBezTo>
                  <a:cubicBezTo>
                    <a:pt x="34" y="84"/>
                    <a:pt x="34" y="84"/>
                    <a:pt x="34" y="84"/>
                  </a:cubicBezTo>
                  <a:cubicBezTo>
                    <a:pt x="31" y="89"/>
                    <a:pt x="31" y="89"/>
                    <a:pt x="31" y="89"/>
                  </a:cubicBezTo>
                  <a:cubicBezTo>
                    <a:pt x="30" y="94"/>
                    <a:pt x="30" y="94"/>
                    <a:pt x="30" y="94"/>
                  </a:cubicBezTo>
                  <a:cubicBezTo>
                    <a:pt x="30" y="101"/>
                    <a:pt x="30" y="101"/>
                    <a:pt x="30" y="101"/>
                  </a:cubicBezTo>
                  <a:cubicBezTo>
                    <a:pt x="34" y="110"/>
                    <a:pt x="34" y="110"/>
                    <a:pt x="34" y="110"/>
                  </a:cubicBezTo>
                  <a:cubicBezTo>
                    <a:pt x="35" y="119"/>
                    <a:pt x="35" y="119"/>
                    <a:pt x="35" y="119"/>
                  </a:cubicBezTo>
                  <a:cubicBezTo>
                    <a:pt x="37" y="122"/>
                    <a:pt x="37" y="122"/>
                    <a:pt x="37" y="122"/>
                  </a:cubicBezTo>
                  <a:cubicBezTo>
                    <a:pt x="42" y="128"/>
                    <a:pt x="42" y="128"/>
                    <a:pt x="42" y="128"/>
                  </a:cubicBezTo>
                  <a:cubicBezTo>
                    <a:pt x="39" y="130"/>
                    <a:pt x="39" y="130"/>
                    <a:pt x="39" y="130"/>
                  </a:cubicBezTo>
                  <a:cubicBezTo>
                    <a:pt x="34" y="134"/>
                    <a:pt x="34" y="134"/>
                    <a:pt x="34" y="134"/>
                  </a:cubicBezTo>
                  <a:cubicBezTo>
                    <a:pt x="24" y="141"/>
                    <a:pt x="24" y="141"/>
                    <a:pt x="24" y="141"/>
                  </a:cubicBezTo>
                  <a:cubicBezTo>
                    <a:pt x="21" y="154"/>
                    <a:pt x="21" y="154"/>
                    <a:pt x="21" y="154"/>
                  </a:cubicBezTo>
                  <a:cubicBezTo>
                    <a:pt x="17" y="162"/>
                    <a:pt x="17" y="162"/>
                    <a:pt x="17" y="162"/>
                  </a:cubicBezTo>
                  <a:cubicBezTo>
                    <a:pt x="13" y="166"/>
                    <a:pt x="13" y="166"/>
                    <a:pt x="13" y="166"/>
                  </a:cubicBezTo>
                  <a:cubicBezTo>
                    <a:pt x="11" y="167"/>
                    <a:pt x="11" y="167"/>
                    <a:pt x="11" y="167"/>
                  </a:cubicBezTo>
                  <a:cubicBezTo>
                    <a:pt x="9" y="171"/>
                    <a:pt x="9" y="171"/>
                    <a:pt x="9" y="171"/>
                  </a:cubicBezTo>
                  <a:cubicBezTo>
                    <a:pt x="10" y="178"/>
                    <a:pt x="10" y="178"/>
                    <a:pt x="10" y="178"/>
                  </a:cubicBezTo>
                  <a:cubicBezTo>
                    <a:pt x="9" y="183"/>
                    <a:pt x="9" y="183"/>
                    <a:pt x="9" y="183"/>
                  </a:cubicBezTo>
                  <a:cubicBezTo>
                    <a:pt x="15" y="188"/>
                    <a:pt x="15" y="188"/>
                    <a:pt x="15" y="188"/>
                  </a:cubicBezTo>
                  <a:cubicBezTo>
                    <a:pt x="13" y="192"/>
                    <a:pt x="13" y="192"/>
                    <a:pt x="13" y="192"/>
                  </a:cubicBezTo>
                  <a:cubicBezTo>
                    <a:pt x="5" y="196"/>
                    <a:pt x="5" y="196"/>
                    <a:pt x="5" y="196"/>
                  </a:cubicBezTo>
                  <a:cubicBezTo>
                    <a:pt x="3" y="200"/>
                    <a:pt x="3" y="200"/>
                    <a:pt x="3" y="200"/>
                  </a:cubicBezTo>
                  <a:cubicBezTo>
                    <a:pt x="0" y="206"/>
                    <a:pt x="0" y="206"/>
                    <a:pt x="0" y="206"/>
                  </a:cubicBezTo>
                  <a:cubicBezTo>
                    <a:pt x="139" y="291"/>
                    <a:pt x="139" y="291"/>
                    <a:pt x="139" y="291"/>
                  </a:cubicBezTo>
                  <a:cubicBezTo>
                    <a:pt x="182" y="299"/>
                    <a:pt x="182" y="299"/>
                    <a:pt x="182" y="299"/>
                  </a:cubicBezTo>
                  <a:cubicBezTo>
                    <a:pt x="218" y="304"/>
                    <a:pt x="218" y="304"/>
                    <a:pt x="218" y="304"/>
                  </a:cubicBezTo>
                  <a:cubicBezTo>
                    <a:pt x="219" y="304"/>
                    <a:pt x="219" y="304"/>
                    <a:pt x="219" y="304"/>
                  </a:cubicBezTo>
                  <a:cubicBezTo>
                    <a:pt x="259" y="33"/>
                    <a:pt x="259" y="33"/>
                    <a:pt x="259" y="33"/>
                  </a:cubicBezTo>
                  <a:lnTo>
                    <a:pt x="73"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44" name="Freeform 9"/>
            <p:cNvSpPr>
              <a:spLocks/>
            </p:cNvSpPr>
            <p:nvPr/>
          </p:nvSpPr>
          <p:spPr bwMode="auto">
            <a:xfrm>
              <a:off x="453722" y="2963895"/>
              <a:ext cx="841767" cy="1457914"/>
            </a:xfrm>
            <a:custGeom>
              <a:avLst/>
              <a:gdLst>
                <a:gd name="T0" fmla="*/ 229 w 257"/>
                <a:gd name="T1" fmla="*/ 433 h 445"/>
                <a:gd name="T2" fmla="*/ 231 w 257"/>
                <a:gd name="T3" fmla="*/ 420 h 445"/>
                <a:gd name="T4" fmla="*/ 239 w 257"/>
                <a:gd name="T5" fmla="*/ 409 h 445"/>
                <a:gd name="T6" fmla="*/ 255 w 257"/>
                <a:gd name="T7" fmla="*/ 388 h 445"/>
                <a:gd name="T8" fmla="*/ 251 w 257"/>
                <a:gd name="T9" fmla="*/ 379 h 445"/>
                <a:gd name="T10" fmla="*/ 247 w 257"/>
                <a:gd name="T11" fmla="*/ 358 h 445"/>
                <a:gd name="T12" fmla="*/ 118 w 257"/>
                <a:gd name="T13" fmla="*/ 158 h 445"/>
                <a:gd name="T14" fmla="*/ 113 w 257"/>
                <a:gd name="T15" fmla="*/ 153 h 445"/>
                <a:gd name="T16" fmla="*/ 117 w 257"/>
                <a:gd name="T17" fmla="*/ 146 h 445"/>
                <a:gd name="T18" fmla="*/ 26 w 257"/>
                <a:gd name="T19" fmla="*/ 0 h 445"/>
                <a:gd name="T20" fmla="*/ 23 w 257"/>
                <a:gd name="T21" fmla="*/ 9 h 445"/>
                <a:gd name="T22" fmla="*/ 22 w 257"/>
                <a:gd name="T23" fmla="*/ 25 h 445"/>
                <a:gd name="T24" fmla="*/ 17 w 257"/>
                <a:gd name="T25" fmla="*/ 34 h 445"/>
                <a:gd name="T26" fmla="*/ 7 w 257"/>
                <a:gd name="T27" fmla="*/ 50 h 445"/>
                <a:gd name="T28" fmla="*/ 0 w 257"/>
                <a:gd name="T29" fmla="*/ 62 h 445"/>
                <a:gd name="T30" fmla="*/ 3 w 257"/>
                <a:gd name="T31" fmla="*/ 75 h 445"/>
                <a:gd name="T32" fmla="*/ 9 w 257"/>
                <a:gd name="T33" fmla="*/ 90 h 445"/>
                <a:gd name="T34" fmla="*/ 5 w 257"/>
                <a:gd name="T35" fmla="*/ 110 h 445"/>
                <a:gd name="T36" fmla="*/ 2 w 257"/>
                <a:gd name="T37" fmla="*/ 122 h 445"/>
                <a:gd name="T38" fmla="*/ 11 w 257"/>
                <a:gd name="T39" fmla="*/ 145 h 445"/>
                <a:gd name="T40" fmla="*/ 17 w 257"/>
                <a:gd name="T41" fmla="*/ 161 h 445"/>
                <a:gd name="T42" fmla="*/ 14 w 257"/>
                <a:gd name="T43" fmla="*/ 169 h 445"/>
                <a:gd name="T44" fmla="*/ 23 w 257"/>
                <a:gd name="T45" fmla="*/ 176 h 445"/>
                <a:gd name="T46" fmla="*/ 29 w 257"/>
                <a:gd name="T47" fmla="*/ 175 h 445"/>
                <a:gd name="T48" fmla="*/ 37 w 257"/>
                <a:gd name="T49" fmla="*/ 172 h 445"/>
                <a:gd name="T50" fmla="*/ 51 w 257"/>
                <a:gd name="T51" fmla="*/ 177 h 445"/>
                <a:gd name="T52" fmla="*/ 49 w 257"/>
                <a:gd name="T53" fmla="*/ 179 h 445"/>
                <a:gd name="T54" fmla="*/ 40 w 257"/>
                <a:gd name="T55" fmla="*/ 176 h 445"/>
                <a:gd name="T56" fmla="*/ 33 w 257"/>
                <a:gd name="T57" fmla="*/ 175 h 445"/>
                <a:gd name="T58" fmla="*/ 35 w 257"/>
                <a:gd name="T59" fmla="*/ 187 h 445"/>
                <a:gd name="T60" fmla="*/ 30 w 257"/>
                <a:gd name="T61" fmla="*/ 192 h 445"/>
                <a:gd name="T62" fmla="*/ 29 w 257"/>
                <a:gd name="T63" fmla="*/ 185 h 445"/>
                <a:gd name="T64" fmla="*/ 24 w 257"/>
                <a:gd name="T65" fmla="*/ 187 h 445"/>
                <a:gd name="T66" fmla="*/ 23 w 257"/>
                <a:gd name="T67" fmla="*/ 204 h 445"/>
                <a:gd name="T68" fmla="*/ 30 w 257"/>
                <a:gd name="T69" fmla="*/ 217 h 445"/>
                <a:gd name="T70" fmla="*/ 35 w 257"/>
                <a:gd name="T71" fmla="*/ 229 h 445"/>
                <a:gd name="T72" fmla="*/ 28 w 257"/>
                <a:gd name="T73" fmla="*/ 234 h 445"/>
                <a:gd name="T74" fmla="*/ 34 w 257"/>
                <a:gd name="T75" fmla="*/ 255 h 445"/>
                <a:gd name="T76" fmla="*/ 42 w 257"/>
                <a:gd name="T77" fmla="*/ 275 h 445"/>
                <a:gd name="T78" fmla="*/ 50 w 257"/>
                <a:gd name="T79" fmla="*/ 288 h 445"/>
                <a:gd name="T80" fmla="*/ 50 w 257"/>
                <a:gd name="T81" fmla="*/ 298 h 445"/>
                <a:gd name="T82" fmla="*/ 53 w 257"/>
                <a:gd name="T83" fmla="*/ 307 h 445"/>
                <a:gd name="T84" fmla="*/ 50 w 257"/>
                <a:gd name="T85" fmla="*/ 327 h 445"/>
                <a:gd name="T86" fmla="*/ 73 w 257"/>
                <a:gd name="T87" fmla="*/ 339 h 445"/>
                <a:gd name="T88" fmla="*/ 91 w 257"/>
                <a:gd name="T89" fmla="*/ 355 h 445"/>
                <a:gd name="T90" fmla="*/ 112 w 257"/>
                <a:gd name="T91" fmla="*/ 374 h 445"/>
                <a:gd name="T92" fmla="*/ 128 w 257"/>
                <a:gd name="T93" fmla="*/ 388 h 445"/>
                <a:gd name="T94" fmla="*/ 143 w 257"/>
                <a:gd name="T95" fmla="*/ 414 h 445"/>
                <a:gd name="T96" fmla="*/ 143 w 257"/>
                <a:gd name="T97" fmla="*/ 434 h 445"/>
                <a:gd name="T98" fmla="*/ 226 w 257"/>
                <a:gd name="T99" fmla="*/ 444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7" h="445">
                  <a:moveTo>
                    <a:pt x="233" y="441"/>
                  </a:moveTo>
                  <a:lnTo>
                    <a:pt x="234" y="438"/>
                  </a:lnTo>
                  <a:lnTo>
                    <a:pt x="229" y="433"/>
                  </a:lnTo>
                  <a:lnTo>
                    <a:pt x="230" y="429"/>
                  </a:lnTo>
                  <a:lnTo>
                    <a:pt x="229" y="423"/>
                  </a:lnTo>
                  <a:lnTo>
                    <a:pt x="231" y="420"/>
                  </a:lnTo>
                  <a:lnTo>
                    <a:pt x="233" y="419"/>
                  </a:lnTo>
                  <a:lnTo>
                    <a:pt x="236" y="416"/>
                  </a:lnTo>
                  <a:lnTo>
                    <a:pt x="239" y="409"/>
                  </a:lnTo>
                  <a:lnTo>
                    <a:pt x="242" y="398"/>
                  </a:lnTo>
                  <a:lnTo>
                    <a:pt x="250" y="392"/>
                  </a:lnTo>
                  <a:lnTo>
                    <a:pt x="255" y="388"/>
                  </a:lnTo>
                  <a:lnTo>
                    <a:pt x="257" y="387"/>
                  </a:lnTo>
                  <a:lnTo>
                    <a:pt x="253" y="382"/>
                  </a:lnTo>
                  <a:lnTo>
                    <a:pt x="251" y="379"/>
                  </a:lnTo>
                  <a:lnTo>
                    <a:pt x="250" y="372"/>
                  </a:lnTo>
                  <a:lnTo>
                    <a:pt x="247" y="364"/>
                  </a:lnTo>
                  <a:lnTo>
                    <a:pt x="247" y="358"/>
                  </a:lnTo>
                  <a:lnTo>
                    <a:pt x="248" y="354"/>
                  </a:lnTo>
                  <a:lnTo>
                    <a:pt x="248" y="353"/>
                  </a:lnTo>
                  <a:lnTo>
                    <a:pt x="118" y="158"/>
                  </a:lnTo>
                  <a:lnTo>
                    <a:pt x="115" y="156"/>
                  </a:lnTo>
                  <a:lnTo>
                    <a:pt x="114" y="155"/>
                  </a:lnTo>
                  <a:lnTo>
                    <a:pt x="113" y="153"/>
                  </a:lnTo>
                  <a:lnTo>
                    <a:pt x="112" y="150"/>
                  </a:lnTo>
                  <a:lnTo>
                    <a:pt x="113" y="147"/>
                  </a:lnTo>
                  <a:lnTo>
                    <a:pt x="117" y="146"/>
                  </a:lnTo>
                  <a:lnTo>
                    <a:pt x="119" y="145"/>
                  </a:lnTo>
                  <a:lnTo>
                    <a:pt x="148" y="35"/>
                  </a:lnTo>
                  <a:lnTo>
                    <a:pt x="26" y="0"/>
                  </a:lnTo>
                  <a:lnTo>
                    <a:pt x="25" y="4"/>
                  </a:lnTo>
                  <a:lnTo>
                    <a:pt x="23" y="5"/>
                  </a:lnTo>
                  <a:lnTo>
                    <a:pt x="23" y="9"/>
                  </a:lnTo>
                  <a:lnTo>
                    <a:pt x="23" y="12"/>
                  </a:lnTo>
                  <a:lnTo>
                    <a:pt x="23" y="21"/>
                  </a:lnTo>
                  <a:lnTo>
                    <a:pt x="22" y="25"/>
                  </a:lnTo>
                  <a:lnTo>
                    <a:pt x="19" y="30"/>
                  </a:lnTo>
                  <a:lnTo>
                    <a:pt x="17" y="33"/>
                  </a:lnTo>
                  <a:lnTo>
                    <a:pt x="17" y="34"/>
                  </a:lnTo>
                  <a:lnTo>
                    <a:pt x="17" y="40"/>
                  </a:lnTo>
                  <a:lnTo>
                    <a:pt x="13" y="45"/>
                  </a:lnTo>
                  <a:lnTo>
                    <a:pt x="7" y="50"/>
                  </a:lnTo>
                  <a:lnTo>
                    <a:pt x="2" y="55"/>
                  </a:lnTo>
                  <a:lnTo>
                    <a:pt x="1" y="57"/>
                  </a:lnTo>
                  <a:lnTo>
                    <a:pt x="0" y="62"/>
                  </a:lnTo>
                  <a:lnTo>
                    <a:pt x="0" y="66"/>
                  </a:lnTo>
                  <a:lnTo>
                    <a:pt x="1" y="71"/>
                  </a:lnTo>
                  <a:lnTo>
                    <a:pt x="3" y="75"/>
                  </a:lnTo>
                  <a:lnTo>
                    <a:pt x="7" y="81"/>
                  </a:lnTo>
                  <a:lnTo>
                    <a:pt x="8" y="85"/>
                  </a:lnTo>
                  <a:lnTo>
                    <a:pt x="9" y="90"/>
                  </a:lnTo>
                  <a:lnTo>
                    <a:pt x="9" y="98"/>
                  </a:lnTo>
                  <a:lnTo>
                    <a:pt x="6" y="104"/>
                  </a:lnTo>
                  <a:lnTo>
                    <a:pt x="5" y="110"/>
                  </a:lnTo>
                  <a:lnTo>
                    <a:pt x="5" y="117"/>
                  </a:lnTo>
                  <a:lnTo>
                    <a:pt x="4" y="120"/>
                  </a:lnTo>
                  <a:lnTo>
                    <a:pt x="2" y="122"/>
                  </a:lnTo>
                  <a:lnTo>
                    <a:pt x="3" y="126"/>
                  </a:lnTo>
                  <a:lnTo>
                    <a:pt x="7" y="133"/>
                  </a:lnTo>
                  <a:lnTo>
                    <a:pt x="11" y="145"/>
                  </a:lnTo>
                  <a:lnTo>
                    <a:pt x="15" y="153"/>
                  </a:lnTo>
                  <a:lnTo>
                    <a:pt x="17" y="156"/>
                  </a:lnTo>
                  <a:lnTo>
                    <a:pt x="17" y="161"/>
                  </a:lnTo>
                  <a:lnTo>
                    <a:pt x="16" y="164"/>
                  </a:lnTo>
                  <a:lnTo>
                    <a:pt x="14" y="166"/>
                  </a:lnTo>
                  <a:lnTo>
                    <a:pt x="14" y="169"/>
                  </a:lnTo>
                  <a:lnTo>
                    <a:pt x="18" y="169"/>
                  </a:lnTo>
                  <a:lnTo>
                    <a:pt x="20" y="172"/>
                  </a:lnTo>
                  <a:lnTo>
                    <a:pt x="23" y="176"/>
                  </a:lnTo>
                  <a:lnTo>
                    <a:pt x="24" y="178"/>
                  </a:lnTo>
                  <a:lnTo>
                    <a:pt x="27" y="179"/>
                  </a:lnTo>
                  <a:lnTo>
                    <a:pt x="29" y="175"/>
                  </a:lnTo>
                  <a:lnTo>
                    <a:pt x="29" y="170"/>
                  </a:lnTo>
                  <a:lnTo>
                    <a:pt x="34" y="169"/>
                  </a:lnTo>
                  <a:lnTo>
                    <a:pt x="37" y="172"/>
                  </a:lnTo>
                  <a:lnTo>
                    <a:pt x="44" y="172"/>
                  </a:lnTo>
                  <a:lnTo>
                    <a:pt x="48" y="176"/>
                  </a:lnTo>
                  <a:lnTo>
                    <a:pt x="51" y="177"/>
                  </a:lnTo>
                  <a:lnTo>
                    <a:pt x="53" y="178"/>
                  </a:lnTo>
                  <a:lnTo>
                    <a:pt x="51" y="180"/>
                  </a:lnTo>
                  <a:lnTo>
                    <a:pt x="49" y="179"/>
                  </a:lnTo>
                  <a:lnTo>
                    <a:pt x="45" y="177"/>
                  </a:lnTo>
                  <a:lnTo>
                    <a:pt x="44" y="177"/>
                  </a:lnTo>
                  <a:lnTo>
                    <a:pt x="40" y="176"/>
                  </a:lnTo>
                  <a:lnTo>
                    <a:pt x="38" y="175"/>
                  </a:lnTo>
                  <a:lnTo>
                    <a:pt x="35" y="174"/>
                  </a:lnTo>
                  <a:lnTo>
                    <a:pt x="33" y="175"/>
                  </a:lnTo>
                  <a:lnTo>
                    <a:pt x="33" y="177"/>
                  </a:lnTo>
                  <a:lnTo>
                    <a:pt x="33" y="184"/>
                  </a:lnTo>
                  <a:lnTo>
                    <a:pt x="35" y="187"/>
                  </a:lnTo>
                  <a:lnTo>
                    <a:pt x="34" y="194"/>
                  </a:lnTo>
                  <a:lnTo>
                    <a:pt x="33" y="194"/>
                  </a:lnTo>
                  <a:lnTo>
                    <a:pt x="30" y="192"/>
                  </a:lnTo>
                  <a:lnTo>
                    <a:pt x="29" y="190"/>
                  </a:lnTo>
                  <a:lnTo>
                    <a:pt x="29" y="186"/>
                  </a:lnTo>
                  <a:lnTo>
                    <a:pt x="29" y="185"/>
                  </a:lnTo>
                  <a:lnTo>
                    <a:pt x="28" y="184"/>
                  </a:lnTo>
                  <a:lnTo>
                    <a:pt x="25" y="183"/>
                  </a:lnTo>
                  <a:lnTo>
                    <a:pt x="24" y="187"/>
                  </a:lnTo>
                  <a:lnTo>
                    <a:pt x="23" y="189"/>
                  </a:lnTo>
                  <a:lnTo>
                    <a:pt x="23" y="195"/>
                  </a:lnTo>
                  <a:lnTo>
                    <a:pt x="23" y="204"/>
                  </a:lnTo>
                  <a:lnTo>
                    <a:pt x="23" y="209"/>
                  </a:lnTo>
                  <a:lnTo>
                    <a:pt x="26" y="214"/>
                  </a:lnTo>
                  <a:lnTo>
                    <a:pt x="30" y="217"/>
                  </a:lnTo>
                  <a:lnTo>
                    <a:pt x="34" y="220"/>
                  </a:lnTo>
                  <a:lnTo>
                    <a:pt x="35" y="225"/>
                  </a:lnTo>
                  <a:lnTo>
                    <a:pt x="35" y="229"/>
                  </a:lnTo>
                  <a:lnTo>
                    <a:pt x="34" y="233"/>
                  </a:lnTo>
                  <a:lnTo>
                    <a:pt x="31" y="234"/>
                  </a:lnTo>
                  <a:lnTo>
                    <a:pt x="28" y="234"/>
                  </a:lnTo>
                  <a:lnTo>
                    <a:pt x="28" y="244"/>
                  </a:lnTo>
                  <a:lnTo>
                    <a:pt x="29" y="247"/>
                  </a:lnTo>
                  <a:lnTo>
                    <a:pt x="34" y="255"/>
                  </a:lnTo>
                  <a:lnTo>
                    <a:pt x="35" y="261"/>
                  </a:lnTo>
                  <a:lnTo>
                    <a:pt x="40" y="268"/>
                  </a:lnTo>
                  <a:lnTo>
                    <a:pt x="42" y="275"/>
                  </a:lnTo>
                  <a:lnTo>
                    <a:pt x="45" y="280"/>
                  </a:lnTo>
                  <a:lnTo>
                    <a:pt x="48" y="287"/>
                  </a:lnTo>
                  <a:lnTo>
                    <a:pt x="50" y="288"/>
                  </a:lnTo>
                  <a:lnTo>
                    <a:pt x="50" y="293"/>
                  </a:lnTo>
                  <a:lnTo>
                    <a:pt x="50" y="296"/>
                  </a:lnTo>
                  <a:lnTo>
                    <a:pt x="50" y="298"/>
                  </a:lnTo>
                  <a:lnTo>
                    <a:pt x="52" y="300"/>
                  </a:lnTo>
                  <a:lnTo>
                    <a:pt x="53" y="303"/>
                  </a:lnTo>
                  <a:lnTo>
                    <a:pt x="53" y="307"/>
                  </a:lnTo>
                  <a:lnTo>
                    <a:pt x="52" y="316"/>
                  </a:lnTo>
                  <a:lnTo>
                    <a:pt x="51" y="322"/>
                  </a:lnTo>
                  <a:lnTo>
                    <a:pt x="50" y="327"/>
                  </a:lnTo>
                  <a:lnTo>
                    <a:pt x="59" y="332"/>
                  </a:lnTo>
                  <a:lnTo>
                    <a:pt x="67" y="335"/>
                  </a:lnTo>
                  <a:lnTo>
                    <a:pt x="73" y="339"/>
                  </a:lnTo>
                  <a:lnTo>
                    <a:pt x="82" y="342"/>
                  </a:lnTo>
                  <a:lnTo>
                    <a:pt x="85" y="345"/>
                  </a:lnTo>
                  <a:lnTo>
                    <a:pt x="91" y="355"/>
                  </a:lnTo>
                  <a:lnTo>
                    <a:pt x="99" y="362"/>
                  </a:lnTo>
                  <a:lnTo>
                    <a:pt x="111" y="365"/>
                  </a:lnTo>
                  <a:lnTo>
                    <a:pt x="112" y="374"/>
                  </a:lnTo>
                  <a:lnTo>
                    <a:pt x="114" y="378"/>
                  </a:lnTo>
                  <a:lnTo>
                    <a:pt x="121" y="380"/>
                  </a:lnTo>
                  <a:lnTo>
                    <a:pt x="128" y="388"/>
                  </a:lnTo>
                  <a:lnTo>
                    <a:pt x="136" y="400"/>
                  </a:lnTo>
                  <a:lnTo>
                    <a:pt x="140" y="405"/>
                  </a:lnTo>
                  <a:lnTo>
                    <a:pt x="143" y="414"/>
                  </a:lnTo>
                  <a:lnTo>
                    <a:pt x="140" y="422"/>
                  </a:lnTo>
                  <a:lnTo>
                    <a:pt x="140" y="427"/>
                  </a:lnTo>
                  <a:lnTo>
                    <a:pt x="143" y="434"/>
                  </a:lnTo>
                  <a:lnTo>
                    <a:pt x="147" y="435"/>
                  </a:lnTo>
                  <a:lnTo>
                    <a:pt x="225" y="445"/>
                  </a:lnTo>
                  <a:lnTo>
                    <a:pt x="226" y="444"/>
                  </a:lnTo>
                  <a:lnTo>
                    <a:pt x="233" y="44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45" name="Freeform 10"/>
            <p:cNvSpPr>
              <a:spLocks/>
            </p:cNvSpPr>
            <p:nvPr/>
          </p:nvSpPr>
          <p:spPr bwMode="auto">
            <a:xfrm>
              <a:off x="2520478" y="4041770"/>
              <a:ext cx="920376" cy="494711"/>
            </a:xfrm>
            <a:custGeom>
              <a:avLst/>
              <a:gdLst>
                <a:gd name="T0" fmla="*/ 0 w 332"/>
                <a:gd name="T1" fmla="*/ 25 h 178"/>
                <a:gd name="T2" fmla="*/ 0 w 332"/>
                <a:gd name="T3" fmla="*/ 28 h 178"/>
                <a:gd name="T4" fmla="*/ 0 w 332"/>
                <a:gd name="T5" fmla="*/ 25 h 178"/>
                <a:gd name="T6" fmla="*/ 118 w 332"/>
                <a:gd name="T7" fmla="*/ 32 h 178"/>
                <a:gd name="T8" fmla="*/ 113 w 332"/>
                <a:gd name="T9" fmla="*/ 123 h 178"/>
                <a:gd name="T10" fmla="*/ 121 w 332"/>
                <a:gd name="T11" fmla="*/ 131 h 178"/>
                <a:gd name="T12" fmla="*/ 124 w 332"/>
                <a:gd name="T13" fmla="*/ 134 h 178"/>
                <a:gd name="T14" fmla="*/ 127 w 332"/>
                <a:gd name="T15" fmla="*/ 134 h 178"/>
                <a:gd name="T16" fmla="*/ 131 w 332"/>
                <a:gd name="T17" fmla="*/ 133 h 178"/>
                <a:gd name="T18" fmla="*/ 134 w 332"/>
                <a:gd name="T19" fmla="*/ 134 h 178"/>
                <a:gd name="T20" fmla="*/ 137 w 332"/>
                <a:gd name="T21" fmla="*/ 133 h 178"/>
                <a:gd name="T22" fmla="*/ 141 w 332"/>
                <a:gd name="T23" fmla="*/ 135 h 178"/>
                <a:gd name="T24" fmla="*/ 144 w 332"/>
                <a:gd name="T25" fmla="*/ 144 h 178"/>
                <a:gd name="T26" fmla="*/ 153 w 332"/>
                <a:gd name="T27" fmla="*/ 144 h 178"/>
                <a:gd name="T28" fmla="*/ 160 w 332"/>
                <a:gd name="T29" fmla="*/ 148 h 178"/>
                <a:gd name="T30" fmla="*/ 166 w 332"/>
                <a:gd name="T31" fmla="*/ 147 h 178"/>
                <a:gd name="T32" fmla="*/ 167 w 332"/>
                <a:gd name="T33" fmla="*/ 147 h 178"/>
                <a:gd name="T34" fmla="*/ 171 w 332"/>
                <a:gd name="T35" fmla="*/ 151 h 178"/>
                <a:gd name="T36" fmla="*/ 175 w 332"/>
                <a:gd name="T37" fmla="*/ 148 h 178"/>
                <a:gd name="T38" fmla="*/ 184 w 332"/>
                <a:gd name="T39" fmla="*/ 149 h 178"/>
                <a:gd name="T40" fmla="*/ 188 w 332"/>
                <a:gd name="T41" fmla="*/ 156 h 178"/>
                <a:gd name="T42" fmla="*/ 191 w 332"/>
                <a:gd name="T43" fmla="*/ 156 h 178"/>
                <a:gd name="T44" fmla="*/ 192 w 332"/>
                <a:gd name="T45" fmla="*/ 162 h 178"/>
                <a:gd name="T46" fmla="*/ 196 w 332"/>
                <a:gd name="T47" fmla="*/ 163 h 178"/>
                <a:gd name="T48" fmla="*/ 200 w 332"/>
                <a:gd name="T49" fmla="*/ 160 h 178"/>
                <a:gd name="T50" fmla="*/ 202 w 332"/>
                <a:gd name="T51" fmla="*/ 157 h 178"/>
                <a:gd name="T52" fmla="*/ 204 w 332"/>
                <a:gd name="T53" fmla="*/ 157 h 178"/>
                <a:gd name="T54" fmla="*/ 211 w 332"/>
                <a:gd name="T55" fmla="*/ 162 h 178"/>
                <a:gd name="T56" fmla="*/ 213 w 332"/>
                <a:gd name="T57" fmla="*/ 166 h 178"/>
                <a:gd name="T58" fmla="*/ 220 w 332"/>
                <a:gd name="T59" fmla="*/ 162 h 178"/>
                <a:gd name="T60" fmla="*/ 222 w 332"/>
                <a:gd name="T61" fmla="*/ 164 h 178"/>
                <a:gd name="T62" fmla="*/ 223 w 332"/>
                <a:gd name="T63" fmla="*/ 170 h 178"/>
                <a:gd name="T64" fmla="*/ 225 w 332"/>
                <a:gd name="T65" fmla="*/ 169 h 178"/>
                <a:gd name="T66" fmla="*/ 228 w 332"/>
                <a:gd name="T67" fmla="*/ 164 h 178"/>
                <a:gd name="T68" fmla="*/ 233 w 332"/>
                <a:gd name="T69" fmla="*/ 163 h 178"/>
                <a:gd name="T70" fmla="*/ 239 w 332"/>
                <a:gd name="T71" fmla="*/ 166 h 178"/>
                <a:gd name="T72" fmla="*/ 248 w 332"/>
                <a:gd name="T73" fmla="*/ 165 h 178"/>
                <a:gd name="T74" fmla="*/ 252 w 332"/>
                <a:gd name="T75" fmla="*/ 169 h 178"/>
                <a:gd name="T76" fmla="*/ 254 w 332"/>
                <a:gd name="T77" fmla="*/ 172 h 178"/>
                <a:gd name="T78" fmla="*/ 259 w 332"/>
                <a:gd name="T79" fmla="*/ 171 h 178"/>
                <a:gd name="T80" fmla="*/ 264 w 332"/>
                <a:gd name="T81" fmla="*/ 167 h 178"/>
                <a:gd name="T82" fmla="*/ 267 w 332"/>
                <a:gd name="T83" fmla="*/ 164 h 178"/>
                <a:gd name="T84" fmla="*/ 271 w 332"/>
                <a:gd name="T85" fmla="*/ 164 h 178"/>
                <a:gd name="T86" fmla="*/ 275 w 332"/>
                <a:gd name="T87" fmla="*/ 166 h 178"/>
                <a:gd name="T88" fmla="*/ 278 w 332"/>
                <a:gd name="T89" fmla="*/ 165 h 178"/>
                <a:gd name="T90" fmla="*/ 282 w 332"/>
                <a:gd name="T91" fmla="*/ 162 h 178"/>
                <a:gd name="T92" fmla="*/ 288 w 332"/>
                <a:gd name="T93" fmla="*/ 163 h 178"/>
                <a:gd name="T94" fmla="*/ 291 w 332"/>
                <a:gd name="T95" fmla="*/ 164 h 178"/>
                <a:gd name="T96" fmla="*/ 300 w 332"/>
                <a:gd name="T97" fmla="*/ 161 h 178"/>
                <a:gd name="T98" fmla="*/ 306 w 332"/>
                <a:gd name="T99" fmla="*/ 163 h 178"/>
                <a:gd name="T100" fmla="*/ 311 w 332"/>
                <a:gd name="T101" fmla="*/ 168 h 178"/>
                <a:gd name="T102" fmla="*/ 318 w 332"/>
                <a:gd name="T103" fmla="*/ 173 h 178"/>
                <a:gd name="T104" fmla="*/ 324 w 332"/>
                <a:gd name="T105" fmla="*/ 173 h 178"/>
                <a:gd name="T106" fmla="*/ 328 w 332"/>
                <a:gd name="T107" fmla="*/ 176 h 178"/>
                <a:gd name="T108" fmla="*/ 331 w 332"/>
                <a:gd name="T109" fmla="*/ 178 h 178"/>
                <a:gd name="T110" fmla="*/ 332 w 332"/>
                <a:gd name="T111" fmla="*/ 88 h 178"/>
                <a:gd name="T112" fmla="*/ 324 w 332"/>
                <a:gd name="T113" fmla="*/ 37 h 178"/>
                <a:gd name="T114" fmla="*/ 324 w 332"/>
                <a:gd name="T115" fmla="*/ 12 h 178"/>
                <a:gd name="T116" fmla="*/ 175 w 332"/>
                <a:gd name="T117" fmla="*/ 9 h 178"/>
                <a:gd name="T118" fmla="*/ 4 w 332"/>
                <a:gd name="T119" fmla="*/ 0 h 178"/>
                <a:gd name="T120" fmla="*/ 3 w 332"/>
                <a:gd name="T121" fmla="*/ 25 h 178"/>
                <a:gd name="T122" fmla="*/ 0 w 332"/>
                <a:gd name="T123" fmla="*/ 25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2" h="178">
                  <a:moveTo>
                    <a:pt x="0" y="25"/>
                  </a:moveTo>
                  <a:cubicBezTo>
                    <a:pt x="0" y="28"/>
                    <a:pt x="0" y="28"/>
                    <a:pt x="0" y="28"/>
                  </a:cubicBezTo>
                  <a:cubicBezTo>
                    <a:pt x="0" y="25"/>
                    <a:pt x="0" y="25"/>
                    <a:pt x="0" y="25"/>
                  </a:cubicBezTo>
                  <a:cubicBezTo>
                    <a:pt x="118" y="32"/>
                    <a:pt x="118" y="32"/>
                    <a:pt x="118" y="32"/>
                  </a:cubicBezTo>
                  <a:cubicBezTo>
                    <a:pt x="113" y="123"/>
                    <a:pt x="113" y="123"/>
                    <a:pt x="113" y="123"/>
                  </a:cubicBezTo>
                  <a:cubicBezTo>
                    <a:pt x="121" y="131"/>
                    <a:pt x="121" y="131"/>
                    <a:pt x="121" y="131"/>
                  </a:cubicBezTo>
                  <a:cubicBezTo>
                    <a:pt x="124" y="134"/>
                    <a:pt x="124" y="134"/>
                    <a:pt x="124" y="134"/>
                  </a:cubicBezTo>
                  <a:cubicBezTo>
                    <a:pt x="127" y="134"/>
                    <a:pt x="127" y="134"/>
                    <a:pt x="127" y="134"/>
                  </a:cubicBezTo>
                  <a:cubicBezTo>
                    <a:pt x="131" y="133"/>
                    <a:pt x="131" y="133"/>
                    <a:pt x="131" y="133"/>
                  </a:cubicBezTo>
                  <a:cubicBezTo>
                    <a:pt x="134" y="134"/>
                    <a:pt x="134" y="134"/>
                    <a:pt x="134" y="134"/>
                  </a:cubicBezTo>
                  <a:cubicBezTo>
                    <a:pt x="137" y="133"/>
                    <a:pt x="137" y="133"/>
                    <a:pt x="137" y="133"/>
                  </a:cubicBezTo>
                  <a:cubicBezTo>
                    <a:pt x="141" y="135"/>
                    <a:pt x="141" y="135"/>
                    <a:pt x="141" y="135"/>
                  </a:cubicBezTo>
                  <a:cubicBezTo>
                    <a:pt x="144" y="144"/>
                    <a:pt x="144" y="144"/>
                    <a:pt x="144" y="144"/>
                  </a:cubicBezTo>
                  <a:cubicBezTo>
                    <a:pt x="153" y="144"/>
                    <a:pt x="153" y="144"/>
                    <a:pt x="153" y="144"/>
                  </a:cubicBezTo>
                  <a:cubicBezTo>
                    <a:pt x="160" y="148"/>
                    <a:pt x="160" y="148"/>
                    <a:pt x="160" y="148"/>
                  </a:cubicBezTo>
                  <a:cubicBezTo>
                    <a:pt x="166" y="147"/>
                    <a:pt x="166" y="147"/>
                    <a:pt x="166" y="147"/>
                  </a:cubicBezTo>
                  <a:cubicBezTo>
                    <a:pt x="167" y="147"/>
                    <a:pt x="167" y="147"/>
                    <a:pt x="167" y="147"/>
                  </a:cubicBezTo>
                  <a:cubicBezTo>
                    <a:pt x="171" y="151"/>
                    <a:pt x="171" y="151"/>
                    <a:pt x="171" y="151"/>
                  </a:cubicBezTo>
                  <a:cubicBezTo>
                    <a:pt x="175" y="148"/>
                    <a:pt x="175" y="148"/>
                    <a:pt x="175" y="148"/>
                  </a:cubicBezTo>
                  <a:cubicBezTo>
                    <a:pt x="184" y="149"/>
                    <a:pt x="184" y="149"/>
                    <a:pt x="184" y="149"/>
                  </a:cubicBezTo>
                  <a:cubicBezTo>
                    <a:pt x="188" y="156"/>
                    <a:pt x="188" y="156"/>
                    <a:pt x="188" y="156"/>
                  </a:cubicBezTo>
                  <a:cubicBezTo>
                    <a:pt x="191" y="156"/>
                    <a:pt x="191" y="156"/>
                    <a:pt x="191" y="156"/>
                  </a:cubicBezTo>
                  <a:cubicBezTo>
                    <a:pt x="192" y="162"/>
                    <a:pt x="192" y="162"/>
                    <a:pt x="192" y="162"/>
                  </a:cubicBezTo>
                  <a:cubicBezTo>
                    <a:pt x="196" y="163"/>
                    <a:pt x="196" y="163"/>
                    <a:pt x="196" y="163"/>
                  </a:cubicBezTo>
                  <a:cubicBezTo>
                    <a:pt x="200" y="160"/>
                    <a:pt x="200" y="160"/>
                    <a:pt x="200" y="160"/>
                  </a:cubicBezTo>
                  <a:cubicBezTo>
                    <a:pt x="202" y="157"/>
                    <a:pt x="202" y="157"/>
                    <a:pt x="202" y="157"/>
                  </a:cubicBezTo>
                  <a:cubicBezTo>
                    <a:pt x="204" y="157"/>
                    <a:pt x="204" y="157"/>
                    <a:pt x="204" y="157"/>
                  </a:cubicBezTo>
                  <a:cubicBezTo>
                    <a:pt x="211" y="162"/>
                    <a:pt x="211" y="162"/>
                    <a:pt x="211" y="162"/>
                  </a:cubicBezTo>
                  <a:cubicBezTo>
                    <a:pt x="213" y="166"/>
                    <a:pt x="213" y="166"/>
                    <a:pt x="213" y="166"/>
                  </a:cubicBezTo>
                  <a:cubicBezTo>
                    <a:pt x="220" y="162"/>
                    <a:pt x="220" y="162"/>
                    <a:pt x="220" y="162"/>
                  </a:cubicBezTo>
                  <a:cubicBezTo>
                    <a:pt x="222" y="164"/>
                    <a:pt x="222" y="164"/>
                    <a:pt x="222" y="164"/>
                  </a:cubicBezTo>
                  <a:cubicBezTo>
                    <a:pt x="223" y="170"/>
                    <a:pt x="223" y="170"/>
                    <a:pt x="223" y="170"/>
                  </a:cubicBezTo>
                  <a:cubicBezTo>
                    <a:pt x="225" y="169"/>
                    <a:pt x="225" y="169"/>
                    <a:pt x="225" y="169"/>
                  </a:cubicBezTo>
                  <a:cubicBezTo>
                    <a:pt x="228" y="164"/>
                    <a:pt x="228" y="164"/>
                    <a:pt x="228" y="164"/>
                  </a:cubicBezTo>
                  <a:cubicBezTo>
                    <a:pt x="233" y="163"/>
                    <a:pt x="233" y="163"/>
                    <a:pt x="233" y="163"/>
                  </a:cubicBezTo>
                  <a:cubicBezTo>
                    <a:pt x="239" y="166"/>
                    <a:pt x="239" y="166"/>
                    <a:pt x="239" y="166"/>
                  </a:cubicBezTo>
                  <a:cubicBezTo>
                    <a:pt x="248" y="165"/>
                    <a:pt x="248" y="165"/>
                    <a:pt x="248" y="165"/>
                  </a:cubicBezTo>
                  <a:cubicBezTo>
                    <a:pt x="252" y="169"/>
                    <a:pt x="252" y="169"/>
                    <a:pt x="252" y="169"/>
                  </a:cubicBezTo>
                  <a:cubicBezTo>
                    <a:pt x="254" y="172"/>
                    <a:pt x="254" y="172"/>
                    <a:pt x="254" y="172"/>
                  </a:cubicBezTo>
                  <a:cubicBezTo>
                    <a:pt x="259" y="171"/>
                    <a:pt x="259" y="171"/>
                    <a:pt x="259" y="171"/>
                  </a:cubicBezTo>
                  <a:cubicBezTo>
                    <a:pt x="264" y="167"/>
                    <a:pt x="264" y="167"/>
                    <a:pt x="264" y="167"/>
                  </a:cubicBezTo>
                  <a:cubicBezTo>
                    <a:pt x="267" y="164"/>
                    <a:pt x="267" y="164"/>
                    <a:pt x="267" y="164"/>
                  </a:cubicBezTo>
                  <a:cubicBezTo>
                    <a:pt x="271" y="164"/>
                    <a:pt x="271" y="164"/>
                    <a:pt x="271" y="164"/>
                  </a:cubicBezTo>
                  <a:cubicBezTo>
                    <a:pt x="275" y="166"/>
                    <a:pt x="275" y="166"/>
                    <a:pt x="275" y="166"/>
                  </a:cubicBezTo>
                  <a:cubicBezTo>
                    <a:pt x="278" y="165"/>
                    <a:pt x="278" y="165"/>
                    <a:pt x="278" y="165"/>
                  </a:cubicBezTo>
                  <a:cubicBezTo>
                    <a:pt x="282" y="162"/>
                    <a:pt x="282" y="162"/>
                    <a:pt x="282" y="162"/>
                  </a:cubicBezTo>
                  <a:cubicBezTo>
                    <a:pt x="288" y="163"/>
                    <a:pt x="288" y="163"/>
                    <a:pt x="288" y="163"/>
                  </a:cubicBezTo>
                  <a:cubicBezTo>
                    <a:pt x="291" y="164"/>
                    <a:pt x="291" y="164"/>
                    <a:pt x="291" y="164"/>
                  </a:cubicBezTo>
                  <a:cubicBezTo>
                    <a:pt x="300" y="161"/>
                    <a:pt x="300" y="161"/>
                    <a:pt x="300" y="161"/>
                  </a:cubicBezTo>
                  <a:cubicBezTo>
                    <a:pt x="306" y="163"/>
                    <a:pt x="306" y="163"/>
                    <a:pt x="306" y="163"/>
                  </a:cubicBezTo>
                  <a:cubicBezTo>
                    <a:pt x="311" y="168"/>
                    <a:pt x="311" y="168"/>
                    <a:pt x="311" y="168"/>
                  </a:cubicBezTo>
                  <a:cubicBezTo>
                    <a:pt x="318" y="173"/>
                    <a:pt x="318" y="173"/>
                    <a:pt x="318" y="173"/>
                  </a:cubicBezTo>
                  <a:cubicBezTo>
                    <a:pt x="324" y="173"/>
                    <a:pt x="324" y="173"/>
                    <a:pt x="324" y="173"/>
                  </a:cubicBezTo>
                  <a:cubicBezTo>
                    <a:pt x="328" y="176"/>
                    <a:pt x="328" y="176"/>
                    <a:pt x="328" y="176"/>
                  </a:cubicBezTo>
                  <a:cubicBezTo>
                    <a:pt x="331" y="178"/>
                    <a:pt x="331" y="178"/>
                    <a:pt x="331" y="178"/>
                  </a:cubicBezTo>
                  <a:cubicBezTo>
                    <a:pt x="332" y="88"/>
                    <a:pt x="332" y="88"/>
                    <a:pt x="332" y="88"/>
                  </a:cubicBezTo>
                  <a:cubicBezTo>
                    <a:pt x="324" y="37"/>
                    <a:pt x="324" y="37"/>
                    <a:pt x="324" y="37"/>
                  </a:cubicBezTo>
                  <a:cubicBezTo>
                    <a:pt x="324" y="12"/>
                    <a:pt x="324" y="12"/>
                    <a:pt x="324" y="12"/>
                  </a:cubicBezTo>
                  <a:cubicBezTo>
                    <a:pt x="324" y="12"/>
                    <a:pt x="211" y="10"/>
                    <a:pt x="175" y="9"/>
                  </a:cubicBezTo>
                  <a:cubicBezTo>
                    <a:pt x="131" y="7"/>
                    <a:pt x="4" y="0"/>
                    <a:pt x="4" y="0"/>
                  </a:cubicBezTo>
                  <a:cubicBezTo>
                    <a:pt x="3" y="25"/>
                    <a:pt x="3" y="25"/>
                    <a:pt x="3" y="25"/>
                  </a:cubicBezTo>
                  <a:lnTo>
                    <a:pt x="0" y="25"/>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46" name="Freeform 11"/>
            <p:cNvSpPr>
              <a:spLocks/>
            </p:cNvSpPr>
            <p:nvPr/>
          </p:nvSpPr>
          <p:spPr bwMode="auto">
            <a:xfrm>
              <a:off x="2638391" y="3642072"/>
              <a:ext cx="779536" cy="432461"/>
            </a:xfrm>
            <a:custGeom>
              <a:avLst/>
              <a:gdLst>
                <a:gd name="T0" fmla="*/ 282 w 282"/>
                <a:gd name="T1" fmla="*/ 156 h 156"/>
                <a:gd name="T2" fmla="*/ 282 w 282"/>
                <a:gd name="T3" fmla="*/ 52 h 156"/>
                <a:gd name="T4" fmla="*/ 276 w 282"/>
                <a:gd name="T5" fmla="*/ 49 h 156"/>
                <a:gd name="T6" fmla="*/ 273 w 282"/>
                <a:gd name="T7" fmla="*/ 47 h 156"/>
                <a:gd name="T8" fmla="*/ 271 w 282"/>
                <a:gd name="T9" fmla="*/ 41 h 156"/>
                <a:gd name="T10" fmla="*/ 265 w 282"/>
                <a:gd name="T11" fmla="*/ 35 h 156"/>
                <a:gd name="T12" fmla="*/ 268 w 282"/>
                <a:gd name="T13" fmla="*/ 30 h 156"/>
                <a:gd name="T14" fmla="*/ 271 w 282"/>
                <a:gd name="T15" fmla="*/ 24 h 156"/>
                <a:gd name="T16" fmla="*/ 271 w 282"/>
                <a:gd name="T17" fmla="*/ 19 h 156"/>
                <a:gd name="T18" fmla="*/ 269 w 282"/>
                <a:gd name="T19" fmla="*/ 19 h 156"/>
                <a:gd name="T20" fmla="*/ 260 w 282"/>
                <a:gd name="T21" fmla="*/ 19 h 156"/>
                <a:gd name="T22" fmla="*/ 258 w 282"/>
                <a:gd name="T23" fmla="*/ 15 h 156"/>
                <a:gd name="T24" fmla="*/ 254 w 282"/>
                <a:gd name="T25" fmla="*/ 9 h 156"/>
                <a:gd name="T26" fmla="*/ 165 w 282"/>
                <a:gd name="T27" fmla="*/ 6 h 156"/>
                <a:gd name="T28" fmla="*/ 10 w 282"/>
                <a:gd name="T29" fmla="*/ 0 h 156"/>
                <a:gd name="T30" fmla="*/ 0 w 282"/>
                <a:gd name="T31" fmla="*/ 146 h 156"/>
                <a:gd name="T32" fmla="*/ 133 w 282"/>
                <a:gd name="T33" fmla="*/ 153 h 156"/>
                <a:gd name="T34" fmla="*/ 282 w 282"/>
                <a:gd name="T35" fmla="*/ 156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2" h="156">
                  <a:moveTo>
                    <a:pt x="282" y="156"/>
                  </a:moveTo>
                  <a:cubicBezTo>
                    <a:pt x="282" y="52"/>
                    <a:pt x="282" y="52"/>
                    <a:pt x="282" y="52"/>
                  </a:cubicBezTo>
                  <a:cubicBezTo>
                    <a:pt x="276" y="49"/>
                    <a:pt x="276" y="49"/>
                    <a:pt x="276" y="49"/>
                  </a:cubicBezTo>
                  <a:cubicBezTo>
                    <a:pt x="273" y="47"/>
                    <a:pt x="273" y="47"/>
                    <a:pt x="273" y="47"/>
                  </a:cubicBezTo>
                  <a:cubicBezTo>
                    <a:pt x="271" y="41"/>
                    <a:pt x="271" y="41"/>
                    <a:pt x="271" y="41"/>
                  </a:cubicBezTo>
                  <a:cubicBezTo>
                    <a:pt x="265" y="35"/>
                    <a:pt x="265" y="35"/>
                    <a:pt x="265" y="35"/>
                  </a:cubicBezTo>
                  <a:cubicBezTo>
                    <a:pt x="268" y="30"/>
                    <a:pt x="268" y="30"/>
                    <a:pt x="268" y="30"/>
                  </a:cubicBezTo>
                  <a:cubicBezTo>
                    <a:pt x="271" y="24"/>
                    <a:pt x="271" y="24"/>
                    <a:pt x="271" y="24"/>
                  </a:cubicBezTo>
                  <a:cubicBezTo>
                    <a:pt x="271" y="19"/>
                    <a:pt x="271" y="19"/>
                    <a:pt x="271" y="19"/>
                  </a:cubicBezTo>
                  <a:cubicBezTo>
                    <a:pt x="269" y="19"/>
                    <a:pt x="269" y="19"/>
                    <a:pt x="269" y="19"/>
                  </a:cubicBezTo>
                  <a:cubicBezTo>
                    <a:pt x="260" y="19"/>
                    <a:pt x="260" y="19"/>
                    <a:pt x="260" y="19"/>
                  </a:cubicBezTo>
                  <a:cubicBezTo>
                    <a:pt x="258" y="15"/>
                    <a:pt x="258" y="15"/>
                    <a:pt x="258" y="15"/>
                  </a:cubicBezTo>
                  <a:cubicBezTo>
                    <a:pt x="254" y="9"/>
                    <a:pt x="254" y="9"/>
                    <a:pt x="254" y="9"/>
                  </a:cubicBezTo>
                  <a:cubicBezTo>
                    <a:pt x="254" y="9"/>
                    <a:pt x="187" y="7"/>
                    <a:pt x="165" y="6"/>
                  </a:cubicBezTo>
                  <a:cubicBezTo>
                    <a:pt x="126" y="5"/>
                    <a:pt x="10" y="0"/>
                    <a:pt x="10" y="0"/>
                  </a:cubicBezTo>
                  <a:cubicBezTo>
                    <a:pt x="0" y="146"/>
                    <a:pt x="0" y="146"/>
                    <a:pt x="0" y="146"/>
                  </a:cubicBezTo>
                  <a:cubicBezTo>
                    <a:pt x="41" y="148"/>
                    <a:pt x="104" y="151"/>
                    <a:pt x="133" y="153"/>
                  </a:cubicBezTo>
                  <a:cubicBezTo>
                    <a:pt x="169" y="154"/>
                    <a:pt x="282" y="156"/>
                    <a:pt x="282" y="156"/>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47" name="Freeform 12"/>
            <p:cNvSpPr>
              <a:spLocks/>
            </p:cNvSpPr>
            <p:nvPr/>
          </p:nvSpPr>
          <p:spPr bwMode="auto">
            <a:xfrm>
              <a:off x="2474623" y="3229269"/>
              <a:ext cx="867971" cy="439014"/>
            </a:xfrm>
            <a:custGeom>
              <a:avLst/>
              <a:gdLst>
                <a:gd name="T0" fmla="*/ 313 w 313"/>
                <a:gd name="T1" fmla="*/ 158 h 158"/>
                <a:gd name="T2" fmla="*/ 313 w 313"/>
                <a:gd name="T3" fmla="*/ 158 h 158"/>
                <a:gd name="T4" fmla="*/ 313 w 313"/>
                <a:gd name="T5" fmla="*/ 158 h 158"/>
                <a:gd name="T6" fmla="*/ 311 w 313"/>
                <a:gd name="T7" fmla="*/ 154 h 158"/>
                <a:gd name="T8" fmla="*/ 310 w 313"/>
                <a:gd name="T9" fmla="*/ 148 h 158"/>
                <a:gd name="T10" fmla="*/ 304 w 313"/>
                <a:gd name="T11" fmla="*/ 146 h 158"/>
                <a:gd name="T12" fmla="*/ 304 w 313"/>
                <a:gd name="T13" fmla="*/ 145 h 158"/>
                <a:gd name="T14" fmla="*/ 302 w 313"/>
                <a:gd name="T15" fmla="*/ 142 h 158"/>
                <a:gd name="T16" fmla="*/ 304 w 313"/>
                <a:gd name="T17" fmla="*/ 140 h 158"/>
                <a:gd name="T18" fmla="*/ 303 w 313"/>
                <a:gd name="T19" fmla="*/ 135 h 158"/>
                <a:gd name="T20" fmla="*/ 300 w 313"/>
                <a:gd name="T21" fmla="*/ 133 h 158"/>
                <a:gd name="T22" fmla="*/ 299 w 313"/>
                <a:gd name="T23" fmla="*/ 130 h 158"/>
                <a:gd name="T24" fmla="*/ 297 w 313"/>
                <a:gd name="T25" fmla="*/ 123 h 158"/>
                <a:gd name="T26" fmla="*/ 297 w 313"/>
                <a:gd name="T27" fmla="*/ 113 h 158"/>
                <a:gd name="T28" fmla="*/ 296 w 313"/>
                <a:gd name="T29" fmla="*/ 111 h 158"/>
                <a:gd name="T30" fmla="*/ 294 w 313"/>
                <a:gd name="T31" fmla="*/ 108 h 158"/>
                <a:gd name="T32" fmla="*/ 295 w 313"/>
                <a:gd name="T33" fmla="*/ 104 h 158"/>
                <a:gd name="T34" fmla="*/ 295 w 313"/>
                <a:gd name="T35" fmla="*/ 94 h 158"/>
                <a:gd name="T36" fmla="*/ 293 w 313"/>
                <a:gd name="T37" fmla="*/ 87 h 158"/>
                <a:gd name="T38" fmla="*/ 291 w 313"/>
                <a:gd name="T39" fmla="*/ 85 h 158"/>
                <a:gd name="T40" fmla="*/ 289 w 313"/>
                <a:gd name="T41" fmla="*/ 85 h 158"/>
                <a:gd name="T42" fmla="*/ 288 w 313"/>
                <a:gd name="T43" fmla="*/ 83 h 158"/>
                <a:gd name="T44" fmla="*/ 287 w 313"/>
                <a:gd name="T45" fmla="*/ 78 h 158"/>
                <a:gd name="T46" fmla="*/ 286 w 313"/>
                <a:gd name="T47" fmla="*/ 74 h 158"/>
                <a:gd name="T48" fmla="*/ 289 w 313"/>
                <a:gd name="T49" fmla="*/ 73 h 158"/>
                <a:gd name="T50" fmla="*/ 289 w 313"/>
                <a:gd name="T51" fmla="*/ 72 h 158"/>
                <a:gd name="T52" fmla="*/ 288 w 313"/>
                <a:gd name="T53" fmla="*/ 71 h 158"/>
                <a:gd name="T54" fmla="*/ 287 w 313"/>
                <a:gd name="T55" fmla="*/ 68 h 158"/>
                <a:gd name="T56" fmla="*/ 285 w 313"/>
                <a:gd name="T57" fmla="*/ 65 h 158"/>
                <a:gd name="T58" fmla="*/ 283 w 313"/>
                <a:gd name="T59" fmla="*/ 60 h 158"/>
                <a:gd name="T60" fmla="*/ 281 w 313"/>
                <a:gd name="T61" fmla="*/ 54 h 158"/>
                <a:gd name="T62" fmla="*/ 278 w 313"/>
                <a:gd name="T63" fmla="*/ 49 h 158"/>
                <a:gd name="T64" fmla="*/ 275 w 313"/>
                <a:gd name="T65" fmla="*/ 40 h 158"/>
                <a:gd name="T66" fmla="*/ 272 w 313"/>
                <a:gd name="T67" fmla="*/ 36 h 158"/>
                <a:gd name="T68" fmla="*/ 271 w 313"/>
                <a:gd name="T69" fmla="*/ 35 h 158"/>
                <a:gd name="T70" fmla="*/ 267 w 313"/>
                <a:gd name="T71" fmla="*/ 32 h 158"/>
                <a:gd name="T72" fmla="*/ 260 w 313"/>
                <a:gd name="T73" fmla="*/ 27 h 158"/>
                <a:gd name="T74" fmla="*/ 255 w 313"/>
                <a:gd name="T75" fmla="*/ 25 h 158"/>
                <a:gd name="T76" fmla="*/ 250 w 313"/>
                <a:gd name="T77" fmla="*/ 23 h 158"/>
                <a:gd name="T78" fmla="*/ 246 w 313"/>
                <a:gd name="T79" fmla="*/ 19 h 158"/>
                <a:gd name="T80" fmla="*/ 239 w 313"/>
                <a:gd name="T81" fmla="*/ 18 h 158"/>
                <a:gd name="T82" fmla="*/ 230 w 313"/>
                <a:gd name="T83" fmla="*/ 19 h 158"/>
                <a:gd name="T84" fmla="*/ 227 w 313"/>
                <a:gd name="T85" fmla="*/ 19 h 158"/>
                <a:gd name="T86" fmla="*/ 224 w 313"/>
                <a:gd name="T87" fmla="*/ 20 h 158"/>
                <a:gd name="T88" fmla="*/ 222 w 313"/>
                <a:gd name="T89" fmla="*/ 22 h 158"/>
                <a:gd name="T90" fmla="*/ 219 w 313"/>
                <a:gd name="T91" fmla="*/ 21 h 158"/>
                <a:gd name="T92" fmla="*/ 216 w 313"/>
                <a:gd name="T93" fmla="*/ 19 h 158"/>
                <a:gd name="T94" fmla="*/ 210 w 313"/>
                <a:gd name="T95" fmla="*/ 16 h 158"/>
                <a:gd name="T96" fmla="*/ 202 w 313"/>
                <a:gd name="T97" fmla="*/ 12 h 158"/>
                <a:gd name="T98" fmla="*/ 10 w 313"/>
                <a:gd name="T99" fmla="*/ 0 h 158"/>
                <a:gd name="T100" fmla="*/ 0 w 313"/>
                <a:gd name="T101" fmla="*/ 95 h 158"/>
                <a:gd name="T102" fmla="*/ 73 w 313"/>
                <a:gd name="T103" fmla="*/ 102 h 158"/>
                <a:gd name="T104" fmla="*/ 69 w 313"/>
                <a:gd name="T105" fmla="*/ 149 h 158"/>
                <a:gd name="T106" fmla="*/ 69 w 313"/>
                <a:gd name="T107" fmla="*/ 149 h 158"/>
                <a:gd name="T108" fmla="*/ 224 w 313"/>
                <a:gd name="T109" fmla="*/ 155 h 158"/>
                <a:gd name="T110" fmla="*/ 313 w 313"/>
                <a:gd name="T111"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13" h="158">
                  <a:moveTo>
                    <a:pt x="313" y="158"/>
                  </a:moveTo>
                  <a:cubicBezTo>
                    <a:pt x="313" y="158"/>
                    <a:pt x="313" y="158"/>
                    <a:pt x="313" y="158"/>
                  </a:cubicBezTo>
                  <a:cubicBezTo>
                    <a:pt x="313" y="158"/>
                    <a:pt x="313" y="158"/>
                    <a:pt x="313" y="158"/>
                  </a:cubicBezTo>
                  <a:cubicBezTo>
                    <a:pt x="311" y="154"/>
                    <a:pt x="311" y="154"/>
                    <a:pt x="311" y="154"/>
                  </a:cubicBezTo>
                  <a:cubicBezTo>
                    <a:pt x="310" y="148"/>
                    <a:pt x="310" y="148"/>
                    <a:pt x="310" y="148"/>
                  </a:cubicBezTo>
                  <a:cubicBezTo>
                    <a:pt x="310" y="148"/>
                    <a:pt x="305" y="147"/>
                    <a:pt x="304" y="146"/>
                  </a:cubicBezTo>
                  <a:cubicBezTo>
                    <a:pt x="303" y="145"/>
                    <a:pt x="304" y="145"/>
                    <a:pt x="304" y="145"/>
                  </a:cubicBezTo>
                  <a:cubicBezTo>
                    <a:pt x="302" y="142"/>
                    <a:pt x="302" y="142"/>
                    <a:pt x="302" y="142"/>
                  </a:cubicBezTo>
                  <a:cubicBezTo>
                    <a:pt x="304" y="140"/>
                    <a:pt x="304" y="140"/>
                    <a:pt x="304" y="140"/>
                  </a:cubicBezTo>
                  <a:cubicBezTo>
                    <a:pt x="303" y="135"/>
                    <a:pt x="303" y="135"/>
                    <a:pt x="303" y="135"/>
                  </a:cubicBezTo>
                  <a:cubicBezTo>
                    <a:pt x="300" y="133"/>
                    <a:pt x="300" y="133"/>
                    <a:pt x="300" y="133"/>
                  </a:cubicBezTo>
                  <a:cubicBezTo>
                    <a:pt x="299" y="130"/>
                    <a:pt x="299" y="130"/>
                    <a:pt x="299" y="130"/>
                  </a:cubicBezTo>
                  <a:cubicBezTo>
                    <a:pt x="297" y="123"/>
                    <a:pt x="297" y="123"/>
                    <a:pt x="297" y="123"/>
                  </a:cubicBezTo>
                  <a:cubicBezTo>
                    <a:pt x="297" y="113"/>
                    <a:pt x="297" y="113"/>
                    <a:pt x="297" y="113"/>
                  </a:cubicBezTo>
                  <a:cubicBezTo>
                    <a:pt x="296" y="111"/>
                    <a:pt x="296" y="111"/>
                    <a:pt x="296" y="111"/>
                  </a:cubicBezTo>
                  <a:cubicBezTo>
                    <a:pt x="294" y="108"/>
                    <a:pt x="294" y="108"/>
                    <a:pt x="294" y="108"/>
                  </a:cubicBezTo>
                  <a:cubicBezTo>
                    <a:pt x="295" y="104"/>
                    <a:pt x="295" y="104"/>
                    <a:pt x="295" y="104"/>
                  </a:cubicBezTo>
                  <a:cubicBezTo>
                    <a:pt x="295" y="94"/>
                    <a:pt x="295" y="94"/>
                    <a:pt x="295" y="94"/>
                  </a:cubicBezTo>
                  <a:cubicBezTo>
                    <a:pt x="293" y="87"/>
                    <a:pt x="293" y="87"/>
                    <a:pt x="293" y="87"/>
                  </a:cubicBezTo>
                  <a:cubicBezTo>
                    <a:pt x="291" y="85"/>
                    <a:pt x="291" y="85"/>
                    <a:pt x="291" y="85"/>
                  </a:cubicBezTo>
                  <a:cubicBezTo>
                    <a:pt x="289" y="85"/>
                    <a:pt x="289" y="85"/>
                    <a:pt x="289" y="85"/>
                  </a:cubicBezTo>
                  <a:cubicBezTo>
                    <a:pt x="288" y="83"/>
                    <a:pt x="288" y="83"/>
                    <a:pt x="288" y="83"/>
                  </a:cubicBezTo>
                  <a:cubicBezTo>
                    <a:pt x="287" y="78"/>
                    <a:pt x="287" y="78"/>
                    <a:pt x="287" y="78"/>
                  </a:cubicBezTo>
                  <a:cubicBezTo>
                    <a:pt x="286" y="74"/>
                    <a:pt x="286" y="74"/>
                    <a:pt x="286" y="74"/>
                  </a:cubicBezTo>
                  <a:cubicBezTo>
                    <a:pt x="289" y="73"/>
                    <a:pt x="289" y="73"/>
                    <a:pt x="289" y="73"/>
                  </a:cubicBezTo>
                  <a:cubicBezTo>
                    <a:pt x="289" y="72"/>
                    <a:pt x="289" y="72"/>
                    <a:pt x="289" y="72"/>
                  </a:cubicBezTo>
                  <a:cubicBezTo>
                    <a:pt x="288" y="71"/>
                    <a:pt x="288" y="71"/>
                    <a:pt x="288" y="71"/>
                  </a:cubicBezTo>
                  <a:cubicBezTo>
                    <a:pt x="287" y="68"/>
                    <a:pt x="287" y="68"/>
                    <a:pt x="287" y="68"/>
                  </a:cubicBezTo>
                  <a:cubicBezTo>
                    <a:pt x="285" y="65"/>
                    <a:pt x="285" y="65"/>
                    <a:pt x="285" y="65"/>
                  </a:cubicBezTo>
                  <a:cubicBezTo>
                    <a:pt x="283" y="60"/>
                    <a:pt x="283" y="60"/>
                    <a:pt x="283" y="60"/>
                  </a:cubicBezTo>
                  <a:cubicBezTo>
                    <a:pt x="281" y="54"/>
                    <a:pt x="281" y="54"/>
                    <a:pt x="281" y="54"/>
                  </a:cubicBezTo>
                  <a:cubicBezTo>
                    <a:pt x="278" y="49"/>
                    <a:pt x="278" y="49"/>
                    <a:pt x="278" y="49"/>
                  </a:cubicBezTo>
                  <a:cubicBezTo>
                    <a:pt x="275" y="40"/>
                    <a:pt x="275" y="40"/>
                    <a:pt x="275" y="40"/>
                  </a:cubicBezTo>
                  <a:cubicBezTo>
                    <a:pt x="272" y="36"/>
                    <a:pt x="272" y="36"/>
                    <a:pt x="272" y="36"/>
                  </a:cubicBezTo>
                  <a:cubicBezTo>
                    <a:pt x="271" y="35"/>
                    <a:pt x="271" y="35"/>
                    <a:pt x="271" y="35"/>
                  </a:cubicBezTo>
                  <a:cubicBezTo>
                    <a:pt x="267" y="32"/>
                    <a:pt x="267" y="32"/>
                    <a:pt x="267" y="32"/>
                  </a:cubicBezTo>
                  <a:cubicBezTo>
                    <a:pt x="260" y="27"/>
                    <a:pt x="260" y="27"/>
                    <a:pt x="260" y="27"/>
                  </a:cubicBezTo>
                  <a:cubicBezTo>
                    <a:pt x="255" y="25"/>
                    <a:pt x="255" y="25"/>
                    <a:pt x="255" y="25"/>
                  </a:cubicBezTo>
                  <a:cubicBezTo>
                    <a:pt x="250" y="23"/>
                    <a:pt x="250" y="23"/>
                    <a:pt x="250" y="23"/>
                  </a:cubicBezTo>
                  <a:cubicBezTo>
                    <a:pt x="246" y="19"/>
                    <a:pt x="246" y="19"/>
                    <a:pt x="246" y="19"/>
                  </a:cubicBezTo>
                  <a:cubicBezTo>
                    <a:pt x="239" y="18"/>
                    <a:pt x="239" y="18"/>
                    <a:pt x="239" y="18"/>
                  </a:cubicBezTo>
                  <a:cubicBezTo>
                    <a:pt x="230" y="19"/>
                    <a:pt x="230" y="19"/>
                    <a:pt x="230" y="19"/>
                  </a:cubicBezTo>
                  <a:cubicBezTo>
                    <a:pt x="227" y="19"/>
                    <a:pt x="227" y="19"/>
                    <a:pt x="227" y="19"/>
                  </a:cubicBezTo>
                  <a:cubicBezTo>
                    <a:pt x="224" y="20"/>
                    <a:pt x="224" y="20"/>
                    <a:pt x="224" y="20"/>
                  </a:cubicBezTo>
                  <a:cubicBezTo>
                    <a:pt x="222" y="22"/>
                    <a:pt x="222" y="22"/>
                    <a:pt x="222" y="22"/>
                  </a:cubicBezTo>
                  <a:cubicBezTo>
                    <a:pt x="219" y="21"/>
                    <a:pt x="219" y="21"/>
                    <a:pt x="219" y="21"/>
                  </a:cubicBezTo>
                  <a:cubicBezTo>
                    <a:pt x="216" y="19"/>
                    <a:pt x="216" y="19"/>
                    <a:pt x="216" y="19"/>
                  </a:cubicBezTo>
                  <a:cubicBezTo>
                    <a:pt x="210" y="16"/>
                    <a:pt x="210" y="16"/>
                    <a:pt x="210" y="16"/>
                  </a:cubicBezTo>
                  <a:cubicBezTo>
                    <a:pt x="202" y="12"/>
                    <a:pt x="202" y="12"/>
                    <a:pt x="202" y="12"/>
                  </a:cubicBezTo>
                  <a:cubicBezTo>
                    <a:pt x="10" y="0"/>
                    <a:pt x="10" y="0"/>
                    <a:pt x="10" y="0"/>
                  </a:cubicBezTo>
                  <a:cubicBezTo>
                    <a:pt x="0" y="95"/>
                    <a:pt x="0" y="95"/>
                    <a:pt x="0" y="95"/>
                  </a:cubicBezTo>
                  <a:cubicBezTo>
                    <a:pt x="73" y="102"/>
                    <a:pt x="73" y="102"/>
                    <a:pt x="73" y="102"/>
                  </a:cubicBezTo>
                  <a:cubicBezTo>
                    <a:pt x="69" y="149"/>
                    <a:pt x="69" y="149"/>
                    <a:pt x="69" y="149"/>
                  </a:cubicBezTo>
                  <a:cubicBezTo>
                    <a:pt x="69" y="149"/>
                    <a:pt x="69" y="149"/>
                    <a:pt x="69" y="149"/>
                  </a:cubicBezTo>
                  <a:cubicBezTo>
                    <a:pt x="75" y="149"/>
                    <a:pt x="186" y="154"/>
                    <a:pt x="224" y="155"/>
                  </a:cubicBezTo>
                  <a:cubicBezTo>
                    <a:pt x="246" y="156"/>
                    <a:pt x="313" y="158"/>
                    <a:pt x="313" y="158"/>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49" name="Freeform 13"/>
            <p:cNvSpPr>
              <a:spLocks/>
            </p:cNvSpPr>
            <p:nvPr/>
          </p:nvSpPr>
          <p:spPr bwMode="auto">
            <a:xfrm>
              <a:off x="2500825" y="2836124"/>
              <a:ext cx="746783" cy="497986"/>
            </a:xfrm>
            <a:custGeom>
              <a:avLst/>
              <a:gdLst>
                <a:gd name="T0" fmla="*/ 200 w 269"/>
                <a:gd name="T1" fmla="*/ 158 h 180"/>
                <a:gd name="T2" fmla="*/ 206 w 269"/>
                <a:gd name="T3" fmla="*/ 161 h 180"/>
                <a:gd name="T4" fmla="*/ 209 w 269"/>
                <a:gd name="T5" fmla="*/ 163 h 180"/>
                <a:gd name="T6" fmla="*/ 212 w 269"/>
                <a:gd name="T7" fmla="*/ 164 h 180"/>
                <a:gd name="T8" fmla="*/ 214 w 269"/>
                <a:gd name="T9" fmla="*/ 162 h 180"/>
                <a:gd name="T10" fmla="*/ 217 w 269"/>
                <a:gd name="T11" fmla="*/ 161 h 180"/>
                <a:gd name="T12" fmla="*/ 220 w 269"/>
                <a:gd name="T13" fmla="*/ 161 h 180"/>
                <a:gd name="T14" fmla="*/ 229 w 269"/>
                <a:gd name="T15" fmla="*/ 160 h 180"/>
                <a:gd name="T16" fmla="*/ 236 w 269"/>
                <a:gd name="T17" fmla="*/ 161 h 180"/>
                <a:gd name="T18" fmla="*/ 240 w 269"/>
                <a:gd name="T19" fmla="*/ 165 h 180"/>
                <a:gd name="T20" fmla="*/ 245 w 269"/>
                <a:gd name="T21" fmla="*/ 167 h 180"/>
                <a:gd name="T22" fmla="*/ 250 w 269"/>
                <a:gd name="T23" fmla="*/ 169 h 180"/>
                <a:gd name="T24" fmla="*/ 257 w 269"/>
                <a:gd name="T25" fmla="*/ 174 h 180"/>
                <a:gd name="T26" fmla="*/ 261 w 269"/>
                <a:gd name="T27" fmla="*/ 177 h 180"/>
                <a:gd name="T28" fmla="*/ 262 w 269"/>
                <a:gd name="T29" fmla="*/ 178 h 180"/>
                <a:gd name="T30" fmla="*/ 263 w 269"/>
                <a:gd name="T31" fmla="*/ 180 h 180"/>
                <a:gd name="T32" fmla="*/ 263 w 269"/>
                <a:gd name="T33" fmla="*/ 180 h 180"/>
                <a:gd name="T34" fmla="*/ 263 w 269"/>
                <a:gd name="T35" fmla="*/ 177 h 180"/>
                <a:gd name="T36" fmla="*/ 263 w 269"/>
                <a:gd name="T37" fmla="*/ 173 h 180"/>
                <a:gd name="T38" fmla="*/ 259 w 269"/>
                <a:gd name="T39" fmla="*/ 170 h 180"/>
                <a:gd name="T40" fmla="*/ 259 w 269"/>
                <a:gd name="T41" fmla="*/ 167 h 180"/>
                <a:gd name="T42" fmla="*/ 260 w 269"/>
                <a:gd name="T43" fmla="*/ 164 h 180"/>
                <a:gd name="T44" fmla="*/ 263 w 269"/>
                <a:gd name="T45" fmla="*/ 163 h 180"/>
                <a:gd name="T46" fmla="*/ 263 w 269"/>
                <a:gd name="T47" fmla="*/ 156 h 180"/>
                <a:gd name="T48" fmla="*/ 264 w 269"/>
                <a:gd name="T49" fmla="*/ 153 h 180"/>
                <a:gd name="T50" fmla="*/ 266 w 269"/>
                <a:gd name="T51" fmla="*/ 152 h 180"/>
                <a:gd name="T52" fmla="*/ 266 w 269"/>
                <a:gd name="T53" fmla="*/ 148 h 180"/>
                <a:gd name="T54" fmla="*/ 264 w 269"/>
                <a:gd name="T55" fmla="*/ 143 h 180"/>
                <a:gd name="T56" fmla="*/ 262 w 269"/>
                <a:gd name="T57" fmla="*/ 142 h 180"/>
                <a:gd name="T58" fmla="*/ 263 w 269"/>
                <a:gd name="T59" fmla="*/ 137 h 180"/>
                <a:gd name="T60" fmla="*/ 263 w 269"/>
                <a:gd name="T61" fmla="*/ 134 h 180"/>
                <a:gd name="T62" fmla="*/ 266 w 269"/>
                <a:gd name="T63" fmla="*/ 134 h 180"/>
                <a:gd name="T64" fmla="*/ 269 w 269"/>
                <a:gd name="T65" fmla="*/ 47 h 180"/>
                <a:gd name="T66" fmla="*/ 266 w 269"/>
                <a:gd name="T67" fmla="*/ 44 h 180"/>
                <a:gd name="T68" fmla="*/ 264 w 269"/>
                <a:gd name="T69" fmla="*/ 41 h 180"/>
                <a:gd name="T70" fmla="*/ 259 w 269"/>
                <a:gd name="T71" fmla="*/ 39 h 180"/>
                <a:gd name="T72" fmla="*/ 258 w 269"/>
                <a:gd name="T73" fmla="*/ 36 h 180"/>
                <a:gd name="T74" fmla="*/ 255 w 269"/>
                <a:gd name="T75" fmla="*/ 33 h 180"/>
                <a:gd name="T76" fmla="*/ 254 w 269"/>
                <a:gd name="T77" fmla="*/ 31 h 180"/>
                <a:gd name="T78" fmla="*/ 254 w 269"/>
                <a:gd name="T79" fmla="*/ 29 h 180"/>
                <a:gd name="T80" fmla="*/ 254 w 269"/>
                <a:gd name="T81" fmla="*/ 27 h 180"/>
                <a:gd name="T82" fmla="*/ 257 w 269"/>
                <a:gd name="T83" fmla="*/ 24 h 180"/>
                <a:gd name="T84" fmla="*/ 260 w 269"/>
                <a:gd name="T85" fmla="*/ 21 h 180"/>
                <a:gd name="T86" fmla="*/ 264 w 269"/>
                <a:gd name="T87" fmla="*/ 17 h 180"/>
                <a:gd name="T88" fmla="*/ 263 w 269"/>
                <a:gd name="T89" fmla="*/ 15 h 180"/>
                <a:gd name="T90" fmla="*/ 263 w 269"/>
                <a:gd name="T91" fmla="*/ 14 h 180"/>
                <a:gd name="T92" fmla="*/ 136 w 269"/>
                <a:gd name="T93" fmla="*/ 8 h 180"/>
                <a:gd name="T94" fmla="*/ 14 w 269"/>
                <a:gd name="T95" fmla="*/ 0 h 180"/>
                <a:gd name="T96" fmla="*/ 0 w 269"/>
                <a:gd name="T97" fmla="*/ 142 h 180"/>
                <a:gd name="T98" fmla="*/ 192 w 269"/>
                <a:gd name="T99" fmla="*/ 154 h 180"/>
                <a:gd name="T100" fmla="*/ 200 w 269"/>
                <a:gd name="T101" fmla="*/ 15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69" h="180">
                  <a:moveTo>
                    <a:pt x="200" y="158"/>
                  </a:moveTo>
                  <a:cubicBezTo>
                    <a:pt x="206" y="161"/>
                    <a:pt x="206" y="161"/>
                    <a:pt x="206" y="161"/>
                  </a:cubicBezTo>
                  <a:cubicBezTo>
                    <a:pt x="209" y="163"/>
                    <a:pt x="209" y="163"/>
                    <a:pt x="209" y="163"/>
                  </a:cubicBezTo>
                  <a:cubicBezTo>
                    <a:pt x="212" y="164"/>
                    <a:pt x="212" y="164"/>
                    <a:pt x="212" y="164"/>
                  </a:cubicBezTo>
                  <a:cubicBezTo>
                    <a:pt x="214" y="162"/>
                    <a:pt x="214" y="162"/>
                    <a:pt x="214" y="162"/>
                  </a:cubicBezTo>
                  <a:cubicBezTo>
                    <a:pt x="217" y="161"/>
                    <a:pt x="217" y="161"/>
                    <a:pt x="217" y="161"/>
                  </a:cubicBezTo>
                  <a:cubicBezTo>
                    <a:pt x="220" y="161"/>
                    <a:pt x="220" y="161"/>
                    <a:pt x="220" y="161"/>
                  </a:cubicBezTo>
                  <a:cubicBezTo>
                    <a:pt x="229" y="160"/>
                    <a:pt x="229" y="160"/>
                    <a:pt x="229" y="160"/>
                  </a:cubicBezTo>
                  <a:cubicBezTo>
                    <a:pt x="236" y="161"/>
                    <a:pt x="236" y="161"/>
                    <a:pt x="236" y="161"/>
                  </a:cubicBezTo>
                  <a:cubicBezTo>
                    <a:pt x="240" y="165"/>
                    <a:pt x="240" y="165"/>
                    <a:pt x="240" y="165"/>
                  </a:cubicBezTo>
                  <a:cubicBezTo>
                    <a:pt x="245" y="167"/>
                    <a:pt x="245" y="167"/>
                    <a:pt x="245" y="167"/>
                  </a:cubicBezTo>
                  <a:cubicBezTo>
                    <a:pt x="250" y="169"/>
                    <a:pt x="250" y="169"/>
                    <a:pt x="250" y="169"/>
                  </a:cubicBezTo>
                  <a:cubicBezTo>
                    <a:pt x="257" y="174"/>
                    <a:pt x="257" y="174"/>
                    <a:pt x="257" y="174"/>
                  </a:cubicBezTo>
                  <a:cubicBezTo>
                    <a:pt x="261" y="177"/>
                    <a:pt x="261" y="177"/>
                    <a:pt x="261" y="177"/>
                  </a:cubicBezTo>
                  <a:cubicBezTo>
                    <a:pt x="262" y="178"/>
                    <a:pt x="262" y="178"/>
                    <a:pt x="262" y="178"/>
                  </a:cubicBezTo>
                  <a:cubicBezTo>
                    <a:pt x="263" y="180"/>
                    <a:pt x="263" y="180"/>
                    <a:pt x="263" y="180"/>
                  </a:cubicBezTo>
                  <a:cubicBezTo>
                    <a:pt x="263" y="180"/>
                    <a:pt x="263" y="180"/>
                    <a:pt x="263" y="180"/>
                  </a:cubicBezTo>
                  <a:cubicBezTo>
                    <a:pt x="263" y="177"/>
                    <a:pt x="263" y="177"/>
                    <a:pt x="263" y="177"/>
                  </a:cubicBezTo>
                  <a:cubicBezTo>
                    <a:pt x="263" y="173"/>
                    <a:pt x="263" y="173"/>
                    <a:pt x="263" y="173"/>
                  </a:cubicBezTo>
                  <a:cubicBezTo>
                    <a:pt x="259" y="170"/>
                    <a:pt x="259" y="170"/>
                    <a:pt x="259" y="170"/>
                  </a:cubicBezTo>
                  <a:cubicBezTo>
                    <a:pt x="259" y="167"/>
                    <a:pt x="259" y="167"/>
                    <a:pt x="259" y="167"/>
                  </a:cubicBezTo>
                  <a:cubicBezTo>
                    <a:pt x="260" y="164"/>
                    <a:pt x="260" y="164"/>
                    <a:pt x="260" y="164"/>
                  </a:cubicBezTo>
                  <a:cubicBezTo>
                    <a:pt x="263" y="163"/>
                    <a:pt x="263" y="163"/>
                    <a:pt x="263" y="163"/>
                  </a:cubicBezTo>
                  <a:cubicBezTo>
                    <a:pt x="263" y="156"/>
                    <a:pt x="263" y="156"/>
                    <a:pt x="263" y="156"/>
                  </a:cubicBezTo>
                  <a:cubicBezTo>
                    <a:pt x="264" y="153"/>
                    <a:pt x="264" y="153"/>
                    <a:pt x="264" y="153"/>
                  </a:cubicBezTo>
                  <a:cubicBezTo>
                    <a:pt x="266" y="152"/>
                    <a:pt x="266" y="152"/>
                    <a:pt x="266" y="152"/>
                  </a:cubicBezTo>
                  <a:cubicBezTo>
                    <a:pt x="266" y="148"/>
                    <a:pt x="266" y="148"/>
                    <a:pt x="266" y="148"/>
                  </a:cubicBezTo>
                  <a:cubicBezTo>
                    <a:pt x="264" y="143"/>
                    <a:pt x="264" y="143"/>
                    <a:pt x="264" y="143"/>
                  </a:cubicBezTo>
                  <a:cubicBezTo>
                    <a:pt x="262" y="142"/>
                    <a:pt x="262" y="142"/>
                    <a:pt x="262" y="142"/>
                  </a:cubicBezTo>
                  <a:cubicBezTo>
                    <a:pt x="263" y="137"/>
                    <a:pt x="263" y="137"/>
                    <a:pt x="263" y="137"/>
                  </a:cubicBezTo>
                  <a:cubicBezTo>
                    <a:pt x="263" y="134"/>
                    <a:pt x="263" y="134"/>
                    <a:pt x="263" y="134"/>
                  </a:cubicBezTo>
                  <a:cubicBezTo>
                    <a:pt x="266" y="134"/>
                    <a:pt x="266" y="134"/>
                    <a:pt x="266" y="134"/>
                  </a:cubicBezTo>
                  <a:cubicBezTo>
                    <a:pt x="269" y="47"/>
                    <a:pt x="269" y="47"/>
                    <a:pt x="269" y="47"/>
                  </a:cubicBezTo>
                  <a:cubicBezTo>
                    <a:pt x="266" y="44"/>
                    <a:pt x="266" y="44"/>
                    <a:pt x="266" y="44"/>
                  </a:cubicBezTo>
                  <a:cubicBezTo>
                    <a:pt x="264" y="41"/>
                    <a:pt x="264" y="41"/>
                    <a:pt x="264" y="41"/>
                  </a:cubicBezTo>
                  <a:cubicBezTo>
                    <a:pt x="259" y="39"/>
                    <a:pt x="259" y="39"/>
                    <a:pt x="259" y="39"/>
                  </a:cubicBezTo>
                  <a:cubicBezTo>
                    <a:pt x="258" y="36"/>
                    <a:pt x="258" y="36"/>
                    <a:pt x="258" y="36"/>
                  </a:cubicBezTo>
                  <a:cubicBezTo>
                    <a:pt x="255" y="33"/>
                    <a:pt x="255" y="33"/>
                    <a:pt x="255" y="33"/>
                  </a:cubicBezTo>
                  <a:cubicBezTo>
                    <a:pt x="254" y="31"/>
                    <a:pt x="254" y="31"/>
                    <a:pt x="254" y="31"/>
                  </a:cubicBezTo>
                  <a:cubicBezTo>
                    <a:pt x="254" y="29"/>
                    <a:pt x="254" y="29"/>
                    <a:pt x="254" y="29"/>
                  </a:cubicBezTo>
                  <a:cubicBezTo>
                    <a:pt x="254" y="27"/>
                    <a:pt x="254" y="27"/>
                    <a:pt x="254" y="27"/>
                  </a:cubicBezTo>
                  <a:cubicBezTo>
                    <a:pt x="257" y="24"/>
                    <a:pt x="257" y="24"/>
                    <a:pt x="257" y="24"/>
                  </a:cubicBezTo>
                  <a:cubicBezTo>
                    <a:pt x="260" y="21"/>
                    <a:pt x="260" y="21"/>
                    <a:pt x="260" y="21"/>
                  </a:cubicBezTo>
                  <a:cubicBezTo>
                    <a:pt x="264" y="17"/>
                    <a:pt x="264" y="17"/>
                    <a:pt x="264" y="17"/>
                  </a:cubicBezTo>
                  <a:cubicBezTo>
                    <a:pt x="263" y="15"/>
                    <a:pt x="263" y="15"/>
                    <a:pt x="263" y="15"/>
                  </a:cubicBezTo>
                  <a:cubicBezTo>
                    <a:pt x="263" y="14"/>
                    <a:pt x="263" y="14"/>
                    <a:pt x="263" y="14"/>
                  </a:cubicBezTo>
                  <a:cubicBezTo>
                    <a:pt x="263" y="14"/>
                    <a:pt x="167" y="10"/>
                    <a:pt x="136" y="8"/>
                  </a:cubicBezTo>
                  <a:cubicBezTo>
                    <a:pt x="105" y="6"/>
                    <a:pt x="14" y="0"/>
                    <a:pt x="14" y="0"/>
                  </a:cubicBezTo>
                  <a:cubicBezTo>
                    <a:pt x="0" y="142"/>
                    <a:pt x="0" y="142"/>
                    <a:pt x="0" y="142"/>
                  </a:cubicBezTo>
                  <a:cubicBezTo>
                    <a:pt x="192" y="154"/>
                    <a:pt x="192" y="154"/>
                    <a:pt x="192" y="154"/>
                  </a:cubicBezTo>
                  <a:lnTo>
                    <a:pt x="200" y="158"/>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50" name="Freeform 14"/>
            <p:cNvSpPr>
              <a:spLocks/>
            </p:cNvSpPr>
            <p:nvPr/>
          </p:nvSpPr>
          <p:spPr bwMode="auto">
            <a:xfrm>
              <a:off x="1780246" y="2872160"/>
              <a:ext cx="750057" cy="619204"/>
            </a:xfrm>
            <a:custGeom>
              <a:avLst/>
              <a:gdLst>
                <a:gd name="T0" fmla="*/ 229 w 229"/>
                <a:gd name="T1" fmla="*/ 27 h 189"/>
                <a:gd name="T2" fmla="*/ 228 w 229"/>
                <a:gd name="T3" fmla="*/ 27 h 189"/>
                <a:gd name="T4" fmla="*/ 28 w 229"/>
                <a:gd name="T5" fmla="*/ 0 h 189"/>
                <a:gd name="T6" fmla="*/ 24 w 229"/>
                <a:gd name="T7" fmla="*/ 23 h 189"/>
                <a:gd name="T8" fmla="*/ 7 w 229"/>
                <a:gd name="T9" fmla="*/ 122 h 189"/>
                <a:gd name="T10" fmla="*/ 0 w 229"/>
                <a:gd name="T11" fmla="*/ 162 h 189"/>
                <a:gd name="T12" fmla="*/ 61 w 229"/>
                <a:gd name="T13" fmla="*/ 172 h 189"/>
                <a:gd name="T14" fmla="*/ 212 w 229"/>
                <a:gd name="T15" fmla="*/ 189 h 189"/>
                <a:gd name="T16" fmla="*/ 220 w 229"/>
                <a:gd name="T17" fmla="*/ 109 h 189"/>
                <a:gd name="T18" fmla="*/ 229 w 229"/>
                <a:gd name="T19" fmla="*/ 27 h 1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9" h="189">
                  <a:moveTo>
                    <a:pt x="229" y="27"/>
                  </a:moveTo>
                  <a:lnTo>
                    <a:pt x="228" y="27"/>
                  </a:lnTo>
                  <a:lnTo>
                    <a:pt x="28" y="0"/>
                  </a:lnTo>
                  <a:lnTo>
                    <a:pt x="24" y="23"/>
                  </a:lnTo>
                  <a:lnTo>
                    <a:pt x="7" y="122"/>
                  </a:lnTo>
                  <a:lnTo>
                    <a:pt x="0" y="162"/>
                  </a:lnTo>
                  <a:lnTo>
                    <a:pt x="61" y="172"/>
                  </a:lnTo>
                  <a:lnTo>
                    <a:pt x="212" y="189"/>
                  </a:lnTo>
                  <a:lnTo>
                    <a:pt x="220" y="109"/>
                  </a:lnTo>
                  <a:lnTo>
                    <a:pt x="229" y="2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51" name="Freeform 15"/>
            <p:cNvSpPr>
              <a:spLocks/>
            </p:cNvSpPr>
            <p:nvPr/>
          </p:nvSpPr>
          <p:spPr bwMode="auto">
            <a:xfrm>
              <a:off x="2540130" y="2426596"/>
              <a:ext cx="697652" cy="448844"/>
            </a:xfrm>
            <a:custGeom>
              <a:avLst/>
              <a:gdLst>
                <a:gd name="T0" fmla="*/ 249 w 251"/>
                <a:gd name="T1" fmla="*/ 161 h 162"/>
                <a:gd name="T2" fmla="*/ 249 w 251"/>
                <a:gd name="T3" fmla="*/ 162 h 162"/>
                <a:gd name="T4" fmla="*/ 249 w 251"/>
                <a:gd name="T5" fmla="*/ 162 h 162"/>
                <a:gd name="T6" fmla="*/ 251 w 251"/>
                <a:gd name="T7" fmla="*/ 160 h 162"/>
                <a:gd name="T8" fmla="*/ 251 w 251"/>
                <a:gd name="T9" fmla="*/ 155 h 162"/>
                <a:gd name="T10" fmla="*/ 251 w 251"/>
                <a:gd name="T11" fmla="*/ 150 h 162"/>
                <a:gd name="T12" fmla="*/ 250 w 251"/>
                <a:gd name="T13" fmla="*/ 144 h 162"/>
                <a:gd name="T14" fmla="*/ 248 w 251"/>
                <a:gd name="T15" fmla="*/ 141 h 162"/>
                <a:gd name="T16" fmla="*/ 245 w 251"/>
                <a:gd name="T17" fmla="*/ 138 h 162"/>
                <a:gd name="T18" fmla="*/ 245 w 251"/>
                <a:gd name="T19" fmla="*/ 131 h 162"/>
                <a:gd name="T20" fmla="*/ 244 w 251"/>
                <a:gd name="T21" fmla="*/ 129 h 162"/>
                <a:gd name="T22" fmla="*/ 242 w 251"/>
                <a:gd name="T23" fmla="*/ 126 h 162"/>
                <a:gd name="T24" fmla="*/ 242 w 251"/>
                <a:gd name="T25" fmla="*/ 117 h 162"/>
                <a:gd name="T26" fmla="*/ 242 w 251"/>
                <a:gd name="T27" fmla="*/ 103 h 162"/>
                <a:gd name="T28" fmla="*/ 241 w 251"/>
                <a:gd name="T29" fmla="*/ 86 h 162"/>
                <a:gd name="T30" fmla="*/ 241 w 251"/>
                <a:gd name="T31" fmla="*/ 77 h 162"/>
                <a:gd name="T32" fmla="*/ 237 w 251"/>
                <a:gd name="T33" fmla="*/ 70 h 162"/>
                <a:gd name="T34" fmla="*/ 234 w 251"/>
                <a:gd name="T35" fmla="*/ 60 h 162"/>
                <a:gd name="T36" fmla="*/ 232 w 251"/>
                <a:gd name="T37" fmla="*/ 54 h 162"/>
                <a:gd name="T38" fmla="*/ 234 w 251"/>
                <a:gd name="T39" fmla="*/ 47 h 162"/>
                <a:gd name="T40" fmla="*/ 233 w 251"/>
                <a:gd name="T41" fmla="*/ 41 h 162"/>
                <a:gd name="T42" fmla="*/ 232 w 251"/>
                <a:gd name="T43" fmla="*/ 39 h 162"/>
                <a:gd name="T44" fmla="*/ 232 w 251"/>
                <a:gd name="T45" fmla="*/ 34 h 162"/>
                <a:gd name="T46" fmla="*/ 232 w 251"/>
                <a:gd name="T47" fmla="*/ 33 h 162"/>
                <a:gd name="T48" fmla="*/ 234 w 251"/>
                <a:gd name="T49" fmla="*/ 31 h 162"/>
                <a:gd name="T50" fmla="*/ 235 w 251"/>
                <a:gd name="T51" fmla="*/ 29 h 162"/>
                <a:gd name="T52" fmla="*/ 235 w 251"/>
                <a:gd name="T53" fmla="*/ 25 h 162"/>
                <a:gd name="T54" fmla="*/ 232 w 251"/>
                <a:gd name="T55" fmla="*/ 22 h 162"/>
                <a:gd name="T56" fmla="*/ 232 w 251"/>
                <a:gd name="T57" fmla="*/ 21 h 162"/>
                <a:gd name="T58" fmla="*/ 231 w 251"/>
                <a:gd name="T59" fmla="*/ 18 h 162"/>
                <a:gd name="T60" fmla="*/ 230 w 251"/>
                <a:gd name="T61" fmla="*/ 13 h 162"/>
                <a:gd name="T62" fmla="*/ 97 w 251"/>
                <a:gd name="T63" fmla="*/ 7 h 162"/>
                <a:gd name="T64" fmla="*/ 14 w 251"/>
                <a:gd name="T65" fmla="*/ 0 h 162"/>
                <a:gd name="T66" fmla="*/ 0 w 251"/>
                <a:gd name="T67" fmla="*/ 147 h 162"/>
                <a:gd name="T68" fmla="*/ 122 w 251"/>
                <a:gd name="T69" fmla="*/ 155 h 162"/>
                <a:gd name="T70" fmla="*/ 249 w 251"/>
                <a:gd name="T71" fmla="*/ 161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51" h="162">
                  <a:moveTo>
                    <a:pt x="249" y="161"/>
                  </a:moveTo>
                  <a:cubicBezTo>
                    <a:pt x="249" y="162"/>
                    <a:pt x="249" y="162"/>
                    <a:pt x="249" y="162"/>
                  </a:cubicBezTo>
                  <a:cubicBezTo>
                    <a:pt x="249" y="162"/>
                    <a:pt x="249" y="162"/>
                    <a:pt x="249" y="162"/>
                  </a:cubicBezTo>
                  <a:cubicBezTo>
                    <a:pt x="251" y="160"/>
                    <a:pt x="251" y="160"/>
                    <a:pt x="251" y="160"/>
                  </a:cubicBezTo>
                  <a:cubicBezTo>
                    <a:pt x="251" y="155"/>
                    <a:pt x="251" y="155"/>
                    <a:pt x="251" y="155"/>
                  </a:cubicBezTo>
                  <a:cubicBezTo>
                    <a:pt x="251" y="150"/>
                    <a:pt x="251" y="150"/>
                    <a:pt x="251" y="150"/>
                  </a:cubicBezTo>
                  <a:cubicBezTo>
                    <a:pt x="250" y="144"/>
                    <a:pt x="250" y="144"/>
                    <a:pt x="250" y="144"/>
                  </a:cubicBezTo>
                  <a:cubicBezTo>
                    <a:pt x="248" y="141"/>
                    <a:pt x="248" y="141"/>
                    <a:pt x="248" y="141"/>
                  </a:cubicBezTo>
                  <a:cubicBezTo>
                    <a:pt x="245" y="138"/>
                    <a:pt x="245" y="138"/>
                    <a:pt x="245" y="138"/>
                  </a:cubicBezTo>
                  <a:cubicBezTo>
                    <a:pt x="245" y="131"/>
                    <a:pt x="245" y="131"/>
                    <a:pt x="245" y="131"/>
                  </a:cubicBezTo>
                  <a:cubicBezTo>
                    <a:pt x="244" y="129"/>
                    <a:pt x="244" y="129"/>
                    <a:pt x="244" y="129"/>
                  </a:cubicBezTo>
                  <a:cubicBezTo>
                    <a:pt x="242" y="126"/>
                    <a:pt x="242" y="126"/>
                    <a:pt x="242" y="126"/>
                  </a:cubicBezTo>
                  <a:cubicBezTo>
                    <a:pt x="242" y="117"/>
                    <a:pt x="242" y="117"/>
                    <a:pt x="242" y="117"/>
                  </a:cubicBezTo>
                  <a:cubicBezTo>
                    <a:pt x="242" y="103"/>
                    <a:pt x="242" y="103"/>
                    <a:pt x="242" y="103"/>
                  </a:cubicBezTo>
                  <a:cubicBezTo>
                    <a:pt x="241" y="86"/>
                    <a:pt x="241" y="86"/>
                    <a:pt x="241" y="86"/>
                  </a:cubicBezTo>
                  <a:cubicBezTo>
                    <a:pt x="241" y="77"/>
                    <a:pt x="241" y="77"/>
                    <a:pt x="241" y="77"/>
                  </a:cubicBezTo>
                  <a:cubicBezTo>
                    <a:pt x="237" y="70"/>
                    <a:pt x="237" y="70"/>
                    <a:pt x="237" y="70"/>
                  </a:cubicBezTo>
                  <a:cubicBezTo>
                    <a:pt x="234" y="60"/>
                    <a:pt x="234" y="60"/>
                    <a:pt x="234" y="60"/>
                  </a:cubicBezTo>
                  <a:cubicBezTo>
                    <a:pt x="232" y="54"/>
                    <a:pt x="232" y="54"/>
                    <a:pt x="232" y="54"/>
                  </a:cubicBezTo>
                  <a:cubicBezTo>
                    <a:pt x="234" y="47"/>
                    <a:pt x="234" y="47"/>
                    <a:pt x="234" y="47"/>
                  </a:cubicBezTo>
                  <a:cubicBezTo>
                    <a:pt x="233" y="41"/>
                    <a:pt x="233" y="41"/>
                    <a:pt x="233" y="41"/>
                  </a:cubicBezTo>
                  <a:cubicBezTo>
                    <a:pt x="232" y="39"/>
                    <a:pt x="232" y="39"/>
                    <a:pt x="232" y="39"/>
                  </a:cubicBezTo>
                  <a:cubicBezTo>
                    <a:pt x="232" y="34"/>
                    <a:pt x="232" y="34"/>
                    <a:pt x="232" y="34"/>
                  </a:cubicBezTo>
                  <a:cubicBezTo>
                    <a:pt x="232" y="33"/>
                    <a:pt x="232" y="33"/>
                    <a:pt x="232" y="33"/>
                  </a:cubicBezTo>
                  <a:cubicBezTo>
                    <a:pt x="234" y="31"/>
                    <a:pt x="234" y="31"/>
                    <a:pt x="234" y="31"/>
                  </a:cubicBezTo>
                  <a:cubicBezTo>
                    <a:pt x="235" y="29"/>
                    <a:pt x="235" y="29"/>
                    <a:pt x="235" y="29"/>
                  </a:cubicBezTo>
                  <a:cubicBezTo>
                    <a:pt x="235" y="25"/>
                    <a:pt x="235" y="25"/>
                    <a:pt x="235" y="25"/>
                  </a:cubicBezTo>
                  <a:cubicBezTo>
                    <a:pt x="232" y="22"/>
                    <a:pt x="232" y="22"/>
                    <a:pt x="232" y="22"/>
                  </a:cubicBezTo>
                  <a:cubicBezTo>
                    <a:pt x="232" y="21"/>
                    <a:pt x="232" y="21"/>
                    <a:pt x="232" y="21"/>
                  </a:cubicBezTo>
                  <a:cubicBezTo>
                    <a:pt x="231" y="18"/>
                    <a:pt x="231" y="18"/>
                    <a:pt x="231" y="18"/>
                  </a:cubicBezTo>
                  <a:cubicBezTo>
                    <a:pt x="230" y="13"/>
                    <a:pt x="230" y="13"/>
                    <a:pt x="230" y="13"/>
                  </a:cubicBezTo>
                  <a:cubicBezTo>
                    <a:pt x="230" y="13"/>
                    <a:pt x="130" y="9"/>
                    <a:pt x="97" y="7"/>
                  </a:cubicBezTo>
                  <a:cubicBezTo>
                    <a:pt x="76" y="6"/>
                    <a:pt x="14" y="0"/>
                    <a:pt x="14" y="0"/>
                  </a:cubicBezTo>
                  <a:cubicBezTo>
                    <a:pt x="0" y="147"/>
                    <a:pt x="0" y="147"/>
                    <a:pt x="0" y="147"/>
                  </a:cubicBezTo>
                  <a:cubicBezTo>
                    <a:pt x="0" y="147"/>
                    <a:pt x="91" y="153"/>
                    <a:pt x="122" y="155"/>
                  </a:cubicBezTo>
                  <a:cubicBezTo>
                    <a:pt x="153" y="157"/>
                    <a:pt x="249" y="161"/>
                    <a:pt x="249" y="161"/>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53" name="Freeform 16"/>
            <p:cNvSpPr>
              <a:spLocks/>
            </p:cNvSpPr>
            <p:nvPr/>
          </p:nvSpPr>
          <p:spPr bwMode="auto">
            <a:xfrm>
              <a:off x="1898159" y="3435670"/>
              <a:ext cx="779536" cy="612652"/>
            </a:xfrm>
            <a:custGeom>
              <a:avLst/>
              <a:gdLst>
                <a:gd name="T0" fmla="*/ 267 w 281"/>
                <a:gd name="T1" fmla="*/ 221 h 221"/>
                <a:gd name="T2" fmla="*/ 277 w 281"/>
                <a:gd name="T3" fmla="*/ 75 h 221"/>
                <a:gd name="T4" fmla="*/ 277 w 281"/>
                <a:gd name="T5" fmla="*/ 75 h 221"/>
                <a:gd name="T6" fmla="*/ 277 w 281"/>
                <a:gd name="T7" fmla="*/ 75 h 221"/>
                <a:gd name="T8" fmla="*/ 281 w 281"/>
                <a:gd name="T9" fmla="*/ 28 h 221"/>
                <a:gd name="T10" fmla="*/ 208 w 281"/>
                <a:gd name="T11" fmla="*/ 21 h 221"/>
                <a:gd name="T12" fmla="*/ 30 w 281"/>
                <a:gd name="T13" fmla="*/ 0 h 221"/>
                <a:gd name="T14" fmla="*/ 0 w 281"/>
                <a:gd name="T15" fmla="*/ 192 h 221"/>
                <a:gd name="T16" fmla="*/ 229 w 281"/>
                <a:gd name="T17" fmla="*/ 219 h 221"/>
                <a:gd name="T18" fmla="*/ 267 w 281"/>
                <a:gd name="T19" fmla="*/ 221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1" h="221">
                  <a:moveTo>
                    <a:pt x="267" y="221"/>
                  </a:moveTo>
                  <a:cubicBezTo>
                    <a:pt x="277" y="75"/>
                    <a:pt x="277" y="75"/>
                    <a:pt x="277" y="75"/>
                  </a:cubicBezTo>
                  <a:cubicBezTo>
                    <a:pt x="277" y="75"/>
                    <a:pt x="277" y="75"/>
                    <a:pt x="277" y="75"/>
                  </a:cubicBezTo>
                  <a:cubicBezTo>
                    <a:pt x="277" y="75"/>
                    <a:pt x="277" y="75"/>
                    <a:pt x="277" y="75"/>
                  </a:cubicBezTo>
                  <a:cubicBezTo>
                    <a:pt x="281" y="28"/>
                    <a:pt x="281" y="28"/>
                    <a:pt x="281" y="28"/>
                  </a:cubicBezTo>
                  <a:cubicBezTo>
                    <a:pt x="208" y="21"/>
                    <a:pt x="208" y="21"/>
                    <a:pt x="208" y="21"/>
                  </a:cubicBezTo>
                  <a:cubicBezTo>
                    <a:pt x="30" y="0"/>
                    <a:pt x="30" y="0"/>
                    <a:pt x="30" y="0"/>
                  </a:cubicBezTo>
                  <a:cubicBezTo>
                    <a:pt x="0" y="192"/>
                    <a:pt x="0" y="192"/>
                    <a:pt x="0" y="192"/>
                  </a:cubicBezTo>
                  <a:cubicBezTo>
                    <a:pt x="229" y="219"/>
                    <a:pt x="229" y="219"/>
                    <a:pt x="229" y="219"/>
                  </a:cubicBezTo>
                  <a:cubicBezTo>
                    <a:pt x="229" y="219"/>
                    <a:pt x="245" y="220"/>
                    <a:pt x="267" y="221"/>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54" name="Freeform 17"/>
            <p:cNvSpPr>
              <a:spLocks/>
            </p:cNvSpPr>
            <p:nvPr/>
          </p:nvSpPr>
          <p:spPr bwMode="auto">
            <a:xfrm>
              <a:off x="1380651" y="3216163"/>
              <a:ext cx="599391" cy="750254"/>
            </a:xfrm>
            <a:custGeom>
              <a:avLst/>
              <a:gdLst>
                <a:gd name="T0" fmla="*/ 183 w 183"/>
                <a:gd name="T1" fmla="*/ 67 h 229"/>
                <a:gd name="T2" fmla="*/ 122 w 183"/>
                <a:gd name="T3" fmla="*/ 57 h 229"/>
                <a:gd name="T4" fmla="*/ 129 w 183"/>
                <a:gd name="T5" fmla="*/ 17 h 229"/>
                <a:gd name="T6" fmla="*/ 39 w 183"/>
                <a:gd name="T7" fmla="*/ 0 h 229"/>
                <a:gd name="T8" fmla="*/ 0 w 183"/>
                <a:gd name="T9" fmla="*/ 201 h 229"/>
                <a:gd name="T10" fmla="*/ 158 w 183"/>
                <a:gd name="T11" fmla="*/ 229 h 229"/>
                <a:gd name="T12" fmla="*/ 183 w 183"/>
                <a:gd name="T13" fmla="*/ 67 h 229"/>
              </a:gdLst>
              <a:ahLst/>
              <a:cxnLst>
                <a:cxn ang="0">
                  <a:pos x="T0" y="T1"/>
                </a:cxn>
                <a:cxn ang="0">
                  <a:pos x="T2" y="T3"/>
                </a:cxn>
                <a:cxn ang="0">
                  <a:pos x="T4" y="T5"/>
                </a:cxn>
                <a:cxn ang="0">
                  <a:pos x="T6" y="T7"/>
                </a:cxn>
                <a:cxn ang="0">
                  <a:pos x="T8" y="T9"/>
                </a:cxn>
                <a:cxn ang="0">
                  <a:pos x="T10" y="T11"/>
                </a:cxn>
                <a:cxn ang="0">
                  <a:pos x="T12" y="T13"/>
                </a:cxn>
              </a:cxnLst>
              <a:rect l="0" t="0" r="r" b="b"/>
              <a:pathLst>
                <a:path w="183" h="229">
                  <a:moveTo>
                    <a:pt x="183" y="67"/>
                  </a:moveTo>
                  <a:lnTo>
                    <a:pt x="122" y="57"/>
                  </a:lnTo>
                  <a:lnTo>
                    <a:pt x="129" y="17"/>
                  </a:lnTo>
                  <a:lnTo>
                    <a:pt x="39" y="0"/>
                  </a:lnTo>
                  <a:lnTo>
                    <a:pt x="0" y="201"/>
                  </a:lnTo>
                  <a:lnTo>
                    <a:pt x="158" y="229"/>
                  </a:lnTo>
                  <a:lnTo>
                    <a:pt x="183" y="6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55" name="Freeform 18"/>
            <p:cNvSpPr>
              <a:spLocks/>
            </p:cNvSpPr>
            <p:nvPr/>
          </p:nvSpPr>
          <p:spPr bwMode="auto">
            <a:xfrm>
              <a:off x="820565" y="3078298"/>
              <a:ext cx="687827" cy="1041834"/>
            </a:xfrm>
            <a:custGeom>
              <a:avLst/>
              <a:gdLst>
                <a:gd name="T0" fmla="*/ 5 w 248"/>
                <a:gd name="T1" fmla="*/ 131 h 375"/>
                <a:gd name="T2" fmla="*/ 1 w 248"/>
                <a:gd name="T3" fmla="*/ 132 h 375"/>
                <a:gd name="T4" fmla="*/ 0 w 248"/>
                <a:gd name="T5" fmla="*/ 135 h 375"/>
                <a:gd name="T6" fmla="*/ 1 w 248"/>
                <a:gd name="T7" fmla="*/ 139 h 375"/>
                <a:gd name="T8" fmla="*/ 2 w 248"/>
                <a:gd name="T9" fmla="*/ 142 h 375"/>
                <a:gd name="T10" fmla="*/ 3 w 248"/>
                <a:gd name="T11" fmla="*/ 143 h 375"/>
                <a:gd name="T12" fmla="*/ 7 w 248"/>
                <a:gd name="T13" fmla="*/ 145 h 375"/>
                <a:gd name="T14" fmla="*/ 160 w 248"/>
                <a:gd name="T15" fmla="*/ 375 h 375"/>
                <a:gd name="T16" fmla="*/ 163 w 248"/>
                <a:gd name="T17" fmla="*/ 371 h 375"/>
                <a:gd name="T18" fmla="*/ 164 w 248"/>
                <a:gd name="T19" fmla="*/ 367 h 375"/>
                <a:gd name="T20" fmla="*/ 164 w 248"/>
                <a:gd name="T21" fmla="*/ 354 h 375"/>
                <a:gd name="T22" fmla="*/ 164 w 248"/>
                <a:gd name="T23" fmla="*/ 340 h 375"/>
                <a:gd name="T24" fmla="*/ 164 w 248"/>
                <a:gd name="T25" fmla="*/ 329 h 375"/>
                <a:gd name="T26" fmla="*/ 167 w 248"/>
                <a:gd name="T27" fmla="*/ 326 h 375"/>
                <a:gd name="T28" fmla="*/ 174 w 248"/>
                <a:gd name="T29" fmla="*/ 324 h 375"/>
                <a:gd name="T30" fmla="*/ 176 w 248"/>
                <a:gd name="T31" fmla="*/ 328 h 375"/>
                <a:gd name="T32" fmla="*/ 180 w 248"/>
                <a:gd name="T33" fmla="*/ 326 h 375"/>
                <a:gd name="T34" fmla="*/ 185 w 248"/>
                <a:gd name="T35" fmla="*/ 330 h 375"/>
                <a:gd name="T36" fmla="*/ 188 w 248"/>
                <a:gd name="T37" fmla="*/ 332 h 375"/>
                <a:gd name="T38" fmla="*/ 191 w 248"/>
                <a:gd name="T39" fmla="*/ 330 h 375"/>
                <a:gd name="T40" fmla="*/ 197 w 248"/>
                <a:gd name="T41" fmla="*/ 312 h 375"/>
                <a:gd name="T42" fmla="*/ 202 w 248"/>
                <a:gd name="T43" fmla="*/ 287 h 375"/>
                <a:gd name="T44" fmla="*/ 248 w 248"/>
                <a:gd name="T45" fmla="*/ 49 h 375"/>
                <a:gd name="T46" fmla="*/ 134 w 248"/>
                <a:gd name="T47" fmla="*/ 24 h 375"/>
                <a:gd name="T48" fmla="*/ 42 w 248"/>
                <a:gd name="T49" fmla="*/ 0 h 375"/>
                <a:gd name="T50" fmla="*/ 8 w 248"/>
                <a:gd name="T51" fmla="*/ 130 h 375"/>
                <a:gd name="T52" fmla="*/ 5 w 248"/>
                <a:gd name="T53" fmla="*/ 131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48" h="375">
                  <a:moveTo>
                    <a:pt x="5" y="131"/>
                  </a:moveTo>
                  <a:cubicBezTo>
                    <a:pt x="1" y="132"/>
                    <a:pt x="1" y="132"/>
                    <a:pt x="1" y="132"/>
                  </a:cubicBezTo>
                  <a:cubicBezTo>
                    <a:pt x="0" y="135"/>
                    <a:pt x="0" y="135"/>
                    <a:pt x="0" y="135"/>
                  </a:cubicBezTo>
                  <a:cubicBezTo>
                    <a:pt x="1" y="139"/>
                    <a:pt x="1" y="139"/>
                    <a:pt x="1" y="139"/>
                  </a:cubicBezTo>
                  <a:cubicBezTo>
                    <a:pt x="2" y="142"/>
                    <a:pt x="2" y="142"/>
                    <a:pt x="2" y="142"/>
                  </a:cubicBezTo>
                  <a:cubicBezTo>
                    <a:pt x="3" y="143"/>
                    <a:pt x="3" y="143"/>
                    <a:pt x="3" y="143"/>
                  </a:cubicBezTo>
                  <a:cubicBezTo>
                    <a:pt x="7" y="145"/>
                    <a:pt x="7" y="145"/>
                    <a:pt x="7" y="145"/>
                  </a:cubicBezTo>
                  <a:cubicBezTo>
                    <a:pt x="160" y="375"/>
                    <a:pt x="160" y="375"/>
                    <a:pt x="160" y="375"/>
                  </a:cubicBezTo>
                  <a:cubicBezTo>
                    <a:pt x="163" y="371"/>
                    <a:pt x="163" y="371"/>
                    <a:pt x="163" y="371"/>
                  </a:cubicBezTo>
                  <a:cubicBezTo>
                    <a:pt x="164" y="367"/>
                    <a:pt x="164" y="367"/>
                    <a:pt x="164" y="367"/>
                  </a:cubicBezTo>
                  <a:cubicBezTo>
                    <a:pt x="164" y="354"/>
                    <a:pt x="164" y="354"/>
                    <a:pt x="164" y="354"/>
                  </a:cubicBezTo>
                  <a:cubicBezTo>
                    <a:pt x="164" y="340"/>
                    <a:pt x="164" y="340"/>
                    <a:pt x="164" y="340"/>
                  </a:cubicBezTo>
                  <a:cubicBezTo>
                    <a:pt x="164" y="329"/>
                    <a:pt x="164" y="329"/>
                    <a:pt x="164" y="329"/>
                  </a:cubicBezTo>
                  <a:cubicBezTo>
                    <a:pt x="167" y="326"/>
                    <a:pt x="167" y="326"/>
                    <a:pt x="167" y="326"/>
                  </a:cubicBezTo>
                  <a:cubicBezTo>
                    <a:pt x="174" y="324"/>
                    <a:pt x="174" y="324"/>
                    <a:pt x="174" y="324"/>
                  </a:cubicBezTo>
                  <a:cubicBezTo>
                    <a:pt x="176" y="328"/>
                    <a:pt x="176" y="328"/>
                    <a:pt x="176" y="328"/>
                  </a:cubicBezTo>
                  <a:cubicBezTo>
                    <a:pt x="180" y="326"/>
                    <a:pt x="180" y="326"/>
                    <a:pt x="180" y="326"/>
                  </a:cubicBezTo>
                  <a:cubicBezTo>
                    <a:pt x="185" y="330"/>
                    <a:pt x="185" y="330"/>
                    <a:pt x="185" y="330"/>
                  </a:cubicBezTo>
                  <a:cubicBezTo>
                    <a:pt x="188" y="332"/>
                    <a:pt x="188" y="332"/>
                    <a:pt x="188" y="332"/>
                  </a:cubicBezTo>
                  <a:cubicBezTo>
                    <a:pt x="191" y="330"/>
                    <a:pt x="191" y="330"/>
                    <a:pt x="191" y="330"/>
                  </a:cubicBezTo>
                  <a:cubicBezTo>
                    <a:pt x="191" y="330"/>
                    <a:pt x="195" y="316"/>
                    <a:pt x="197" y="312"/>
                  </a:cubicBezTo>
                  <a:cubicBezTo>
                    <a:pt x="198" y="306"/>
                    <a:pt x="202" y="287"/>
                    <a:pt x="202" y="287"/>
                  </a:cubicBezTo>
                  <a:cubicBezTo>
                    <a:pt x="248" y="49"/>
                    <a:pt x="248" y="49"/>
                    <a:pt x="248" y="49"/>
                  </a:cubicBezTo>
                  <a:cubicBezTo>
                    <a:pt x="248" y="49"/>
                    <a:pt x="163" y="31"/>
                    <a:pt x="134" y="24"/>
                  </a:cubicBezTo>
                  <a:cubicBezTo>
                    <a:pt x="111" y="19"/>
                    <a:pt x="42" y="0"/>
                    <a:pt x="42" y="0"/>
                  </a:cubicBezTo>
                  <a:cubicBezTo>
                    <a:pt x="8" y="130"/>
                    <a:pt x="8" y="130"/>
                    <a:pt x="8" y="130"/>
                  </a:cubicBezTo>
                  <a:lnTo>
                    <a:pt x="5" y="13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56" name="Freeform 19"/>
            <p:cNvSpPr>
              <a:spLocks/>
            </p:cNvSpPr>
            <p:nvPr/>
          </p:nvSpPr>
          <p:spPr bwMode="auto">
            <a:xfrm>
              <a:off x="529057" y="2429873"/>
              <a:ext cx="854868" cy="724043"/>
            </a:xfrm>
            <a:custGeom>
              <a:avLst/>
              <a:gdLst>
                <a:gd name="T0" fmla="*/ 269 w 308"/>
                <a:gd name="T1" fmla="*/ 182 h 261"/>
                <a:gd name="T2" fmla="*/ 270 w 308"/>
                <a:gd name="T3" fmla="*/ 175 h 261"/>
                <a:gd name="T4" fmla="*/ 275 w 308"/>
                <a:gd name="T5" fmla="*/ 171 h 261"/>
                <a:gd name="T6" fmla="*/ 276 w 308"/>
                <a:gd name="T7" fmla="*/ 159 h 261"/>
                <a:gd name="T8" fmla="*/ 274 w 308"/>
                <a:gd name="T9" fmla="*/ 154 h 261"/>
                <a:gd name="T10" fmla="*/ 271 w 308"/>
                <a:gd name="T11" fmla="*/ 153 h 261"/>
                <a:gd name="T12" fmla="*/ 270 w 308"/>
                <a:gd name="T13" fmla="*/ 145 h 261"/>
                <a:gd name="T14" fmla="*/ 277 w 308"/>
                <a:gd name="T15" fmla="*/ 137 h 261"/>
                <a:gd name="T16" fmla="*/ 288 w 308"/>
                <a:gd name="T17" fmla="*/ 125 h 261"/>
                <a:gd name="T18" fmla="*/ 291 w 308"/>
                <a:gd name="T19" fmla="*/ 120 h 261"/>
                <a:gd name="T20" fmla="*/ 297 w 308"/>
                <a:gd name="T21" fmla="*/ 111 h 261"/>
                <a:gd name="T22" fmla="*/ 304 w 308"/>
                <a:gd name="T23" fmla="*/ 104 h 261"/>
                <a:gd name="T24" fmla="*/ 308 w 308"/>
                <a:gd name="T25" fmla="*/ 98 h 261"/>
                <a:gd name="T26" fmla="*/ 307 w 308"/>
                <a:gd name="T27" fmla="*/ 90 h 261"/>
                <a:gd name="T28" fmla="*/ 300 w 308"/>
                <a:gd name="T29" fmla="*/ 83 h 261"/>
                <a:gd name="T30" fmla="*/ 297 w 308"/>
                <a:gd name="T31" fmla="*/ 74 h 261"/>
                <a:gd name="T32" fmla="*/ 220 w 308"/>
                <a:gd name="T33" fmla="*/ 56 h 261"/>
                <a:gd name="T34" fmla="*/ 211 w 308"/>
                <a:gd name="T35" fmla="*/ 56 h 261"/>
                <a:gd name="T36" fmla="*/ 178 w 308"/>
                <a:gd name="T37" fmla="*/ 58 h 261"/>
                <a:gd name="T38" fmla="*/ 172 w 308"/>
                <a:gd name="T39" fmla="*/ 57 h 261"/>
                <a:gd name="T40" fmla="*/ 167 w 308"/>
                <a:gd name="T41" fmla="*/ 58 h 261"/>
                <a:gd name="T42" fmla="*/ 164 w 308"/>
                <a:gd name="T43" fmla="*/ 56 h 261"/>
                <a:gd name="T44" fmla="*/ 156 w 308"/>
                <a:gd name="T45" fmla="*/ 55 h 261"/>
                <a:gd name="T46" fmla="*/ 155 w 308"/>
                <a:gd name="T47" fmla="*/ 52 h 261"/>
                <a:gd name="T48" fmla="*/ 143 w 308"/>
                <a:gd name="T49" fmla="*/ 49 h 261"/>
                <a:gd name="T50" fmla="*/ 136 w 308"/>
                <a:gd name="T51" fmla="*/ 46 h 261"/>
                <a:gd name="T52" fmla="*/ 121 w 308"/>
                <a:gd name="T53" fmla="*/ 49 h 261"/>
                <a:gd name="T54" fmla="*/ 103 w 308"/>
                <a:gd name="T55" fmla="*/ 40 h 261"/>
                <a:gd name="T56" fmla="*/ 99 w 308"/>
                <a:gd name="T57" fmla="*/ 12 h 261"/>
                <a:gd name="T58" fmla="*/ 90 w 308"/>
                <a:gd name="T59" fmla="*/ 10 h 261"/>
                <a:gd name="T60" fmla="*/ 80 w 308"/>
                <a:gd name="T61" fmla="*/ 4 h 261"/>
                <a:gd name="T62" fmla="*/ 70 w 308"/>
                <a:gd name="T63" fmla="*/ 0 h 261"/>
                <a:gd name="T64" fmla="*/ 68 w 308"/>
                <a:gd name="T65" fmla="*/ 13 h 261"/>
                <a:gd name="T66" fmla="*/ 64 w 308"/>
                <a:gd name="T67" fmla="*/ 28 h 261"/>
                <a:gd name="T68" fmla="*/ 60 w 308"/>
                <a:gd name="T69" fmla="*/ 38 h 261"/>
                <a:gd name="T70" fmla="*/ 55 w 308"/>
                <a:gd name="T71" fmla="*/ 50 h 261"/>
                <a:gd name="T72" fmla="*/ 47 w 308"/>
                <a:gd name="T73" fmla="*/ 67 h 261"/>
                <a:gd name="T74" fmla="*/ 35 w 308"/>
                <a:gd name="T75" fmla="*/ 98 h 261"/>
                <a:gd name="T76" fmla="*/ 24 w 308"/>
                <a:gd name="T77" fmla="*/ 120 h 261"/>
                <a:gd name="T78" fmla="*/ 18 w 308"/>
                <a:gd name="T79" fmla="*/ 130 h 261"/>
                <a:gd name="T80" fmla="*/ 14 w 308"/>
                <a:gd name="T81" fmla="*/ 136 h 261"/>
                <a:gd name="T82" fmla="*/ 5 w 308"/>
                <a:gd name="T83" fmla="*/ 148 h 261"/>
                <a:gd name="T84" fmla="*/ 5 w 308"/>
                <a:gd name="T85" fmla="*/ 160 h 261"/>
                <a:gd name="T86" fmla="*/ 5 w 308"/>
                <a:gd name="T87" fmla="*/ 164 h 261"/>
                <a:gd name="T88" fmla="*/ 3 w 308"/>
                <a:gd name="T89" fmla="*/ 169 h 261"/>
                <a:gd name="T90" fmla="*/ 1 w 308"/>
                <a:gd name="T91" fmla="*/ 174 h 261"/>
                <a:gd name="T92" fmla="*/ 0 w 308"/>
                <a:gd name="T93" fmla="*/ 187 h 261"/>
                <a:gd name="T94" fmla="*/ 3 w 308"/>
                <a:gd name="T95" fmla="*/ 193 h 261"/>
                <a:gd name="T96" fmla="*/ 239 w 308"/>
                <a:gd name="T97" fmla="*/ 258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8" h="261">
                  <a:moveTo>
                    <a:pt x="251" y="261"/>
                  </a:moveTo>
                  <a:cubicBezTo>
                    <a:pt x="269" y="182"/>
                    <a:pt x="269" y="182"/>
                    <a:pt x="269" y="182"/>
                  </a:cubicBezTo>
                  <a:cubicBezTo>
                    <a:pt x="269" y="177"/>
                    <a:pt x="269" y="177"/>
                    <a:pt x="269" y="177"/>
                  </a:cubicBezTo>
                  <a:cubicBezTo>
                    <a:pt x="270" y="175"/>
                    <a:pt x="270" y="175"/>
                    <a:pt x="270" y="175"/>
                  </a:cubicBezTo>
                  <a:cubicBezTo>
                    <a:pt x="275" y="173"/>
                    <a:pt x="275" y="173"/>
                    <a:pt x="275" y="173"/>
                  </a:cubicBezTo>
                  <a:cubicBezTo>
                    <a:pt x="275" y="171"/>
                    <a:pt x="275" y="171"/>
                    <a:pt x="275" y="171"/>
                  </a:cubicBezTo>
                  <a:cubicBezTo>
                    <a:pt x="276" y="167"/>
                    <a:pt x="276" y="167"/>
                    <a:pt x="276" y="167"/>
                  </a:cubicBezTo>
                  <a:cubicBezTo>
                    <a:pt x="276" y="159"/>
                    <a:pt x="276" y="159"/>
                    <a:pt x="276" y="159"/>
                  </a:cubicBezTo>
                  <a:cubicBezTo>
                    <a:pt x="277" y="157"/>
                    <a:pt x="277" y="157"/>
                    <a:pt x="277" y="157"/>
                  </a:cubicBezTo>
                  <a:cubicBezTo>
                    <a:pt x="274" y="154"/>
                    <a:pt x="274" y="154"/>
                    <a:pt x="274" y="154"/>
                  </a:cubicBezTo>
                  <a:cubicBezTo>
                    <a:pt x="273" y="154"/>
                    <a:pt x="273" y="154"/>
                    <a:pt x="273" y="154"/>
                  </a:cubicBezTo>
                  <a:cubicBezTo>
                    <a:pt x="271" y="153"/>
                    <a:pt x="271" y="153"/>
                    <a:pt x="271" y="153"/>
                  </a:cubicBezTo>
                  <a:cubicBezTo>
                    <a:pt x="269" y="150"/>
                    <a:pt x="269" y="150"/>
                    <a:pt x="269" y="150"/>
                  </a:cubicBezTo>
                  <a:cubicBezTo>
                    <a:pt x="270" y="145"/>
                    <a:pt x="270" y="145"/>
                    <a:pt x="270" y="145"/>
                  </a:cubicBezTo>
                  <a:cubicBezTo>
                    <a:pt x="271" y="142"/>
                    <a:pt x="271" y="142"/>
                    <a:pt x="271" y="142"/>
                  </a:cubicBezTo>
                  <a:cubicBezTo>
                    <a:pt x="277" y="137"/>
                    <a:pt x="277" y="137"/>
                    <a:pt x="277" y="137"/>
                  </a:cubicBezTo>
                  <a:cubicBezTo>
                    <a:pt x="285" y="129"/>
                    <a:pt x="285" y="129"/>
                    <a:pt x="285" y="129"/>
                  </a:cubicBezTo>
                  <a:cubicBezTo>
                    <a:pt x="288" y="125"/>
                    <a:pt x="288" y="125"/>
                    <a:pt x="288" y="125"/>
                  </a:cubicBezTo>
                  <a:cubicBezTo>
                    <a:pt x="289" y="121"/>
                    <a:pt x="289" y="121"/>
                    <a:pt x="289" y="121"/>
                  </a:cubicBezTo>
                  <a:cubicBezTo>
                    <a:pt x="291" y="120"/>
                    <a:pt x="291" y="120"/>
                    <a:pt x="291" y="120"/>
                  </a:cubicBezTo>
                  <a:cubicBezTo>
                    <a:pt x="293" y="115"/>
                    <a:pt x="293" y="115"/>
                    <a:pt x="293" y="115"/>
                  </a:cubicBezTo>
                  <a:cubicBezTo>
                    <a:pt x="297" y="111"/>
                    <a:pt x="297" y="111"/>
                    <a:pt x="297" y="111"/>
                  </a:cubicBezTo>
                  <a:cubicBezTo>
                    <a:pt x="300" y="107"/>
                    <a:pt x="300" y="107"/>
                    <a:pt x="300" y="107"/>
                  </a:cubicBezTo>
                  <a:cubicBezTo>
                    <a:pt x="304" y="104"/>
                    <a:pt x="304" y="104"/>
                    <a:pt x="304" y="104"/>
                  </a:cubicBezTo>
                  <a:cubicBezTo>
                    <a:pt x="305" y="99"/>
                    <a:pt x="305" y="99"/>
                    <a:pt x="305" y="99"/>
                  </a:cubicBezTo>
                  <a:cubicBezTo>
                    <a:pt x="308" y="98"/>
                    <a:pt x="308" y="98"/>
                    <a:pt x="308" y="98"/>
                  </a:cubicBezTo>
                  <a:cubicBezTo>
                    <a:pt x="308" y="94"/>
                    <a:pt x="308" y="94"/>
                    <a:pt x="308" y="94"/>
                  </a:cubicBezTo>
                  <a:cubicBezTo>
                    <a:pt x="307" y="90"/>
                    <a:pt x="307" y="90"/>
                    <a:pt x="307" y="90"/>
                  </a:cubicBezTo>
                  <a:cubicBezTo>
                    <a:pt x="305" y="87"/>
                    <a:pt x="305" y="87"/>
                    <a:pt x="305" y="87"/>
                  </a:cubicBezTo>
                  <a:cubicBezTo>
                    <a:pt x="300" y="83"/>
                    <a:pt x="300" y="83"/>
                    <a:pt x="300" y="83"/>
                  </a:cubicBezTo>
                  <a:cubicBezTo>
                    <a:pt x="297" y="78"/>
                    <a:pt x="297" y="78"/>
                    <a:pt x="297" y="78"/>
                  </a:cubicBezTo>
                  <a:cubicBezTo>
                    <a:pt x="297" y="74"/>
                    <a:pt x="297" y="74"/>
                    <a:pt x="297" y="74"/>
                  </a:cubicBezTo>
                  <a:cubicBezTo>
                    <a:pt x="231" y="57"/>
                    <a:pt x="231" y="57"/>
                    <a:pt x="231" y="57"/>
                  </a:cubicBezTo>
                  <a:cubicBezTo>
                    <a:pt x="220" y="56"/>
                    <a:pt x="220" y="56"/>
                    <a:pt x="220" y="56"/>
                  </a:cubicBezTo>
                  <a:cubicBezTo>
                    <a:pt x="216" y="57"/>
                    <a:pt x="216" y="57"/>
                    <a:pt x="216" y="57"/>
                  </a:cubicBezTo>
                  <a:cubicBezTo>
                    <a:pt x="211" y="56"/>
                    <a:pt x="211" y="56"/>
                    <a:pt x="211" y="56"/>
                  </a:cubicBezTo>
                  <a:cubicBezTo>
                    <a:pt x="207" y="57"/>
                    <a:pt x="207" y="57"/>
                    <a:pt x="207" y="57"/>
                  </a:cubicBezTo>
                  <a:cubicBezTo>
                    <a:pt x="178" y="58"/>
                    <a:pt x="178" y="58"/>
                    <a:pt x="178" y="58"/>
                  </a:cubicBezTo>
                  <a:cubicBezTo>
                    <a:pt x="175" y="56"/>
                    <a:pt x="175" y="56"/>
                    <a:pt x="175" y="56"/>
                  </a:cubicBezTo>
                  <a:cubicBezTo>
                    <a:pt x="172" y="57"/>
                    <a:pt x="172" y="57"/>
                    <a:pt x="172" y="57"/>
                  </a:cubicBezTo>
                  <a:cubicBezTo>
                    <a:pt x="169" y="58"/>
                    <a:pt x="169" y="58"/>
                    <a:pt x="169" y="58"/>
                  </a:cubicBezTo>
                  <a:cubicBezTo>
                    <a:pt x="167" y="58"/>
                    <a:pt x="167" y="58"/>
                    <a:pt x="167" y="58"/>
                  </a:cubicBezTo>
                  <a:cubicBezTo>
                    <a:pt x="164" y="57"/>
                    <a:pt x="164" y="57"/>
                    <a:pt x="164" y="57"/>
                  </a:cubicBezTo>
                  <a:cubicBezTo>
                    <a:pt x="164" y="56"/>
                    <a:pt x="164" y="56"/>
                    <a:pt x="164" y="56"/>
                  </a:cubicBezTo>
                  <a:cubicBezTo>
                    <a:pt x="159" y="56"/>
                    <a:pt x="159" y="56"/>
                    <a:pt x="159" y="56"/>
                  </a:cubicBezTo>
                  <a:cubicBezTo>
                    <a:pt x="156" y="55"/>
                    <a:pt x="156" y="55"/>
                    <a:pt x="156" y="55"/>
                  </a:cubicBezTo>
                  <a:cubicBezTo>
                    <a:pt x="155" y="53"/>
                    <a:pt x="155" y="53"/>
                    <a:pt x="155" y="53"/>
                  </a:cubicBezTo>
                  <a:cubicBezTo>
                    <a:pt x="155" y="52"/>
                    <a:pt x="155" y="52"/>
                    <a:pt x="155" y="52"/>
                  </a:cubicBezTo>
                  <a:cubicBezTo>
                    <a:pt x="151" y="51"/>
                    <a:pt x="151" y="51"/>
                    <a:pt x="151" y="51"/>
                  </a:cubicBezTo>
                  <a:cubicBezTo>
                    <a:pt x="143" y="49"/>
                    <a:pt x="143" y="49"/>
                    <a:pt x="143" y="49"/>
                  </a:cubicBezTo>
                  <a:cubicBezTo>
                    <a:pt x="138" y="47"/>
                    <a:pt x="138" y="47"/>
                    <a:pt x="138" y="47"/>
                  </a:cubicBezTo>
                  <a:cubicBezTo>
                    <a:pt x="136" y="46"/>
                    <a:pt x="136" y="46"/>
                    <a:pt x="136" y="46"/>
                  </a:cubicBezTo>
                  <a:cubicBezTo>
                    <a:pt x="130" y="47"/>
                    <a:pt x="130" y="47"/>
                    <a:pt x="130" y="47"/>
                  </a:cubicBezTo>
                  <a:cubicBezTo>
                    <a:pt x="121" y="49"/>
                    <a:pt x="121" y="49"/>
                    <a:pt x="121" y="49"/>
                  </a:cubicBezTo>
                  <a:cubicBezTo>
                    <a:pt x="110" y="46"/>
                    <a:pt x="110" y="46"/>
                    <a:pt x="110" y="46"/>
                  </a:cubicBezTo>
                  <a:cubicBezTo>
                    <a:pt x="103" y="40"/>
                    <a:pt x="103" y="40"/>
                    <a:pt x="103" y="40"/>
                  </a:cubicBezTo>
                  <a:cubicBezTo>
                    <a:pt x="103" y="40"/>
                    <a:pt x="106" y="33"/>
                    <a:pt x="105" y="24"/>
                  </a:cubicBezTo>
                  <a:cubicBezTo>
                    <a:pt x="104" y="14"/>
                    <a:pt x="99" y="12"/>
                    <a:pt x="99" y="12"/>
                  </a:cubicBezTo>
                  <a:cubicBezTo>
                    <a:pt x="94" y="12"/>
                    <a:pt x="94" y="12"/>
                    <a:pt x="94" y="12"/>
                  </a:cubicBezTo>
                  <a:cubicBezTo>
                    <a:pt x="90" y="10"/>
                    <a:pt x="90" y="10"/>
                    <a:pt x="90" y="10"/>
                  </a:cubicBezTo>
                  <a:cubicBezTo>
                    <a:pt x="90" y="10"/>
                    <a:pt x="90" y="4"/>
                    <a:pt x="85" y="4"/>
                  </a:cubicBezTo>
                  <a:cubicBezTo>
                    <a:pt x="80" y="4"/>
                    <a:pt x="80" y="4"/>
                    <a:pt x="80" y="4"/>
                  </a:cubicBezTo>
                  <a:cubicBezTo>
                    <a:pt x="74" y="3"/>
                    <a:pt x="74" y="3"/>
                    <a:pt x="74" y="3"/>
                  </a:cubicBezTo>
                  <a:cubicBezTo>
                    <a:pt x="70" y="0"/>
                    <a:pt x="70" y="0"/>
                    <a:pt x="70" y="0"/>
                  </a:cubicBezTo>
                  <a:cubicBezTo>
                    <a:pt x="70" y="7"/>
                    <a:pt x="70" y="7"/>
                    <a:pt x="70" y="7"/>
                  </a:cubicBezTo>
                  <a:cubicBezTo>
                    <a:pt x="68" y="13"/>
                    <a:pt x="68" y="13"/>
                    <a:pt x="68" y="13"/>
                  </a:cubicBezTo>
                  <a:cubicBezTo>
                    <a:pt x="63" y="22"/>
                    <a:pt x="63" y="22"/>
                    <a:pt x="63" y="22"/>
                  </a:cubicBezTo>
                  <a:cubicBezTo>
                    <a:pt x="64" y="28"/>
                    <a:pt x="64" y="28"/>
                    <a:pt x="64" y="28"/>
                  </a:cubicBezTo>
                  <a:cubicBezTo>
                    <a:pt x="63" y="33"/>
                    <a:pt x="63" y="33"/>
                    <a:pt x="63" y="33"/>
                  </a:cubicBezTo>
                  <a:cubicBezTo>
                    <a:pt x="60" y="38"/>
                    <a:pt x="60" y="38"/>
                    <a:pt x="60" y="38"/>
                  </a:cubicBezTo>
                  <a:cubicBezTo>
                    <a:pt x="58" y="43"/>
                    <a:pt x="58" y="43"/>
                    <a:pt x="58" y="43"/>
                  </a:cubicBezTo>
                  <a:cubicBezTo>
                    <a:pt x="55" y="50"/>
                    <a:pt x="55" y="50"/>
                    <a:pt x="55" y="50"/>
                  </a:cubicBezTo>
                  <a:cubicBezTo>
                    <a:pt x="53" y="55"/>
                    <a:pt x="53" y="55"/>
                    <a:pt x="53" y="55"/>
                  </a:cubicBezTo>
                  <a:cubicBezTo>
                    <a:pt x="47" y="67"/>
                    <a:pt x="47" y="67"/>
                    <a:pt x="47" y="67"/>
                  </a:cubicBezTo>
                  <a:cubicBezTo>
                    <a:pt x="40" y="85"/>
                    <a:pt x="40" y="85"/>
                    <a:pt x="40" y="85"/>
                  </a:cubicBezTo>
                  <a:cubicBezTo>
                    <a:pt x="35" y="98"/>
                    <a:pt x="35" y="98"/>
                    <a:pt x="35" y="98"/>
                  </a:cubicBezTo>
                  <a:cubicBezTo>
                    <a:pt x="30" y="111"/>
                    <a:pt x="30" y="111"/>
                    <a:pt x="30" y="111"/>
                  </a:cubicBezTo>
                  <a:cubicBezTo>
                    <a:pt x="24" y="120"/>
                    <a:pt x="24" y="120"/>
                    <a:pt x="24" y="120"/>
                  </a:cubicBezTo>
                  <a:cubicBezTo>
                    <a:pt x="22" y="124"/>
                    <a:pt x="22" y="124"/>
                    <a:pt x="22" y="124"/>
                  </a:cubicBezTo>
                  <a:cubicBezTo>
                    <a:pt x="18" y="130"/>
                    <a:pt x="18" y="130"/>
                    <a:pt x="18" y="130"/>
                  </a:cubicBezTo>
                  <a:cubicBezTo>
                    <a:pt x="15" y="133"/>
                    <a:pt x="15" y="133"/>
                    <a:pt x="15" y="133"/>
                  </a:cubicBezTo>
                  <a:cubicBezTo>
                    <a:pt x="14" y="136"/>
                    <a:pt x="14" y="136"/>
                    <a:pt x="14" y="136"/>
                  </a:cubicBezTo>
                  <a:cubicBezTo>
                    <a:pt x="11" y="141"/>
                    <a:pt x="11" y="141"/>
                    <a:pt x="11" y="141"/>
                  </a:cubicBezTo>
                  <a:cubicBezTo>
                    <a:pt x="5" y="148"/>
                    <a:pt x="5" y="148"/>
                    <a:pt x="5" y="148"/>
                  </a:cubicBezTo>
                  <a:cubicBezTo>
                    <a:pt x="3" y="152"/>
                    <a:pt x="3" y="152"/>
                    <a:pt x="3" y="152"/>
                  </a:cubicBezTo>
                  <a:cubicBezTo>
                    <a:pt x="5" y="160"/>
                    <a:pt x="5" y="160"/>
                    <a:pt x="5" y="160"/>
                  </a:cubicBezTo>
                  <a:cubicBezTo>
                    <a:pt x="5" y="162"/>
                    <a:pt x="5" y="162"/>
                    <a:pt x="5" y="162"/>
                  </a:cubicBezTo>
                  <a:cubicBezTo>
                    <a:pt x="5" y="164"/>
                    <a:pt x="5" y="164"/>
                    <a:pt x="5" y="164"/>
                  </a:cubicBezTo>
                  <a:cubicBezTo>
                    <a:pt x="4" y="165"/>
                    <a:pt x="4" y="165"/>
                    <a:pt x="4" y="165"/>
                  </a:cubicBezTo>
                  <a:cubicBezTo>
                    <a:pt x="3" y="169"/>
                    <a:pt x="3" y="169"/>
                    <a:pt x="3" y="169"/>
                  </a:cubicBezTo>
                  <a:cubicBezTo>
                    <a:pt x="1" y="170"/>
                    <a:pt x="1" y="170"/>
                    <a:pt x="1" y="170"/>
                  </a:cubicBezTo>
                  <a:cubicBezTo>
                    <a:pt x="1" y="174"/>
                    <a:pt x="1" y="174"/>
                    <a:pt x="1" y="174"/>
                  </a:cubicBezTo>
                  <a:cubicBezTo>
                    <a:pt x="0" y="182"/>
                    <a:pt x="0" y="182"/>
                    <a:pt x="0" y="182"/>
                  </a:cubicBezTo>
                  <a:cubicBezTo>
                    <a:pt x="0" y="187"/>
                    <a:pt x="0" y="187"/>
                    <a:pt x="0" y="187"/>
                  </a:cubicBezTo>
                  <a:cubicBezTo>
                    <a:pt x="2" y="190"/>
                    <a:pt x="2" y="190"/>
                    <a:pt x="2" y="190"/>
                  </a:cubicBezTo>
                  <a:cubicBezTo>
                    <a:pt x="3" y="193"/>
                    <a:pt x="3" y="193"/>
                    <a:pt x="3" y="193"/>
                  </a:cubicBezTo>
                  <a:cubicBezTo>
                    <a:pt x="147" y="234"/>
                    <a:pt x="147" y="234"/>
                    <a:pt x="147" y="234"/>
                  </a:cubicBezTo>
                  <a:cubicBezTo>
                    <a:pt x="147" y="234"/>
                    <a:pt x="216" y="253"/>
                    <a:pt x="239" y="258"/>
                  </a:cubicBezTo>
                  <a:cubicBezTo>
                    <a:pt x="242" y="259"/>
                    <a:pt x="246" y="260"/>
                    <a:pt x="251" y="261"/>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57" name="Freeform 20"/>
            <p:cNvSpPr>
              <a:spLocks/>
            </p:cNvSpPr>
            <p:nvPr/>
          </p:nvSpPr>
          <p:spPr bwMode="auto">
            <a:xfrm>
              <a:off x="1226707" y="2236577"/>
              <a:ext cx="632144" cy="1035282"/>
            </a:xfrm>
            <a:custGeom>
              <a:avLst/>
              <a:gdLst>
                <a:gd name="T0" fmla="*/ 46 w 228"/>
                <a:gd name="T1" fmla="*/ 143 h 373"/>
                <a:gd name="T2" fmla="*/ 49 w 228"/>
                <a:gd name="T3" fmla="*/ 152 h 373"/>
                <a:gd name="T4" fmla="*/ 56 w 228"/>
                <a:gd name="T5" fmla="*/ 159 h 373"/>
                <a:gd name="T6" fmla="*/ 57 w 228"/>
                <a:gd name="T7" fmla="*/ 167 h 373"/>
                <a:gd name="T8" fmla="*/ 53 w 228"/>
                <a:gd name="T9" fmla="*/ 173 h 373"/>
                <a:gd name="T10" fmla="*/ 46 w 228"/>
                <a:gd name="T11" fmla="*/ 180 h 373"/>
                <a:gd name="T12" fmla="*/ 40 w 228"/>
                <a:gd name="T13" fmla="*/ 189 h 373"/>
                <a:gd name="T14" fmla="*/ 37 w 228"/>
                <a:gd name="T15" fmla="*/ 194 h 373"/>
                <a:gd name="T16" fmla="*/ 26 w 228"/>
                <a:gd name="T17" fmla="*/ 206 h 373"/>
                <a:gd name="T18" fmla="*/ 19 w 228"/>
                <a:gd name="T19" fmla="*/ 214 h 373"/>
                <a:gd name="T20" fmla="*/ 20 w 228"/>
                <a:gd name="T21" fmla="*/ 222 h 373"/>
                <a:gd name="T22" fmla="*/ 23 w 228"/>
                <a:gd name="T23" fmla="*/ 223 h 373"/>
                <a:gd name="T24" fmla="*/ 25 w 228"/>
                <a:gd name="T25" fmla="*/ 228 h 373"/>
                <a:gd name="T26" fmla="*/ 24 w 228"/>
                <a:gd name="T27" fmla="*/ 240 h 373"/>
                <a:gd name="T28" fmla="*/ 19 w 228"/>
                <a:gd name="T29" fmla="*/ 244 h 373"/>
                <a:gd name="T30" fmla="*/ 18 w 228"/>
                <a:gd name="T31" fmla="*/ 251 h 373"/>
                <a:gd name="T32" fmla="*/ 102 w 228"/>
                <a:gd name="T33" fmla="*/ 352 h 373"/>
                <a:gd name="T34" fmla="*/ 228 w 228"/>
                <a:gd name="T35" fmla="*/ 256 h 373"/>
                <a:gd name="T36" fmla="*/ 224 w 228"/>
                <a:gd name="T37" fmla="*/ 252 h 373"/>
                <a:gd name="T38" fmla="*/ 223 w 228"/>
                <a:gd name="T39" fmla="*/ 247 h 373"/>
                <a:gd name="T40" fmla="*/ 218 w 228"/>
                <a:gd name="T41" fmla="*/ 241 h 373"/>
                <a:gd name="T42" fmla="*/ 213 w 228"/>
                <a:gd name="T43" fmla="*/ 246 h 373"/>
                <a:gd name="T44" fmla="*/ 202 w 228"/>
                <a:gd name="T45" fmla="*/ 248 h 373"/>
                <a:gd name="T46" fmla="*/ 189 w 228"/>
                <a:gd name="T47" fmla="*/ 245 h 373"/>
                <a:gd name="T48" fmla="*/ 184 w 228"/>
                <a:gd name="T49" fmla="*/ 247 h 373"/>
                <a:gd name="T50" fmla="*/ 179 w 228"/>
                <a:gd name="T51" fmla="*/ 247 h 373"/>
                <a:gd name="T52" fmla="*/ 171 w 228"/>
                <a:gd name="T53" fmla="*/ 244 h 373"/>
                <a:gd name="T54" fmla="*/ 168 w 228"/>
                <a:gd name="T55" fmla="*/ 247 h 373"/>
                <a:gd name="T56" fmla="*/ 164 w 228"/>
                <a:gd name="T57" fmla="*/ 249 h 373"/>
                <a:gd name="T58" fmla="*/ 162 w 228"/>
                <a:gd name="T59" fmla="*/ 242 h 373"/>
                <a:gd name="T60" fmla="*/ 160 w 228"/>
                <a:gd name="T61" fmla="*/ 232 h 373"/>
                <a:gd name="T62" fmla="*/ 156 w 228"/>
                <a:gd name="T63" fmla="*/ 226 h 373"/>
                <a:gd name="T64" fmla="*/ 149 w 228"/>
                <a:gd name="T65" fmla="*/ 220 h 373"/>
                <a:gd name="T66" fmla="*/ 149 w 228"/>
                <a:gd name="T67" fmla="*/ 213 h 373"/>
                <a:gd name="T68" fmla="*/ 145 w 228"/>
                <a:gd name="T69" fmla="*/ 204 h 373"/>
                <a:gd name="T70" fmla="*/ 145 w 228"/>
                <a:gd name="T71" fmla="*/ 195 h 373"/>
                <a:gd name="T72" fmla="*/ 142 w 228"/>
                <a:gd name="T73" fmla="*/ 183 h 373"/>
                <a:gd name="T74" fmla="*/ 139 w 228"/>
                <a:gd name="T75" fmla="*/ 179 h 373"/>
                <a:gd name="T76" fmla="*/ 133 w 228"/>
                <a:gd name="T77" fmla="*/ 182 h 373"/>
                <a:gd name="T78" fmla="*/ 127 w 228"/>
                <a:gd name="T79" fmla="*/ 186 h 373"/>
                <a:gd name="T80" fmla="*/ 125 w 228"/>
                <a:gd name="T81" fmla="*/ 183 h 373"/>
                <a:gd name="T82" fmla="*/ 119 w 228"/>
                <a:gd name="T83" fmla="*/ 179 h 373"/>
                <a:gd name="T84" fmla="*/ 125 w 228"/>
                <a:gd name="T85" fmla="*/ 168 h 373"/>
                <a:gd name="T86" fmla="*/ 129 w 228"/>
                <a:gd name="T87" fmla="*/ 166 h 373"/>
                <a:gd name="T88" fmla="*/ 128 w 228"/>
                <a:gd name="T89" fmla="*/ 154 h 373"/>
                <a:gd name="T90" fmla="*/ 134 w 228"/>
                <a:gd name="T91" fmla="*/ 141 h 373"/>
                <a:gd name="T92" fmla="*/ 137 w 228"/>
                <a:gd name="T93" fmla="*/ 131 h 373"/>
                <a:gd name="T94" fmla="*/ 128 w 228"/>
                <a:gd name="T95" fmla="*/ 128 h 373"/>
                <a:gd name="T96" fmla="*/ 123 w 228"/>
                <a:gd name="T97" fmla="*/ 118 h 373"/>
                <a:gd name="T98" fmla="*/ 119 w 228"/>
                <a:gd name="T99" fmla="*/ 106 h 373"/>
                <a:gd name="T100" fmla="*/ 109 w 228"/>
                <a:gd name="T101" fmla="*/ 93 h 373"/>
                <a:gd name="T102" fmla="*/ 104 w 228"/>
                <a:gd name="T103" fmla="*/ 82 h 373"/>
                <a:gd name="T104" fmla="*/ 101 w 228"/>
                <a:gd name="T105" fmla="*/ 76 h 373"/>
                <a:gd name="T106" fmla="*/ 101 w 228"/>
                <a:gd name="T107" fmla="*/ 69 h 373"/>
                <a:gd name="T108" fmla="*/ 97 w 228"/>
                <a:gd name="T109" fmla="*/ 62 h 373"/>
                <a:gd name="T110" fmla="*/ 98 w 228"/>
                <a:gd name="T111" fmla="*/ 48 h 373"/>
                <a:gd name="T112" fmla="*/ 104 w 228"/>
                <a:gd name="T113" fmla="*/ 25 h 373"/>
                <a:gd name="T114" fmla="*/ 108 w 228"/>
                <a:gd name="T115" fmla="*/ 8 h 373"/>
                <a:gd name="T116" fmla="*/ 47 w 228"/>
                <a:gd name="T117" fmla="*/ 120 h 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28" h="373">
                  <a:moveTo>
                    <a:pt x="48" y="132"/>
                  </a:moveTo>
                  <a:cubicBezTo>
                    <a:pt x="48" y="138"/>
                    <a:pt x="46" y="143"/>
                    <a:pt x="46" y="143"/>
                  </a:cubicBezTo>
                  <a:cubicBezTo>
                    <a:pt x="46" y="147"/>
                    <a:pt x="46" y="147"/>
                    <a:pt x="46" y="147"/>
                  </a:cubicBezTo>
                  <a:cubicBezTo>
                    <a:pt x="49" y="152"/>
                    <a:pt x="49" y="152"/>
                    <a:pt x="49" y="152"/>
                  </a:cubicBezTo>
                  <a:cubicBezTo>
                    <a:pt x="54" y="156"/>
                    <a:pt x="54" y="156"/>
                    <a:pt x="54" y="156"/>
                  </a:cubicBezTo>
                  <a:cubicBezTo>
                    <a:pt x="56" y="159"/>
                    <a:pt x="56" y="159"/>
                    <a:pt x="56" y="159"/>
                  </a:cubicBezTo>
                  <a:cubicBezTo>
                    <a:pt x="57" y="163"/>
                    <a:pt x="57" y="163"/>
                    <a:pt x="57" y="163"/>
                  </a:cubicBezTo>
                  <a:cubicBezTo>
                    <a:pt x="57" y="167"/>
                    <a:pt x="57" y="167"/>
                    <a:pt x="57" y="167"/>
                  </a:cubicBezTo>
                  <a:cubicBezTo>
                    <a:pt x="54" y="168"/>
                    <a:pt x="54" y="168"/>
                    <a:pt x="54" y="168"/>
                  </a:cubicBezTo>
                  <a:cubicBezTo>
                    <a:pt x="53" y="173"/>
                    <a:pt x="53" y="173"/>
                    <a:pt x="53" y="173"/>
                  </a:cubicBezTo>
                  <a:cubicBezTo>
                    <a:pt x="49" y="176"/>
                    <a:pt x="49" y="176"/>
                    <a:pt x="49" y="176"/>
                  </a:cubicBezTo>
                  <a:cubicBezTo>
                    <a:pt x="46" y="180"/>
                    <a:pt x="46" y="180"/>
                    <a:pt x="46" y="180"/>
                  </a:cubicBezTo>
                  <a:cubicBezTo>
                    <a:pt x="42" y="184"/>
                    <a:pt x="42" y="184"/>
                    <a:pt x="42" y="184"/>
                  </a:cubicBezTo>
                  <a:cubicBezTo>
                    <a:pt x="40" y="189"/>
                    <a:pt x="40" y="189"/>
                    <a:pt x="40" y="189"/>
                  </a:cubicBezTo>
                  <a:cubicBezTo>
                    <a:pt x="38" y="190"/>
                    <a:pt x="38" y="190"/>
                    <a:pt x="38" y="190"/>
                  </a:cubicBezTo>
                  <a:cubicBezTo>
                    <a:pt x="37" y="194"/>
                    <a:pt x="37" y="194"/>
                    <a:pt x="37" y="194"/>
                  </a:cubicBezTo>
                  <a:cubicBezTo>
                    <a:pt x="34" y="198"/>
                    <a:pt x="34" y="198"/>
                    <a:pt x="34" y="198"/>
                  </a:cubicBezTo>
                  <a:cubicBezTo>
                    <a:pt x="26" y="206"/>
                    <a:pt x="26" y="206"/>
                    <a:pt x="26" y="206"/>
                  </a:cubicBezTo>
                  <a:cubicBezTo>
                    <a:pt x="20" y="211"/>
                    <a:pt x="20" y="211"/>
                    <a:pt x="20" y="211"/>
                  </a:cubicBezTo>
                  <a:cubicBezTo>
                    <a:pt x="19" y="214"/>
                    <a:pt x="19" y="214"/>
                    <a:pt x="19" y="214"/>
                  </a:cubicBezTo>
                  <a:cubicBezTo>
                    <a:pt x="18" y="219"/>
                    <a:pt x="18" y="219"/>
                    <a:pt x="18" y="219"/>
                  </a:cubicBezTo>
                  <a:cubicBezTo>
                    <a:pt x="20" y="222"/>
                    <a:pt x="20" y="222"/>
                    <a:pt x="20" y="222"/>
                  </a:cubicBezTo>
                  <a:cubicBezTo>
                    <a:pt x="22" y="223"/>
                    <a:pt x="22" y="223"/>
                    <a:pt x="22" y="223"/>
                  </a:cubicBezTo>
                  <a:cubicBezTo>
                    <a:pt x="23" y="223"/>
                    <a:pt x="23" y="223"/>
                    <a:pt x="23" y="223"/>
                  </a:cubicBezTo>
                  <a:cubicBezTo>
                    <a:pt x="26" y="226"/>
                    <a:pt x="26" y="226"/>
                    <a:pt x="26" y="226"/>
                  </a:cubicBezTo>
                  <a:cubicBezTo>
                    <a:pt x="25" y="228"/>
                    <a:pt x="25" y="228"/>
                    <a:pt x="25" y="228"/>
                  </a:cubicBezTo>
                  <a:cubicBezTo>
                    <a:pt x="25" y="236"/>
                    <a:pt x="25" y="236"/>
                    <a:pt x="25" y="236"/>
                  </a:cubicBezTo>
                  <a:cubicBezTo>
                    <a:pt x="24" y="240"/>
                    <a:pt x="24" y="240"/>
                    <a:pt x="24" y="240"/>
                  </a:cubicBezTo>
                  <a:cubicBezTo>
                    <a:pt x="24" y="242"/>
                    <a:pt x="24" y="242"/>
                    <a:pt x="24" y="242"/>
                  </a:cubicBezTo>
                  <a:cubicBezTo>
                    <a:pt x="19" y="244"/>
                    <a:pt x="19" y="244"/>
                    <a:pt x="19" y="244"/>
                  </a:cubicBezTo>
                  <a:cubicBezTo>
                    <a:pt x="18" y="246"/>
                    <a:pt x="18" y="246"/>
                    <a:pt x="18" y="246"/>
                  </a:cubicBezTo>
                  <a:cubicBezTo>
                    <a:pt x="18" y="251"/>
                    <a:pt x="18" y="251"/>
                    <a:pt x="18" y="251"/>
                  </a:cubicBezTo>
                  <a:cubicBezTo>
                    <a:pt x="0" y="330"/>
                    <a:pt x="0" y="330"/>
                    <a:pt x="0" y="330"/>
                  </a:cubicBezTo>
                  <a:cubicBezTo>
                    <a:pt x="35" y="338"/>
                    <a:pt x="102" y="352"/>
                    <a:pt x="102" y="352"/>
                  </a:cubicBezTo>
                  <a:cubicBezTo>
                    <a:pt x="208" y="373"/>
                    <a:pt x="208" y="373"/>
                    <a:pt x="208" y="373"/>
                  </a:cubicBezTo>
                  <a:cubicBezTo>
                    <a:pt x="228" y="256"/>
                    <a:pt x="228" y="256"/>
                    <a:pt x="228" y="256"/>
                  </a:cubicBezTo>
                  <a:cubicBezTo>
                    <a:pt x="226" y="254"/>
                    <a:pt x="226" y="254"/>
                    <a:pt x="226" y="254"/>
                  </a:cubicBezTo>
                  <a:cubicBezTo>
                    <a:pt x="224" y="252"/>
                    <a:pt x="224" y="252"/>
                    <a:pt x="224" y="252"/>
                  </a:cubicBezTo>
                  <a:cubicBezTo>
                    <a:pt x="224" y="251"/>
                    <a:pt x="224" y="251"/>
                    <a:pt x="224" y="251"/>
                  </a:cubicBezTo>
                  <a:cubicBezTo>
                    <a:pt x="223" y="247"/>
                    <a:pt x="223" y="247"/>
                    <a:pt x="223" y="247"/>
                  </a:cubicBezTo>
                  <a:cubicBezTo>
                    <a:pt x="221" y="244"/>
                    <a:pt x="221" y="244"/>
                    <a:pt x="221" y="244"/>
                  </a:cubicBezTo>
                  <a:cubicBezTo>
                    <a:pt x="218" y="241"/>
                    <a:pt x="218" y="241"/>
                    <a:pt x="218" y="241"/>
                  </a:cubicBezTo>
                  <a:cubicBezTo>
                    <a:pt x="214" y="241"/>
                    <a:pt x="214" y="241"/>
                    <a:pt x="214" y="241"/>
                  </a:cubicBezTo>
                  <a:cubicBezTo>
                    <a:pt x="213" y="246"/>
                    <a:pt x="213" y="246"/>
                    <a:pt x="213" y="246"/>
                  </a:cubicBezTo>
                  <a:cubicBezTo>
                    <a:pt x="212" y="249"/>
                    <a:pt x="212" y="249"/>
                    <a:pt x="212" y="249"/>
                  </a:cubicBezTo>
                  <a:cubicBezTo>
                    <a:pt x="202" y="248"/>
                    <a:pt x="202" y="248"/>
                    <a:pt x="202" y="248"/>
                  </a:cubicBezTo>
                  <a:cubicBezTo>
                    <a:pt x="197" y="246"/>
                    <a:pt x="197" y="246"/>
                    <a:pt x="197" y="246"/>
                  </a:cubicBezTo>
                  <a:cubicBezTo>
                    <a:pt x="189" y="245"/>
                    <a:pt x="189" y="245"/>
                    <a:pt x="189" y="245"/>
                  </a:cubicBezTo>
                  <a:cubicBezTo>
                    <a:pt x="185" y="245"/>
                    <a:pt x="185" y="245"/>
                    <a:pt x="185" y="245"/>
                  </a:cubicBezTo>
                  <a:cubicBezTo>
                    <a:pt x="184" y="247"/>
                    <a:pt x="184" y="247"/>
                    <a:pt x="184" y="247"/>
                  </a:cubicBezTo>
                  <a:cubicBezTo>
                    <a:pt x="184" y="249"/>
                    <a:pt x="184" y="249"/>
                    <a:pt x="184" y="249"/>
                  </a:cubicBezTo>
                  <a:cubicBezTo>
                    <a:pt x="179" y="247"/>
                    <a:pt x="179" y="247"/>
                    <a:pt x="179" y="247"/>
                  </a:cubicBezTo>
                  <a:cubicBezTo>
                    <a:pt x="174" y="244"/>
                    <a:pt x="174" y="244"/>
                    <a:pt x="174" y="244"/>
                  </a:cubicBezTo>
                  <a:cubicBezTo>
                    <a:pt x="171" y="244"/>
                    <a:pt x="171" y="244"/>
                    <a:pt x="171" y="244"/>
                  </a:cubicBezTo>
                  <a:cubicBezTo>
                    <a:pt x="169" y="244"/>
                    <a:pt x="169" y="244"/>
                    <a:pt x="169" y="244"/>
                  </a:cubicBezTo>
                  <a:cubicBezTo>
                    <a:pt x="168" y="247"/>
                    <a:pt x="168" y="247"/>
                    <a:pt x="168" y="247"/>
                  </a:cubicBezTo>
                  <a:cubicBezTo>
                    <a:pt x="168" y="249"/>
                    <a:pt x="168" y="249"/>
                    <a:pt x="168" y="249"/>
                  </a:cubicBezTo>
                  <a:cubicBezTo>
                    <a:pt x="164" y="249"/>
                    <a:pt x="164" y="249"/>
                    <a:pt x="164" y="249"/>
                  </a:cubicBezTo>
                  <a:cubicBezTo>
                    <a:pt x="162" y="245"/>
                    <a:pt x="162" y="245"/>
                    <a:pt x="162" y="245"/>
                  </a:cubicBezTo>
                  <a:cubicBezTo>
                    <a:pt x="162" y="242"/>
                    <a:pt x="162" y="242"/>
                    <a:pt x="162" y="242"/>
                  </a:cubicBezTo>
                  <a:cubicBezTo>
                    <a:pt x="162" y="238"/>
                    <a:pt x="162" y="238"/>
                    <a:pt x="162" y="238"/>
                  </a:cubicBezTo>
                  <a:cubicBezTo>
                    <a:pt x="160" y="232"/>
                    <a:pt x="160" y="232"/>
                    <a:pt x="160" y="232"/>
                  </a:cubicBezTo>
                  <a:cubicBezTo>
                    <a:pt x="160" y="226"/>
                    <a:pt x="160" y="226"/>
                    <a:pt x="160" y="226"/>
                  </a:cubicBezTo>
                  <a:cubicBezTo>
                    <a:pt x="156" y="226"/>
                    <a:pt x="156" y="226"/>
                    <a:pt x="156" y="226"/>
                  </a:cubicBezTo>
                  <a:cubicBezTo>
                    <a:pt x="151" y="223"/>
                    <a:pt x="151" y="223"/>
                    <a:pt x="151" y="223"/>
                  </a:cubicBezTo>
                  <a:cubicBezTo>
                    <a:pt x="149" y="220"/>
                    <a:pt x="149" y="220"/>
                    <a:pt x="149" y="220"/>
                  </a:cubicBezTo>
                  <a:cubicBezTo>
                    <a:pt x="149" y="218"/>
                    <a:pt x="149" y="218"/>
                    <a:pt x="149" y="218"/>
                  </a:cubicBezTo>
                  <a:cubicBezTo>
                    <a:pt x="149" y="213"/>
                    <a:pt x="149" y="213"/>
                    <a:pt x="149" y="213"/>
                  </a:cubicBezTo>
                  <a:cubicBezTo>
                    <a:pt x="149" y="208"/>
                    <a:pt x="149" y="208"/>
                    <a:pt x="149" y="208"/>
                  </a:cubicBezTo>
                  <a:cubicBezTo>
                    <a:pt x="145" y="204"/>
                    <a:pt x="145" y="204"/>
                    <a:pt x="145" y="204"/>
                  </a:cubicBezTo>
                  <a:cubicBezTo>
                    <a:pt x="145" y="201"/>
                    <a:pt x="145" y="201"/>
                    <a:pt x="145" y="201"/>
                  </a:cubicBezTo>
                  <a:cubicBezTo>
                    <a:pt x="145" y="195"/>
                    <a:pt x="145" y="195"/>
                    <a:pt x="145" y="195"/>
                  </a:cubicBezTo>
                  <a:cubicBezTo>
                    <a:pt x="144" y="187"/>
                    <a:pt x="144" y="187"/>
                    <a:pt x="144" y="187"/>
                  </a:cubicBezTo>
                  <a:cubicBezTo>
                    <a:pt x="142" y="183"/>
                    <a:pt x="142" y="183"/>
                    <a:pt x="142" y="183"/>
                  </a:cubicBezTo>
                  <a:cubicBezTo>
                    <a:pt x="141" y="179"/>
                    <a:pt x="141" y="179"/>
                    <a:pt x="141" y="179"/>
                  </a:cubicBezTo>
                  <a:cubicBezTo>
                    <a:pt x="139" y="179"/>
                    <a:pt x="139" y="179"/>
                    <a:pt x="139" y="179"/>
                  </a:cubicBezTo>
                  <a:cubicBezTo>
                    <a:pt x="135" y="182"/>
                    <a:pt x="135" y="182"/>
                    <a:pt x="135" y="182"/>
                  </a:cubicBezTo>
                  <a:cubicBezTo>
                    <a:pt x="133" y="182"/>
                    <a:pt x="133" y="182"/>
                    <a:pt x="133" y="182"/>
                  </a:cubicBezTo>
                  <a:cubicBezTo>
                    <a:pt x="130" y="183"/>
                    <a:pt x="130" y="183"/>
                    <a:pt x="130" y="183"/>
                  </a:cubicBezTo>
                  <a:cubicBezTo>
                    <a:pt x="127" y="186"/>
                    <a:pt x="127" y="186"/>
                    <a:pt x="127" y="186"/>
                  </a:cubicBezTo>
                  <a:cubicBezTo>
                    <a:pt x="125" y="186"/>
                    <a:pt x="125" y="186"/>
                    <a:pt x="125" y="186"/>
                  </a:cubicBezTo>
                  <a:cubicBezTo>
                    <a:pt x="125" y="183"/>
                    <a:pt x="125" y="183"/>
                    <a:pt x="125" y="183"/>
                  </a:cubicBezTo>
                  <a:cubicBezTo>
                    <a:pt x="121" y="181"/>
                    <a:pt x="121" y="181"/>
                    <a:pt x="121" y="181"/>
                  </a:cubicBezTo>
                  <a:cubicBezTo>
                    <a:pt x="119" y="179"/>
                    <a:pt x="119" y="179"/>
                    <a:pt x="119" y="179"/>
                  </a:cubicBezTo>
                  <a:cubicBezTo>
                    <a:pt x="122" y="172"/>
                    <a:pt x="122" y="172"/>
                    <a:pt x="122" y="172"/>
                  </a:cubicBezTo>
                  <a:cubicBezTo>
                    <a:pt x="125" y="168"/>
                    <a:pt x="125" y="168"/>
                    <a:pt x="125" y="168"/>
                  </a:cubicBezTo>
                  <a:cubicBezTo>
                    <a:pt x="128" y="168"/>
                    <a:pt x="128" y="168"/>
                    <a:pt x="128" y="168"/>
                  </a:cubicBezTo>
                  <a:cubicBezTo>
                    <a:pt x="129" y="166"/>
                    <a:pt x="129" y="166"/>
                    <a:pt x="129" y="166"/>
                  </a:cubicBezTo>
                  <a:cubicBezTo>
                    <a:pt x="127" y="160"/>
                    <a:pt x="127" y="160"/>
                    <a:pt x="127" y="160"/>
                  </a:cubicBezTo>
                  <a:cubicBezTo>
                    <a:pt x="128" y="154"/>
                    <a:pt x="128" y="154"/>
                    <a:pt x="128" y="154"/>
                  </a:cubicBezTo>
                  <a:cubicBezTo>
                    <a:pt x="131" y="147"/>
                    <a:pt x="131" y="147"/>
                    <a:pt x="131" y="147"/>
                  </a:cubicBezTo>
                  <a:cubicBezTo>
                    <a:pt x="134" y="141"/>
                    <a:pt x="134" y="141"/>
                    <a:pt x="134" y="141"/>
                  </a:cubicBezTo>
                  <a:cubicBezTo>
                    <a:pt x="137" y="135"/>
                    <a:pt x="137" y="135"/>
                    <a:pt x="137" y="135"/>
                  </a:cubicBezTo>
                  <a:cubicBezTo>
                    <a:pt x="137" y="131"/>
                    <a:pt x="137" y="131"/>
                    <a:pt x="137" y="131"/>
                  </a:cubicBezTo>
                  <a:cubicBezTo>
                    <a:pt x="128" y="129"/>
                    <a:pt x="128" y="129"/>
                    <a:pt x="128" y="129"/>
                  </a:cubicBezTo>
                  <a:cubicBezTo>
                    <a:pt x="128" y="128"/>
                    <a:pt x="128" y="128"/>
                    <a:pt x="128" y="128"/>
                  </a:cubicBezTo>
                  <a:cubicBezTo>
                    <a:pt x="125" y="124"/>
                    <a:pt x="125" y="124"/>
                    <a:pt x="125" y="124"/>
                  </a:cubicBezTo>
                  <a:cubicBezTo>
                    <a:pt x="123" y="118"/>
                    <a:pt x="123" y="118"/>
                    <a:pt x="123" y="118"/>
                  </a:cubicBezTo>
                  <a:cubicBezTo>
                    <a:pt x="122" y="111"/>
                    <a:pt x="122" y="111"/>
                    <a:pt x="122" y="111"/>
                  </a:cubicBezTo>
                  <a:cubicBezTo>
                    <a:pt x="119" y="106"/>
                    <a:pt x="119" y="106"/>
                    <a:pt x="119" y="106"/>
                  </a:cubicBezTo>
                  <a:cubicBezTo>
                    <a:pt x="114" y="101"/>
                    <a:pt x="114" y="101"/>
                    <a:pt x="114" y="101"/>
                  </a:cubicBezTo>
                  <a:cubicBezTo>
                    <a:pt x="109" y="93"/>
                    <a:pt x="109" y="93"/>
                    <a:pt x="109" y="93"/>
                  </a:cubicBezTo>
                  <a:cubicBezTo>
                    <a:pt x="108" y="88"/>
                    <a:pt x="108" y="88"/>
                    <a:pt x="108" y="88"/>
                  </a:cubicBezTo>
                  <a:cubicBezTo>
                    <a:pt x="104" y="82"/>
                    <a:pt x="104" y="82"/>
                    <a:pt x="104" y="82"/>
                  </a:cubicBezTo>
                  <a:cubicBezTo>
                    <a:pt x="104" y="79"/>
                    <a:pt x="104" y="79"/>
                    <a:pt x="104" y="79"/>
                  </a:cubicBezTo>
                  <a:cubicBezTo>
                    <a:pt x="101" y="76"/>
                    <a:pt x="101" y="76"/>
                    <a:pt x="101" y="76"/>
                  </a:cubicBezTo>
                  <a:cubicBezTo>
                    <a:pt x="101" y="72"/>
                    <a:pt x="101" y="72"/>
                    <a:pt x="101" y="72"/>
                  </a:cubicBezTo>
                  <a:cubicBezTo>
                    <a:pt x="101" y="69"/>
                    <a:pt x="101" y="69"/>
                    <a:pt x="101" y="69"/>
                  </a:cubicBezTo>
                  <a:cubicBezTo>
                    <a:pt x="99" y="64"/>
                    <a:pt x="99" y="64"/>
                    <a:pt x="99" y="64"/>
                  </a:cubicBezTo>
                  <a:cubicBezTo>
                    <a:pt x="97" y="62"/>
                    <a:pt x="97" y="62"/>
                    <a:pt x="97" y="62"/>
                  </a:cubicBezTo>
                  <a:cubicBezTo>
                    <a:pt x="97" y="59"/>
                    <a:pt x="97" y="59"/>
                    <a:pt x="97" y="59"/>
                  </a:cubicBezTo>
                  <a:cubicBezTo>
                    <a:pt x="98" y="48"/>
                    <a:pt x="98" y="48"/>
                    <a:pt x="98" y="48"/>
                  </a:cubicBezTo>
                  <a:cubicBezTo>
                    <a:pt x="101" y="36"/>
                    <a:pt x="101" y="36"/>
                    <a:pt x="101" y="36"/>
                  </a:cubicBezTo>
                  <a:cubicBezTo>
                    <a:pt x="104" y="25"/>
                    <a:pt x="104" y="25"/>
                    <a:pt x="104" y="25"/>
                  </a:cubicBezTo>
                  <a:cubicBezTo>
                    <a:pt x="106" y="18"/>
                    <a:pt x="106" y="18"/>
                    <a:pt x="106" y="18"/>
                  </a:cubicBezTo>
                  <a:cubicBezTo>
                    <a:pt x="108" y="8"/>
                    <a:pt x="108" y="8"/>
                    <a:pt x="108" y="8"/>
                  </a:cubicBezTo>
                  <a:cubicBezTo>
                    <a:pt x="76" y="0"/>
                    <a:pt x="76" y="0"/>
                    <a:pt x="76" y="0"/>
                  </a:cubicBezTo>
                  <a:cubicBezTo>
                    <a:pt x="76" y="0"/>
                    <a:pt x="52" y="114"/>
                    <a:pt x="47" y="120"/>
                  </a:cubicBezTo>
                  <a:cubicBezTo>
                    <a:pt x="43" y="127"/>
                    <a:pt x="48" y="125"/>
                    <a:pt x="48" y="132"/>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58" name="Freeform 21"/>
            <p:cNvSpPr>
              <a:spLocks/>
            </p:cNvSpPr>
            <p:nvPr/>
          </p:nvSpPr>
          <p:spPr bwMode="auto">
            <a:xfrm>
              <a:off x="1495288" y="2259510"/>
              <a:ext cx="1084144" cy="701110"/>
            </a:xfrm>
            <a:custGeom>
              <a:avLst/>
              <a:gdLst>
                <a:gd name="T0" fmla="*/ 184 w 391"/>
                <a:gd name="T1" fmla="*/ 33 h 252"/>
                <a:gd name="T2" fmla="*/ 9 w 391"/>
                <a:gd name="T3" fmla="*/ 10 h 252"/>
                <a:gd name="T4" fmla="*/ 4 w 391"/>
                <a:gd name="T5" fmla="*/ 28 h 252"/>
                <a:gd name="T6" fmla="*/ 0 w 391"/>
                <a:gd name="T7" fmla="*/ 51 h 252"/>
                <a:gd name="T8" fmla="*/ 2 w 391"/>
                <a:gd name="T9" fmla="*/ 56 h 252"/>
                <a:gd name="T10" fmla="*/ 4 w 391"/>
                <a:gd name="T11" fmla="*/ 64 h 252"/>
                <a:gd name="T12" fmla="*/ 7 w 391"/>
                <a:gd name="T13" fmla="*/ 71 h 252"/>
                <a:gd name="T14" fmla="*/ 11 w 391"/>
                <a:gd name="T15" fmla="*/ 80 h 252"/>
                <a:gd name="T16" fmla="*/ 17 w 391"/>
                <a:gd name="T17" fmla="*/ 93 h 252"/>
                <a:gd name="T18" fmla="*/ 25 w 391"/>
                <a:gd name="T19" fmla="*/ 103 h 252"/>
                <a:gd name="T20" fmla="*/ 28 w 391"/>
                <a:gd name="T21" fmla="*/ 116 h 252"/>
                <a:gd name="T22" fmla="*/ 31 w 391"/>
                <a:gd name="T23" fmla="*/ 121 h 252"/>
                <a:gd name="T24" fmla="*/ 40 w 391"/>
                <a:gd name="T25" fmla="*/ 127 h 252"/>
                <a:gd name="T26" fmla="*/ 34 w 391"/>
                <a:gd name="T27" fmla="*/ 139 h 252"/>
                <a:gd name="T28" fmla="*/ 30 w 391"/>
                <a:gd name="T29" fmla="*/ 152 h 252"/>
                <a:gd name="T30" fmla="*/ 31 w 391"/>
                <a:gd name="T31" fmla="*/ 160 h 252"/>
                <a:gd name="T32" fmla="*/ 25 w 391"/>
                <a:gd name="T33" fmla="*/ 164 h 252"/>
                <a:gd name="T34" fmla="*/ 24 w 391"/>
                <a:gd name="T35" fmla="*/ 173 h 252"/>
                <a:gd name="T36" fmla="*/ 28 w 391"/>
                <a:gd name="T37" fmla="*/ 178 h 252"/>
                <a:gd name="T38" fmla="*/ 33 w 391"/>
                <a:gd name="T39" fmla="*/ 175 h 252"/>
                <a:gd name="T40" fmla="*/ 38 w 391"/>
                <a:gd name="T41" fmla="*/ 174 h 252"/>
                <a:gd name="T42" fmla="*/ 44 w 391"/>
                <a:gd name="T43" fmla="*/ 171 h 252"/>
                <a:gd name="T44" fmla="*/ 47 w 391"/>
                <a:gd name="T45" fmla="*/ 179 h 252"/>
                <a:gd name="T46" fmla="*/ 48 w 391"/>
                <a:gd name="T47" fmla="*/ 193 h 252"/>
                <a:gd name="T48" fmla="*/ 52 w 391"/>
                <a:gd name="T49" fmla="*/ 200 h 252"/>
                <a:gd name="T50" fmla="*/ 52 w 391"/>
                <a:gd name="T51" fmla="*/ 210 h 252"/>
                <a:gd name="T52" fmla="*/ 54 w 391"/>
                <a:gd name="T53" fmla="*/ 215 h 252"/>
                <a:gd name="T54" fmla="*/ 63 w 391"/>
                <a:gd name="T55" fmla="*/ 218 h 252"/>
                <a:gd name="T56" fmla="*/ 65 w 391"/>
                <a:gd name="T57" fmla="*/ 230 h 252"/>
                <a:gd name="T58" fmla="*/ 65 w 391"/>
                <a:gd name="T59" fmla="*/ 237 h 252"/>
                <a:gd name="T60" fmla="*/ 71 w 391"/>
                <a:gd name="T61" fmla="*/ 241 h 252"/>
                <a:gd name="T62" fmla="*/ 72 w 391"/>
                <a:gd name="T63" fmla="*/ 236 h 252"/>
                <a:gd name="T64" fmla="*/ 77 w 391"/>
                <a:gd name="T65" fmla="*/ 236 h 252"/>
                <a:gd name="T66" fmla="*/ 87 w 391"/>
                <a:gd name="T67" fmla="*/ 241 h 252"/>
                <a:gd name="T68" fmla="*/ 88 w 391"/>
                <a:gd name="T69" fmla="*/ 237 h 252"/>
                <a:gd name="T70" fmla="*/ 100 w 391"/>
                <a:gd name="T71" fmla="*/ 238 h 252"/>
                <a:gd name="T72" fmla="*/ 115 w 391"/>
                <a:gd name="T73" fmla="*/ 241 h 252"/>
                <a:gd name="T74" fmla="*/ 117 w 391"/>
                <a:gd name="T75" fmla="*/ 233 h 252"/>
                <a:gd name="T76" fmla="*/ 124 w 391"/>
                <a:gd name="T77" fmla="*/ 236 h 252"/>
                <a:gd name="T78" fmla="*/ 127 w 391"/>
                <a:gd name="T79" fmla="*/ 243 h 252"/>
                <a:gd name="T80" fmla="*/ 129 w 391"/>
                <a:gd name="T81" fmla="*/ 246 h 252"/>
                <a:gd name="T82" fmla="*/ 136 w 391"/>
                <a:gd name="T83" fmla="*/ 221 h 252"/>
                <a:gd name="T84" fmla="*/ 373 w 391"/>
                <a:gd name="T85" fmla="*/ 252 h 252"/>
                <a:gd name="T86" fmla="*/ 391 w 391"/>
                <a:gd name="T87" fmla="*/ 6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91" h="252">
                  <a:moveTo>
                    <a:pt x="391" y="60"/>
                  </a:moveTo>
                  <a:cubicBezTo>
                    <a:pt x="391" y="60"/>
                    <a:pt x="243" y="42"/>
                    <a:pt x="184" y="33"/>
                  </a:cubicBezTo>
                  <a:cubicBezTo>
                    <a:pt x="112" y="22"/>
                    <a:pt x="11" y="0"/>
                    <a:pt x="11" y="0"/>
                  </a:cubicBezTo>
                  <a:cubicBezTo>
                    <a:pt x="9" y="10"/>
                    <a:pt x="9" y="10"/>
                    <a:pt x="9" y="10"/>
                  </a:cubicBezTo>
                  <a:cubicBezTo>
                    <a:pt x="7" y="17"/>
                    <a:pt x="7" y="17"/>
                    <a:pt x="7" y="17"/>
                  </a:cubicBezTo>
                  <a:cubicBezTo>
                    <a:pt x="4" y="28"/>
                    <a:pt x="4" y="28"/>
                    <a:pt x="4" y="28"/>
                  </a:cubicBezTo>
                  <a:cubicBezTo>
                    <a:pt x="1" y="40"/>
                    <a:pt x="1" y="40"/>
                    <a:pt x="1" y="40"/>
                  </a:cubicBezTo>
                  <a:cubicBezTo>
                    <a:pt x="0" y="51"/>
                    <a:pt x="0" y="51"/>
                    <a:pt x="0" y="51"/>
                  </a:cubicBezTo>
                  <a:cubicBezTo>
                    <a:pt x="0" y="54"/>
                    <a:pt x="0" y="54"/>
                    <a:pt x="0" y="54"/>
                  </a:cubicBezTo>
                  <a:cubicBezTo>
                    <a:pt x="2" y="56"/>
                    <a:pt x="2" y="56"/>
                    <a:pt x="2" y="56"/>
                  </a:cubicBezTo>
                  <a:cubicBezTo>
                    <a:pt x="4" y="61"/>
                    <a:pt x="4" y="61"/>
                    <a:pt x="4" y="61"/>
                  </a:cubicBezTo>
                  <a:cubicBezTo>
                    <a:pt x="4" y="64"/>
                    <a:pt x="4" y="64"/>
                    <a:pt x="4" y="64"/>
                  </a:cubicBezTo>
                  <a:cubicBezTo>
                    <a:pt x="4" y="68"/>
                    <a:pt x="4" y="68"/>
                    <a:pt x="4" y="68"/>
                  </a:cubicBezTo>
                  <a:cubicBezTo>
                    <a:pt x="7" y="71"/>
                    <a:pt x="7" y="71"/>
                    <a:pt x="7" y="71"/>
                  </a:cubicBezTo>
                  <a:cubicBezTo>
                    <a:pt x="7" y="74"/>
                    <a:pt x="7" y="74"/>
                    <a:pt x="7" y="74"/>
                  </a:cubicBezTo>
                  <a:cubicBezTo>
                    <a:pt x="11" y="80"/>
                    <a:pt x="11" y="80"/>
                    <a:pt x="11" y="80"/>
                  </a:cubicBezTo>
                  <a:cubicBezTo>
                    <a:pt x="12" y="85"/>
                    <a:pt x="12" y="85"/>
                    <a:pt x="12" y="85"/>
                  </a:cubicBezTo>
                  <a:cubicBezTo>
                    <a:pt x="17" y="93"/>
                    <a:pt x="17" y="93"/>
                    <a:pt x="17" y="93"/>
                  </a:cubicBezTo>
                  <a:cubicBezTo>
                    <a:pt x="22" y="98"/>
                    <a:pt x="22" y="98"/>
                    <a:pt x="22" y="98"/>
                  </a:cubicBezTo>
                  <a:cubicBezTo>
                    <a:pt x="25" y="103"/>
                    <a:pt x="25" y="103"/>
                    <a:pt x="25" y="103"/>
                  </a:cubicBezTo>
                  <a:cubicBezTo>
                    <a:pt x="26" y="110"/>
                    <a:pt x="26" y="110"/>
                    <a:pt x="26" y="110"/>
                  </a:cubicBezTo>
                  <a:cubicBezTo>
                    <a:pt x="28" y="116"/>
                    <a:pt x="28" y="116"/>
                    <a:pt x="28" y="116"/>
                  </a:cubicBezTo>
                  <a:cubicBezTo>
                    <a:pt x="31" y="120"/>
                    <a:pt x="31" y="120"/>
                    <a:pt x="31" y="120"/>
                  </a:cubicBezTo>
                  <a:cubicBezTo>
                    <a:pt x="31" y="121"/>
                    <a:pt x="31" y="121"/>
                    <a:pt x="31" y="121"/>
                  </a:cubicBezTo>
                  <a:cubicBezTo>
                    <a:pt x="40" y="123"/>
                    <a:pt x="40" y="123"/>
                    <a:pt x="40" y="123"/>
                  </a:cubicBezTo>
                  <a:cubicBezTo>
                    <a:pt x="40" y="127"/>
                    <a:pt x="40" y="127"/>
                    <a:pt x="40" y="127"/>
                  </a:cubicBezTo>
                  <a:cubicBezTo>
                    <a:pt x="37" y="133"/>
                    <a:pt x="37" y="133"/>
                    <a:pt x="37" y="133"/>
                  </a:cubicBezTo>
                  <a:cubicBezTo>
                    <a:pt x="34" y="139"/>
                    <a:pt x="34" y="139"/>
                    <a:pt x="34" y="139"/>
                  </a:cubicBezTo>
                  <a:cubicBezTo>
                    <a:pt x="31" y="146"/>
                    <a:pt x="31" y="146"/>
                    <a:pt x="31" y="146"/>
                  </a:cubicBezTo>
                  <a:cubicBezTo>
                    <a:pt x="30" y="152"/>
                    <a:pt x="30" y="152"/>
                    <a:pt x="30" y="152"/>
                  </a:cubicBezTo>
                  <a:cubicBezTo>
                    <a:pt x="32" y="158"/>
                    <a:pt x="32" y="158"/>
                    <a:pt x="32" y="158"/>
                  </a:cubicBezTo>
                  <a:cubicBezTo>
                    <a:pt x="31" y="160"/>
                    <a:pt x="31" y="160"/>
                    <a:pt x="31" y="160"/>
                  </a:cubicBezTo>
                  <a:cubicBezTo>
                    <a:pt x="28" y="160"/>
                    <a:pt x="28" y="160"/>
                    <a:pt x="28" y="160"/>
                  </a:cubicBezTo>
                  <a:cubicBezTo>
                    <a:pt x="25" y="164"/>
                    <a:pt x="25" y="164"/>
                    <a:pt x="25" y="164"/>
                  </a:cubicBezTo>
                  <a:cubicBezTo>
                    <a:pt x="22" y="171"/>
                    <a:pt x="22" y="171"/>
                    <a:pt x="22" y="171"/>
                  </a:cubicBezTo>
                  <a:cubicBezTo>
                    <a:pt x="24" y="173"/>
                    <a:pt x="24" y="173"/>
                    <a:pt x="24" y="173"/>
                  </a:cubicBezTo>
                  <a:cubicBezTo>
                    <a:pt x="28" y="175"/>
                    <a:pt x="28" y="175"/>
                    <a:pt x="28" y="175"/>
                  </a:cubicBezTo>
                  <a:cubicBezTo>
                    <a:pt x="28" y="178"/>
                    <a:pt x="28" y="178"/>
                    <a:pt x="28" y="178"/>
                  </a:cubicBezTo>
                  <a:cubicBezTo>
                    <a:pt x="30" y="178"/>
                    <a:pt x="30" y="178"/>
                    <a:pt x="30" y="178"/>
                  </a:cubicBezTo>
                  <a:cubicBezTo>
                    <a:pt x="33" y="175"/>
                    <a:pt x="33" y="175"/>
                    <a:pt x="33" y="175"/>
                  </a:cubicBezTo>
                  <a:cubicBezTo>
                    <a:pt x="36" y="174"/>
                    <a:pt x="36" y="174"/>
                    <a:pt x="36" y="174"/>
                  </a:cubicBezTo>
                  <a:cubicBezTo>
                    <a:pt x="38" y="174"/>
                    <a:pt x="38" y="174"/>
                    <a:pt x="38" y="174"/>
                  </a:cubicBezTo>
                  <a:cubicBezTo>
                    <a:pt x="42" y="171"/>
                    <a:pt x="42" y="171"/>
                    <a:pt x="42" y="171"/>
                  </a:cubicBezTo>
                  <a:cubicBezTo>
                    <a:pt x="44" y="171"/>
                    <a:pt x="44" y="171"/>
                    <a:pt x="44" y="171"/>
                  </a:cubicBezTo>
                  <a:cubicBezTo>
                    <a:pt x="45" y="175"/>
                    <a:pt x="45" y="175"/>
                    <a:pt x="45" y="175"/>
                  </a:cubicBezTo>
                  <a:cubicBezTo>
                    <a:pt x="47" y="179"/>
                    <a:pt x="47" y="179"/>
                    <a:pt x="47" y="179"/>
                  </a:cubicBezTo>
                  <a:cubicBezTo>
                    <a:pt x="48" y="187"/>
                    <a:pt x="48" y="187"/>
                    <a:pt x="48" y="187"/>
                  </a:cubicBezTo>
                  <a:cubicBezTo>
                    <a:pt x="48" y="193"/>
                    <a:pt x="48" y="193"/>
                    <a:pt x="48" y="193"/>
                  </a:cubicBezTo>
                  <a:cubicBezTo>
                    <a:pt x="48" y="196"/>
                    <a:pt x="48" y="196"/>
                    <a:pt x="48" y="196"/>
                  </a:cubicBezTo>
                  <a:cubicBezTo>
                    <a:pt x="52" y="200"/>
                    <a:pt x="52" y="200"/>
                    <a:pt x="52" y="200"/>
                  </a:cubicBezTo>
                  <a:cubicBezTo>
                    <a:pt x="52" y="205"/>
                    <a:pt x="52" y="205"/>
                    <a:pt x="52" y="205"/>
                  </a:cubicBezTo>
                  <a:cubicBezTo>
                    <a:pt x="52" y="210"/>
                    <a:pt x="52" y="210"/>
                    <a:pt x="52" y="210"/>
                  </a:cubicBezTo>
                  <a:cubicBezTo>
                    <a:pt x="52" y="212"/>
                    <a:pt x="52" y="212"/>
                    <a:pt x="52" y="212"/>
                  </a:cubicBezTo>
                  <a:cubicBezTo>
                    <a:pt x="54" y="215"/>
                    <a:pt x="54" y="215"/>
                    <a:pt x="54" y="215"/>
                  </a:cubicBezTo>
                  <a:cubicBezTo>
                    <a:pt x="59" y="218"/>
                    <a:pt x="59" y="218"/>
                    <a:pt x="59" y="218"/>
                  </a:cubicBezTo>
                  <a:cubicBezTo>
                    <a:pt x="63" y="218"/>
                    <a:pt x="63" y="218"/>
                    <a:pt x="63" y="218"/>
                  </a:cubicBezTo>
                  <a:cubicBezTo>
                    <a:pt x="63" y="224"/>
                    <a:pt x="63" y="224"/>
                    <a:pt x="63" y="224"/>
                  </a:cubicBezTo>
                  <a:cubicBezTo>
                    <a:pt x="65" y="230"/>
                    <a:pt x="65" y="230"/>
                    <a:pt x="65" y="230"/>
                  </a:cubicBezTo>
                  <a:cubicBezTo>
                    <a:pt x="65" y="234"/>
                    <a:pt x="65" y="234"/>
                    <a:pt x="65" y="234"/>
                  </a:cubicBezTo>
                  <a:cubicBezTo>
                    <a:pt x="65" y="237"/>
                    <a:pt x="65" y="237"/>
                    <a:pt x="65" y="237"/>
                  </a:cubicBezTo>
                  <a:cubicBezTo>
                    <a:pt x="67" y="241"/>
                    <a:pt x="67" y="241"/>
                    <a:pt x="67" y="241"/>
                  </a:cubicBezTo>
                  <a:cubicBezTo>
                    <a:pt x="71" y="241"/>
                    <a:pt x="71" y="241"/>
                    <a:pt x="71" y="241"/>
                  </a:cubicBezTo>
                  <a:cubicBezTo>
                    <a:pt x="71" y="239"/>
                    <a:pt x="71" y="239"/>
                    <a:pt x="71" y="239"/>
                  </a:cubicBezTo>
                  <a:cubicBezTo>
                    <a:pt x="72" y="236"/>
                    <a:pt x="72" y="236"/>
                    <a:pt x="72" y="236"/>
                  </a:cubicBezTo>
                  <a:cubicBezTo>
                    <a:pt x="74" y="236"/>
                    <a:pt x="74" y="236"/>
                    <a:pt x="74" y="236"/>
                  </a:cubicBezTo>
                  <a:cubicBezTo>
                    <a:pt x="77" y="236"/>
                    <a:pt x="77" y="236"/>
                    <a:pt x="77" y="236"/>
                  </a:cubicBezTo>
                  <a:cubicBezTo>
                    <a:pt x="82" y="239"/>
                    <a:pt x="82" y="239"/>
                    <a:pt x="82" y="239"/>
                  </a:cubicBezTo>
                  <a:cubicBezTo>
                    <a:pt x="87" y="241"/>
                    <a:pt x="87" y="241"/>
                    <a:pt x="87" y="241"/>
                  </a:cubicBezTo>
                  <a:cubicBezTo>
                    <a:pt x="87" y="239"/>
                    <a:pt x="87" y="239"/>
                    <a:pt x="87" y="239"/>
                  </a:cubicBezTo>
                  <a:cubicBezTo>
                    <a:pt x="88" y="237"/>
                    <a:pt x="88" y="237"/>
                    <a:pt x="88" y="237"/>
                  </a:cubicBezTo>
                  <a:cubicBezTo>
                    <a:pt x="92" y="237"/>
                    <a:pt x="92" y="237"/>
                    <a:pt x="92" y="237"/>
                  </a:cubicBezTo>
                  <a:cubicBezTo>
                    <a:pt x="100" y="238"/>
                    <a:pt x="100" y="238"/>
                    <a:pt x="100" y="238"/>
                  </a:cubicBezTo>
                  <a:cubicBezTo>
                    <a:pt x="105" y="240"/>
                    <a:pt x="105" y="240"/>
                    <a:pt x="105" y="240"/>
                  </a:cubicBezTo>
                  <a:cubicBezTo>
                    <a:pt x="115" y="241"/>
                    <a:pt x="115" y="241"/>
                    <a:pt x="115" y="241"/>
                  </a:cubicBezTo>
                  <a:cubicBezTo>
                    <a:pt x="116" y="238"/>
                    <a:pt x="116" y="238"/>
                    <a:pt x="116" y="238"/>
                  </a:cubicBezTo>
                  <a:cubicBezTo>
                    <a:pt x="117" y="233"/>
                    <a:pt x="117" y="233"/>
                    <a:pt x="117" y="233"/>
                  </a:cubicBezTo>
                  <a:cubicBezTo>
                    <a:pt x="121" y="233"/>
                    <a:pt x="121" y="233"/>
                    <a:pt x="121" y="233"/>
                  </a:cubicBezTo>
                  <a:cubicBezTo>
                    <a:pt x="124" y="236"/>
                    <a:pt x="124" y="236"/>
                    <a:pt x="124" y="236"/>
                  </a:cubicBezTo>
                  <a:cubicBezTo>
                    <a:pt x="126" y="239"/>
                    <a:pt x="126" y="239"/>
                    <a:pt x="126" y="239"/>
                  </a:cubicBezTo>
                  <a:cubicBezTo>
                    <a:pt x="127" y="243"/>
                    <a:pt x="127" y="243"/>
                    <a:pt x="127" y="243"/>
                  </a:cubicBezTo>
                  <a:cubicBezTo>
                    <a:pt x="127" y="244"/>
                    <a:pt x="127" y="244"/>
                    <a:pt x="127" y="244"/>
                  </a:cubicBezTo>
                  <a:cubicBezTo>
                    <a:pt x="129" y="246"/>
                    <a:pt x="129" y="246"/>
                    <a:pt x="129" y="246"/>
                  </a:cubicBezTo>
                  <a:cubicBezTo>
                    <a:pt x="131" y="248"/>
                    <a:pt x="131" y="248"/>
                    <a:pt x="131" y="248"/>
                  </a:cubicBezTo>
                  <a:cubicBezTo>
                    <a:pt x="136" y="221"/>
                    <a:pt x="136" y="221"/>
                    <a:pt x="136" y="221"/>
                  </a:cubicBezTo>
                  <a:cubicBezTo>
                    <a:pt x="372" y="252"/>
                    <a:pt x="372" y="252"/>
                    <a:pt x="372" y="252"/>
                  </a:cubicBezTo>
                  <a:cubicBezTo>
                    <a:pt x="373" y="252"/>
                    <a:pt x="373" y="252"/>
                    <a:pt x="373" y="252"/>
                  </a:cubicBezTo>
                  <a:cubicBezTo>
                    <a:pt x="377" y="207"/>
                    <a:pt x="377" y="207"/>
                    <a:pt x="377" y="207"/>
                  </a:cubicBezTo>
                  <a:lnTo>
                    <a:pt x="391" y="6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59" name="Freeform 22"/>
            <p:cNvSpPr>
              <a:spLocks/>
            </p:cNvSpPr>
            <p:nvPr/>
          </p:nvSpPr>
          <p:spPr bwMode="auto">
            <a:xfrm>
              <a:off x="5615693" y="2344692"/>
              <a:ext cx="383218" cy="612652"/>
            </a:xfrm>
            <a:custGeom>
              <a:avLst/>
              <a:gdLst>
                <a:gd name="T0" fmla="*/ 34 w 117"/>
                <a:gd name="T1" fmla="*/ 182 h 187"/>
                <a:gd name="T2" fmla="*/ 34 w 117"/>
                <a:gd name="T3" fmla="*/ 176 h 187"/>
                <a:gd name="T4" fmla="*/ 37 w 117"/>
                <a:gd name="T5" fmla="*/ 171 h 187"/>
                <a:gd name="T6" fmla="*/ 40 w 117"/>
                <a:gd name="T7" fmla="*/ 166 h 187"/>
                <a:gd name="T8" fmla="*/ 44 w 117"/>
                <a:gd name="T9" fmla="*/ 161 h 187"/>
                <a:gd name="T10" fmla="*/ 40 w 117"/>
                <a:gd name="T11" fmla="*/ 159 h 187"/>
                <a:gd name="T12" fmla="*/ 42 w 117"/>
                <a:gd name="T13" fmla="*/ 155 h 187"/>
                <a:gd name="T14" fmla="*/ 45 w 117"/>
                <a:gd name="T15" fmla="*/ 155 h 187"/>
                <a:gd name="T16" fmla="*/ 48 w 117"/>
                <a:gd name="T17" fmla="*/ 150 h 187"/>
                <a:gd name="T18" fmla="*/ 52 w 117"/>
                <a:gd name="T19" fmla="*/ 153 h 187"/>
                <a:gd name="T20" fmla="*/ 51 w 117"/>
                <a:gd name="T21" fmla="*/ 149 h 187"/>
                <a:gd name="T22" fmla="*/ 56 w 117"/>
                <a:gd name="T23" fmla="*/ 148 h 187"/>
                <a:gd name="T24" fmla="*/ 59 w 117"/>
                <a:gd name="T25" fmla="*/ 139 h 187"/>
                <a:gd name="T26" fmla="*/ 67 w 117"/>
                <a:gd name="T27" fmla="*/ 141 h 187"/>
                <a:gd name="T28" fmla="*/ 68 w 117"/>
                <a:gd name="T29" fmla="*/ 132 h 187"/>
                <a:gd name="T30" fmla="*/ 68 w 117"/>
                <a:gd name="T31" fmla="*/ 123 h 187"/>
                <a:gd name="T32" fmla="*/ 69 w 117"/>
                <a:gd name="T33" fmla="*/ 116 h 187"/>
                <a:gd name="T34" fmla="*/ 79 w 117"/>
                <a:gd name="T35" fmla="*/ 122 h 187"/>
                <a:gd name="T36" fmla="*/ 81 w 117"/>
                <a:gd name="T37" fmla="*/ 115 h 187"/>
                <a:gd name="T38" fmla="*/ 84 w 117"/>
                <a:gd name="T39" fmla="*/ 122 h 187"/>
                <a:gd name="T40" fmla="*/ 88 w 117"/>
                <a:gd name="T41" fmla="*/ 116 h 187"/>
                <a:gd name="T42" fmla="*/ 87 w 117"/>
                <a:gd name="T43" fmla="*/ 111 h 187"/>
                <a:gd name="T44" fmla="*/ 95 w 117"/>
                <a:gd name="T45" fmla="*/ 115 h 187"/>
                <a:gd name="T46" fmla="*/ 97 w 117"/>
                <a:gd name="T47" fmla="*/ 111 h 187"/>
                <a:gd name="T48" fmla="*/ 103 w 117"/>
                <a:gd name="T49" fmla="*/ 105 h 187"/>
                <a:gd name="T50" fmla="*/ 106 w 117"/>
                <a:gd name="T51" fmla="*/ 101 h 187"/>
                <a:gd name="T52" fmla="*/ 114 w 117"/>
                <a:gd name="T53" fmla="*/ 97 h 187"/>
                <a:gd name="T54" fmla="*/ 116 w 117"/>
                <a:gd name="T55" fmla="*/ 88 h 187"/>
                <a:gd name="T56" fmla="*/ 112 w 117"/>
                <a:gd name="T57" fmla="*/ 86 h 187"/>
                <a:gd name="T58" fmla="*/ 112 w 117"/>
                <a:gd name="T59" fmla="*/ 82 h 187"/>
                <a:gd name="T60" fmla="*/ 104 w 117"/>
                <a:gd name="T61" fmla="*/ 77 h 187"/>
                <a:gd name="T62" fmla="*/ 101 w 117"/>
                <a:gd name="T63" fmla="*/ 64 h 187"/>
                <a:gd name="T64" fmla="*/ 95 w 117"/>
                <a:gd name="T65" fmla="*/ 63 h 187"/>
                <a:gd name="T66" fmla="*/ 84 w 117"/>
                <a:gd name="T67" fmla="*/ 56 h 187"/>
                <a:gd name="T68" fmla="*/ 77 w 117"/>
                <a:gd name="T69" fmla="*/ 31 h 187"/>
                <a:gd name="T70" fmla="*/ 71 w 117"/>
                <a:gd name="T71" fmla="*/ 11 h 187"/>
                <a:gd name="T72" fmla="*/ 53 w 117"/>
                <a:gd name="T73" fmla="*/ 3 h 187"/>
                <a:gd name="T74" fmla="*/ 42 w 117"/>
                <a:gd name="T75" fmla="*/ 11 h 187"/>
                <a:gd name="T76" fmla="*/ 30 w 117"/>
                <a:gd name="T77" fmla="*/ 5 h 187"/>
                <a:gd name="T78" fmla="*/ 22 w 117"/>
                <a:gd name="T79" fmla="*/ 22 h 187"/>
                <a:gd name="T80" fmla="*/ 13 w 117"/>
                <a:gd name="T81" fmla="*/ 54 h 187"/>
                <a:gd name="T82" fmla="*/ 15 w 117"/>
                <a:gd name="T83" fmla="*/ 71 h 187"/>
                <a:gd name="T84" fmla="*/ 12 w 117"/>
                <a:gd name="T85" fmla="*/ 82 h 187"/>
                <a:gd name="T86" fmla="*/ 7 w 117"/>
                <a:gd name="T87" fmla="*/ 95 h 187"/>
                <a:gd name="T88" fmla="*/ 0 w 117"/>
                <a:gd name="T89" fmla="*/ 103 h 1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7" h="187">
                  <a:moveTo>
                    <a:pt x="33" y="187"/>
                  </a:moveTo>
                  <a:lnTo>
                    <a:pt x="33" y="185"/>
                  </a:lnTo>
                  <a:lnTo>
                    <a:pt x="34" y="182"/>
                  </a:lnTo>
                  <a:lnTo>
                    <a:pt x="34" y="181"/>
                  </a:lnTo>
                  <a:lnTo>
                    <a:pt x="34" y="178"/>
                  </a:lnTo>
                  <a:lnTo>
                    <a:pt x="34" y="176"/>
                  </a:lnTo>
                  <a:lnTo>
                    <a:pt x="35" y="174"/>
                  </a:lnTo>
                  <a:lnTo>
                    <a:pt x="37" y="174"/>
                  </a:lnTo>
                  <a:lnTo>
                    <a:pt x="37" y="171"/>
                  </a:lnTo>
                  <a:lnTo>
                    <a:pt x="38" y="169"/>
                  </a:lnTo>
                  <a:lnTo>
                    <a:pt x="38" y="166"/>
                  </a:lnTo>
                  <a:lnTo>
                    <a:pt x="40" y="166"/>
                  </a:lnTo>
                  <a:lnTo>
                    <a:pt x="41" y="166"/>
                  </a:lnTo>
                  <a:lnTo>
                    <a:pt x="44" y="166"/>
                  </a:lnTo>
                  <a:lnTo>
                    <a:pt x="44" y="161"/>
                  </a:lnTo>
                  <a:lnTo>
                    <a:pt x="41" y="161"/>
                  </a:lnTo>
                  <a:lnTo>
                    <a:pt x="40" y="161"/>
                  </a:lnTo>
                  <a:lnTo>
                    <a:pt x="40" y="159"/>
                  </a:lnTo>
                  <a:lnTo>
                    <a:pt x="40" y="158"/>
                  </a:lnTo>
                  <a:lnTo>
                    <a:pt x="42" y="156"/>
                  </a:lnTo>
                  <a:lnTo>
                    <a:pt x="42" y="155"/>
                  </a:lnTo>
                  <a:lnTo>
                    <a:pt x="44" y="153"/>
                  </a:lnTo>
                  <a:lnTo>
                    <a:pt x="45" y="154"/>
                  </a:lnTo>
                  <a:lnTo>
                    <a:pt x="45" y="155"/>
                  </a:lnTo>
                  <a:lnTo>
                    <a:pt x="47" y="154"/>
                  </a:lnTo>
                  <a:lnTo>
                    <a:pt x="48" y="153"/>
                  </a:lnTo>
                  <a:lnTo>
                    <a:pt x="48" y="150"/>
                  </a:lnTo>
                  <a:lnTo>
                    <a:pt x="50" y="152"/>
                  </a:lnTo>
                  <a:lnTo>
                    <a:pt x="51" y="153"/>
                  </a:lnTo>
                  <a:lnTo>
                    <a:pt x="52" y="153"/>
                  </a:lnTo>
                  <a:lnTo>
                    <a:pt x="52" y="150"/>
                  </a:lnTo>
                  <a:lnTo>
                    <a:pt x="52" y="149"/>
                  </a:lnTo>
                  <a:lnTo>
                    <a:pt x="51" y="149"/>
                  </a:lnTo>
                  <a:lnTo>
                    <a:pt x="50" y="147"/>
                  </a:lnTo>
                  <a:lnTo>
                    <a:pt x="54" y="147"/>
                  </a:lnTo>
                  <a:lnTo>
                    <a:pt x="56" y="148"/>
                  </a:lnTo>
                  <a:lnTo>
                    <a:pt x="59" y="147"/>
                  </a:lnTo>
                  <a:lnTo>
                    <a:pt x="60" y="144"/>
                  </a:lnTo>
                  <a:lnTo>
                    <a:pt x="59" y="139"/>
                  </a:lnTo>
                  <a:lnTo>
                    <a:pt x="61" y="139"/>
                  </a:lnTo>
                  <a:lnTo>
                    <a:pt x="64" y="142"/>
                  </a:lnTo>
                  <a:lnTo>
                    <a:pt x="67" y="141"/>
                  </a:lnTo>
                  <a:lnTo>
                    <a:pt x="68" y="139"/>
                  </a:lnTo>
                  <a:lnTo>
                    <a:pt x="69" y="135"/>
                  </a:lnTo>
                  <a:lnTo>
                    <a:pt x="68" y="132"/>
                  </a:lnTo>
                  <a:lnTo>
                    <a:pt x="69" y="128"/>
                  </a:lnTo>
                  <a:lnTo>
                    <a:pt x="69" y="126"/>
                  </a:lnTo>
                  <a:lnTo>
                    <a:pt x="68" y="123"/>
                  </a:lnTo>
                  <a:lnTo>
                    <a:pt x="68" y="121"/>
                  </a:lnTo>
                  <a:lnTo>
                    <a:pt x="69" y="118"/>
                  </a:lnTo>
                  <a:lnTo>
                    <a:pt x="69" y="116"/>
                  </a:lnTo>
                  <a:lnTo>
                    <a:pt x="73" y="120"/>
                  </a:lnTo>
                  <a:lnTo>
                    <a:pt x="74" y="122"/>
                  </a:lnTo>
                  <a:lnTo>
                    <a:pt x="79" y="122"/>
                  </a:lnTo>
                  <a:lnTo>
                    <a:pt x="79" y="120"/>
                  </a:lnTo>
                  <a:lnTo>
                    <a:pt x="79" y="116"/>
                  </a:lnTo>
                  <a:lnTo>
                    <a:pt x="81" y="115"/>
                  </a:lnTo>
                  <a:lnTo>
                    <a:pt x="84" y="116"/>
                  </a:lnTo>
                  <a:lnTo>
                    <a:pt x="84" y="118"/>
                  </a:lnTo>
                  <a:lnTo>
                    <a:pt x="84" y="122"/>
                  </a:lnTo>
                  <a:lnTo>
                    <a:pt x="87" y="121"/>
                  </a:lnTo>
                  <a:lnTo>
                    <a:pt x="90" y="118"/>
                  </a:lnTo>
                  <a:lnTo>
                    <a:pt x="88" y="116"/>
                  </a:lnTo>
                  <a:lnTo>
                    <a:pt x="86" y="114"/>
                  </a:lnTo>
                  <a:lnTo>
                    <a:pt x="86" y="112"/>
                  </a:lnTo>
                  <a:lnTo>
                    <a:pt x="87" y="111"/>
                  </a:lnTo>
                  <a:lnTo>
                    <a:pt x="90" y="114"/>
                  </a:lnTo>
                  <a:lnTo>
                    <a:pt x="93" y="116"/>
                  </a:lnTo>
                  <a:lnTo>
                    <a:pt x="95" y="115"/>
                  </a:lnTo>
                  <a:lnTo>
                    <a:pt x="94" y="111"/>
                  </a:lnTo>
                  <a:lnTo>
                    <a:pt x="95" y="111"/>
                  </a:lnTo>
                  <a:lnTo>
                    <a:pt x="97" y="111"/>
                  </a:lnTo>
                  <a:lnTo>
                    <a:pt x="97" y="105"/>
                  </a:lnTo>
                  <a:lnTo>
                    <a:pt x="101" y="105"/>
                  </a:lnTo>
                  <a:lnTo>
                    <a:pt x="103" y="105"/>
                  </a:lnTo>
                  <a:lnTo>
                    <a:pt x="104" y="104"/>
                  </a:lnTo>
                  <a:lnTo>
                    <a:pt x="104" y="101"/>
                  </a:lnTo>
                  <a:lnTo>
                    <a:pt x="106" y="101"/>
                  </a:lnTo>
                  <a:lnTo>
                    <a:pt x="107" y="100"/>
                  </a:lnTo>
                  <a:lnTo>
                    <a:pt x="110" y="97"/>
                  </a:lnTo>
                  <a:lnTo>
                    <a:pt x="114" y="97"/>
                  </a:lnTo>
                  <a:lnTo>
                    <a:pt x="116" y="95"/>
                  </a:lnTo>
                  <a:lnTo>
                    <a:pt x="117" y="89"/>
                  </a:lnTo>
                  <a:lnTo>
                    <a:pt x="116" y="88"/>
                  </a:lnTo>
                  <a:lnTo>
                    <a:pt x="115" y="88"/>
                  </a:lnTo>
                  <a:lnTo>
                    <a:pt x="113" y="88"/>
                  </a:lnTo>
                  <a:lnTo>
                    <a:pt x="112" y="86"/>
                  </a:lnTo>
                  <a:lnTo>
                    <a:pt x="114" y="84"/>
                  </a:lnTo>
                  <a:lnTo>
                    <a:pt x="114" y="83"/>
                  </a:lnTo>
                  <a:lnTo>
                    <a:pt x="112" y="82"/>
                  </a:lnTo>
                  <a:lnTo>
                    <a:pt x="110" y="77"/>
                  </a:lnTo>
                  <a:lnTo>
                    <a:pt x="106" y="77"/>
                  </a:lnTo>
                  <a:lnTo>
                    <a:pt x="104" y="77"/>
                  </a:lnTo>
                  <a:lnTo>
                    <a:pt x="102" y="73"/>
                  </a:lnTo>
                  <a:lnTo>
                    <a:pt x="101" y="68"/>
                  </a:lnTo>
                  <a:lnTo>
                    <a:pt x="101" y="64"/>
                  </a:lnTo>
                  <a:lnTo>
                    <a:pt x="100" y="61"/>
                  </a:lnTo>
                  <a:lnTo>
                    <a:pt x="97" y="62"/>
                  </a:lnTo>
                  <a:lnTo>
                    <a:pt x="95" y="63"/>
                  </a:lnTo>
                  <a:lnTo>
                    <a:pt x="91" y="63"/>
                  </a:lnTo>
                  <a:lnTo>
                    <a:pt x="87" y="61"/>
                  </a:lnTo>
                  <a:lnTo>
                    <a:pt x="84" y="56"/>
                  </a:lnTo>
                  <a:lnTo>
                    <a:pt x="83" y="49"/>
                  </a:lnTo>
                  <a:lnTo>
                    <a:pt x="79" y="40"/>
                  </a:lnTo>
                  <a:lnTo>
                    <a:pt x="77" y="31"/>
                  </a:lnTo>
                  <a:lnTo>
                    <a:pt x="75" y="26"/>
                  </a:lnTo>
                  <a:lnTo>
                    <a:pt x="73" y="18"/>
                  </a:lnTo>
                  <a:lnTo>
                    <a:pt x="71" y="11"/>
                  </a:lnTo>
                  <a:lnTo>
                    <a:pt x="69" y="8"/>
                  </a:lnTo>
                  <a:lnTo>
                    <a:pt x="56" y="0"/>
                  </a:lnTo>
                  <a:lnTo>
                    <a:pt x="53" y="3"/>
                  </a:lnTo>
                  <a:lnTo>
                    <a:pt x="50" y="7"/>
                  </a:lnTo>
                  <a:lnTo>
                    <a:pt x="45" y="11"/>
                  </a:lnTo>
                  <a:lnTo>
                    <a:pt x="42" y="11"/>
                  </a:lnTo>
                  <a:lnTo>
                    <a:pt x="39" y="9"/>
                  </a:lnTo>
                  <a:lnTo>
                    <a:pt x="34" y="6"/>
                  </a:lnTo>
                  <a:lnTo>
                    <a:pt x="30" y="5"/>
                  </a:lnTo>
                  <a:lnTo>
                    <a:pt x="29" y="5"/>
                  </a:lnTo>
                  <a:lnTo>
                    <a:pt x="27" y="7"/>
                  </a:lnTo>
                  <a:lnTo>
                    <a:pt x="22" y="22"/>
                  </a:lnTo>
                  <a:lnTo>
                    <a:pt x="20" y="33"/>
                  </a:lnTo>
                  <a:lnTo>
                    <a:pt x="15" y="45"/>
                  </a:lnTo>
                  <a:lnTo>
                    <a:pt x="13" y="54"/>
                  </a:lnTo>
                  <a:lnTo>
                    <a:pt x="12" y="64"/>
                  </a:lnTo>
                  <a:lnTo>
                    <a:pt x="13" y="69"/>
                  </a:lnTo>
                  <a:lnTo>
                    <a:pt x="15" y="71"/>
                  </a:lnTo>
                  <a:lnTo>
                    <a:pt x="14" y="73"/>
                  </a:lnTo>
                  <a:lnTo>
                    <a:pt x="12" y="76"/>
                  </a:lnTo>
                  <a:lnTo>
                    <a:pt x="12" y="82"/>
                  </a:lnTo>
                  <a:lnTo>
                    <a:pt x="10" y="87"/>
                  </a:lnTo>
                  <a:lnTo>
                    <a:pt x="10" y="94"/>
                  </a:lnTo>
                  <a:lnTo>
                    <a:pt x="7" y="95"/>
                  </a:lnTo>
                  <a:lnTo>
                    <a:pt x="7" y="100"/>
                  </a:lnTo>
                  <a:lnTo>
                    <a:pt x="1" y="100"/>
                  </a:lnTo>
                  <a:lnTo>
                    <a:pt x="0" y="103"/>
                  </a:lnTo>
                  <a:lnTo>
                    <a:pt x="23" y="178"/>
                  </a:lnTo>
                  <a:lnTo>
                    <a:pt x="33" y="18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60" name="Freeform 23"/>
            <p:cNvSpPr>
              <a:spLocks/>
            </p:cNvSpPr>
            <p:nvPr/>
          </p:nvSpPr>
          <p:spPr bwMode="auto">
            <a:xfrm>
              <a:off x="4878738" y="2764048"/>
              <a:ext cx="792638" cy="583166"/>
            </a:xfrm>
            <a:custGeom>
              <a:avLst/>
              <a:gdLst>
                <a:gd name="T0" fmla="*/ 10 w 242"/>
                <a:gd name="T1" fmla="*/ 136 h 178"/>
                <a:gd name="T2" fmla="*/ 16 w 242"/>
                <a:gd name="T3" fmla="*/ 129 h 178"/>
                <a:gd name="T4" fmla="*/ 22 w 242"/>
                <a:gd name="T5" fmla="*/ 124 h 178"/>
                <a:gd name="T6" fmla="*/ 22 w 242"/>
                <a:gd name="T7" fmla="*/ 119 h 178"/>
                <a:gd name="T8" fmla="*/ 14 w 242"/>
                <a:gd name="T9" fmla="*/ 102 h 178"/>
                <a:gd name="T10" fmla="*/ 31 w 242"/>
                <a:gd name="T11" fmla="*/ 96 h 178"/>
                <a:gd name="T12" fmla="*/ 47 w 242"/>
                <a:gd name="T13" fmla="*/ 96 h 178"/>
                <a:gd name="T14" fmla="*/ 56 w 242"/>
                <a:gd name="T15" fmla="*/ 96 h 178"/>
                <a:gd name="T16" fmla="*/ 67 w 242"/>
                <a:gd name="T17" fmla="*/ 93 h 178"/>
                <a:gd name="T18" fmla="*/ 83 w 242"/>
                <a:gd name="T19" fmla="*/ 83 h 178"/>
                <a:gd name="T20" fmla="*/ 93 w 242"/>
                <a:gd name="T21" fmla="*/ 77 h 178"/>
                <a:gd name="T22" fmla="*/ 93 w 242"/>
                <a:gd name="T23" fmla="*/ 71 h 178"/>
                <a:gd name="T24" fmla="*/ 93 w 242"/>
                <a:gd name="T25" fmla="*/ 63 h 178"/>
                <a:gd name="T26" fmla="*/ 89 w 242"/>
                <a:gd name="T27" fmla="*/ 61 h 178"/>
                <a:gd name="T28" fmla="*/ 85 w 242"/>
                <a:gd name="T29" fmla="*/ 55 h 178"/>
                <a:gd name="T30" fmla="*/ 98 w 242"/>
                <a:gd name="T31" fmla="*/ 44 h 178"/>
                <a:gd name="T32" fmla="*/ 102 w 242"/>
                <a:gd name="T33" fmla="*/ 33 h 178"/>
                <a:gd name="T34" fmla="*/ 116 w 242"/>
                <a:gd name="T35" fmla="*/ 15 h 178"/>
                <a:gd name="T36" fmla="*/ 130 w 242"/>
                <a:gd name="T37" fmla="*/ 8 h 178"/>
                <a:gd name="T38" fmla="*/ 147 w 242"/>
                <a:gd name="T39" fmla="*/ 2 h 178"/>
                <a:gd name="T40" fmla="*/ 163 w 242"/>
                <a:gd name="T41" fmla="*/ 5 h 178"/>
                <a:gd name="T42" fmla="*/ 165 w 242"/>
                <a:gd name="T43" fmla="*/ 16 h 178"/>
                <a:gd name="T44" fmla="*/ 171 w 242"/>
                <a:gd name="T45" fmla="*/ 24 h 178"/>
                <a:gd name="T46" fmla="*/ 171 w 242"/>
                <a:gd name="T47" fmla="*/ 34 h 178"/>
                <a:gd name="T48" fmla="*/ 174 w 242"/>
                <a:gd name="T49" fmla="*/ 48 h 178"/>
                <a:gd name="T50" fmla="*/ 181 w 242"/>
                <a:gd name="T51" fmla="*/ 59 h 178"/>
                <a:gd name="T52" fmla="*/ 184 w 242"/>
                <a:gd name="T53" fmla="*/ 79 h 178"/>
                <a:gd name="T54" fmla="*/ 188 w 242"/>
                <a:gd name="T55" fmla="*/ 89 h 178"/>
                <a:gd name="T56" fmla="*/ 188 w 242"/>
                <a:gd name="T57" fmla="*/ 120 h 178"/>
                <a:gd name="T58" fmla="*/ 192 w 242"/>
                <a:gd name="T59" fmla="*/ 146 h 178"/>
                <a:gd name="T60" fmla="*/ 192 w 242"/>
                <a:gd name="T61" fmla="*/ 158 h 178"/>
                <a:gd name="T62" fmla="*/ 186 w 242"/>
                <a:gd name="T63" fmla="*/ 171 h 178"/>
                <a:gd name="T64" fmla="*/ 198 w 242"/>
                <a:gd name="T65" fmla="*/ 166 h 178"/>
                <a:gd name="T66" fmla="*/ 206 w 242"/>
                <a:gd name="T67" fmla="*/ 160 h 178"/>
                <a:gd name="T68" fmla="*/ 217 w 242"/>
                <a:gd name="T69" fmla="*/ 158 h 178"/>
                <a:gd name="T70" fmla="*/ 225 w 242"/>
                <a:gd name="T71" fmla="*/ 153 h 178"/>
                <a:gd name="T72" fmla="*/ 225 w 242"/>
                <a:gd name="T73" fmla="*/ 157 h 178"/>
                <a:gd name="T74" fmla="*/ 233 w 242"/>
                <a:gd name="T75" fmla="*/ 151 h 178"/>
                <a:gd name="T76" fmla="*/ 240 w 242"/>
                <a:gd name="T77" fmla="*/ 149 h 178"/>
                <a:gd name="T78" fmla="*/ 233 w 242"/>
                <a:gd name="T79" fmla="*/ 157 h 178"/>
                <a:gd name="T80" fmla="*/ 219 w 242"/>
                <a:gd name="T81" fmla="*/ 166 h 178"/>
                <a:gd name="T82" fmla="*/ 206 w 242"/>
                <a:gd name="T83" fmla="*/ 173 h 178"/>
                <a:gd name="T84" fmla="*/ 189 w 242"/>
                <a:gd name="T85" fmla="*/ 178 h 178"/>
                <a:gd name="T86" fmla="*/ 182 w 242"/>
                <a:gd name="T87" fmla="*/ 171 h 178"/>
                <a:gd name="T88" fmla="*/ 180 w 242"/>
                <a:gd name="T89" fmla="*/ 165 h 178"/>
                <a:gd name="T90" fmla="*/ 155 w 242"/>
                <a:gd name="T91" fmla="*/ 158 h 178"/>
                <a:gd name="T92" fmla="*/ 154 w 242"/>
                <a:gd name="T93" fmla="*/ 151 h 178"/>
                <a:gd name="T94" fmla="*/ 148 w 242"/>
                <a:gd name="T95" fmla="*/ 150 h 178"/>
                <a:gd name="T96" fmla="*/ 140 w 242"/>
                <a:gd name="T97" fmla="*/ 138 h 178"/>
                <a:gd name="T98" fmla="*/ 2 w 242"/>
                <a:gd name="T99" fmla="*/ 156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2" h="178">
                  <a:moveTo>
                    <a:pt x="0" y="146"/>
                  </a:moveTo>
                  <a:lnTo>
                    <a:pt x="10" y="136"/>
                  </a:lnTo>
                  <a:lnTo>
                    <a:pt x="12" y="133"/>
                  </a:lnTo>
                  <a:lnTo>
                    <a:pt x="16" y="129"/>
                  </a:lnTo>
                  <a:lnTo>
                    <a:pt x="18" y="127"/>
                  </a:lnTo>
                  <a:lnTo>
                    <a:pt x="22" y="124"/>
                  </a:lnTo>
                  <a:lnTo>
                    <a:pt x="22" y="121"/>
                  </a:lnTo>
                  <a:lnTo>
                    <a:pt x="22" y="119"/>
                  </a:lnTo>
                  <a:lnTo>
                    <a:pt x="17" y="109"/>
                  </a:lnTo>
                  <a:lnTo>
                    <a:pt x="14" y="102"/>
                  </a:lnTo>
                  <a:lnTo>
                    <a:pt x="18" y="99"/>
                  </a:lnTo>
                  <a:lnTo>
                    <a:pt x="31" y="96"/>
                  </a:lnTo>
                  <a:lnTo>
                    <a:pt x="38" y="96"/>
                  </a:lnTo>
                  <a:lnTo>
                    <a:pt x="47" y="96"/>
                  </a:lnTo>
                  <a:lnTo>
                    <a:pt x="53" y="96"/>
                  </a:lnTo>
                  <a:lnTo>
                    <a:pt x="56" y="96"/>
                  </a:lnTo>
                  <a:lnTo>
                    <a:pt x="63" y="93"/>
                  </a:lnTo>
                  <a:lnTo>
                    <a:pt x="67" y="93"/>
                  </a:lnTo>
                  <a:lnTo>
                    <a:pt x="77" y="90"/>
                  </a:lnTo>
                  <a:lnTo>
                    <a:pt x="83" y="83"/>
                  </a:lnTo>
                  <a:lnTo>
                    <a:pt x="89" y="80"/>
                  </a:lnTo>
                  <a:lnTo>
                    <a:pt x="93" y="77"/>
                  </a:lnTo>
                  <a:lnTo>
                    <a:pt x="93" y="75"/>
                  </a:lnTo>
                  <a:lnTo>
                    <a:pt x="93" y="71"/>
                  </a:lnTo>
                  <a:lnTo>
                    <a:pt x="89" y="66"/>
                  </a:lnTo>
                  <a:lnTo>
                    <a:pt x="93" y="63"/>
                  </a:lnTo>
                  <a:lnTo>
                    <a:pt x="94" y="59"/>
                  </a:lnTo>
                  <a:lnTo>
                    <a:pt x="89" y="61"/>
                  </a:lnTo>
                  <a:lnTo>
                    <a:pt x="87" y="59"/>
                  </a:lnTo>
                  <a:lnTo>
                    <a:pt x="85" y="55"/>
                  </a:lnTo>
                  <a:lnTo>
                    <a:pt x="90" y="51"/>
                  </a:lnTo>
                  <a:lnTo>
                    <a:pt x="98" y="44"/>
                  </a:lnTo>
                  <a:lnTo>
                    <a:pt x="101" y="38"/>
                  </a:lnTo>
                  <a:lnTo>
                    <a:pt x="102" y="33"/>
                  </a:lnTo>
                  <a:lnTo>
                    <a:pt x="110" y="23"/>
                  </a:lnTo>
                  <a:lnTo>
                    <a:pt x="116" y="15"/>
                  </a:lnTo>
                  <a:lnTo>
                    <a:pt x="123" y="10"/>
                  </a:lnTo>
                  <a:lnTo>
                    <a:pt x="130" y="8"/>
                  </a:lnTo>
                  <a:lnTo>
                    <a:pt x="141" y="5"/>
                  </a:lnTo>
                  <a:lnTo>
                    <a:pt x="147" y="2"/>
                  </a:lnTo>
                  <a:lnTo>
                    <a:pt x="163" y="0"/>
                  </a:lnTo>
                  <a:lnTo>
                    <a:pt x="163" y="5"/>
                  </a:lnTo>
                  <a:lnTo>
                    <a:pt x="163" y="11"/>
                  </a:lnTo>
                  <a:lnTo>
                    <a:pt x="165" y="16"/>
                  </a:lnTo>
                  <a:lnTo>
                    <a:pt x="168" y="23"/>
                  </a:lnTo>
                  <a:lnTo>
                    <a:pt x="171" y="24"/>
                  </a:lnTo>
                  <a:lnTo>
                    <a:pt x="174" y="32"/>
                  </a:lnTo>
                  <a:lnTo>
                    <a:pt x="171" y="34"/>
                  </a:lnTo>
                  <a:lnTo>
                    <a:pt x="170" y="41"/>
                  </a:lnTo>
                  <a:lnTo>
                    <a:pt x="174" y="48"/>
                  </a:lnTo>
                  <a:lnTo>
                    <a:pt x="177" y="56"/>
                  </a:lnTo>
                  <a:lnTo>
                    <a:pt x="181" y="59"/>
                  </a:lnTo>
                  <a:lnTo>
                    <a:pt x="182" y="70"/>
                  </a:lnTo>
                  <a:lnTo>
                    <a:pt x="184" y="79"/>
                  </a:lnTo>
                  <a:lnTo>
                    <a:pt x="188" y="88"/>
                  </a:lnTo>
                  <a:lnTo>
                    <a:pt x="188" y="89"/>
                  </a:lnTo>
                  <a:lnTo>
                    <a:pt x="188" y="102"/>
                  </a:lnTo>
                  <a:lnTo>
                    <a:pt x="188" y="120"/>
                  </a:lnTo>
                  <a:lnTo>
                    <a:pt x="192" y="139"/>
                  </a:lnTo>
                  <a:lnTo>
                    <a:pt x="192" y="146"/>
                  </a:lnTo>
                  <a:lnTo>
                    <a:pt x="196" y="152"/>
                  </a:lnTo>
                  <a:lnTo>
                    <a:pt x="192" y="158"/>
                  </a:lnTo>
                  <a:lnTo>
                    <a:pt x="193" y="161"/>
                  </a:lnTo>
                  <a:lnTo>
                    <a:pt x="186" y="171"/>
                  </a:lnTo>
                  <a:lnTo>
                    <a:pt x="193" y="168"/>
                  </a:lnTo>
                  <a:lnTo>
                    <a:pt x="198" y="166"/>
                  </a:lnTo>
                  <a:lnTo>
                    <a:pt x="204" y="162"/>
                  </a:lnTo>
                  <a:lnTo>
                    <a:pt x="206" y="160"/>
                  </a:lnTo>
                  <a:lnTo>
                    <a:pt x="212" y="159"/>
                  </a:lnTo>
                  <a:lnTo>
                    <a:pt x="217" y="158"/>
                  </a:lnTo>
                  <a:lnTo>
                    <a:pt x="219" y="156"/>
                  </a:lnTo>
                  <a:lnTo>
                    <a:pt x="225" y="153"/>
                  </a:lnTo>
                  <a:lnTo>
                    <a:pt x="230" y="147"/>
                  </a:lnTo>
                  <a:lnTo>
                    <a:pt x="225" y="157"/>
                  </a:lnTo>
                  <a:lnTo>
                    <a:pt x="230" y="155"/>
                  </a:lnTo>
                  <a:lnTo>
                    <a:pt x="233" y="151"/>
                  </a:lnTo>
                  <a:lnTo>
                    <a:pt x="236" y="150"/>
                  </a:lnTo>
                  <a:lnTo>
                    <a:pt x="240" y="149"/>
                  </a:lnTo>
                  <a:lnTo>
                    <a:pt x="242" y="149"/>
                  </a:lnTo>
                  <a:lnTo>
                    <a:pt x="233" y="157"/>
                  </a:lnTo>
                  <a:lnTo>
                    <a:pt x="225" y="163"/>
                  </a:lnTo>
                  <a:lnTo>
                    <a:pt x="219" y="166"/>
                  </a:lnTo>
                  <a:lnTo>
                    <a:pt x="214" y="171"/>
                  </a:lnTo>
                  <a:lnTo>
                    <a:pt x="206" y="173"/>
                  </a:lnTo>
                  <a:lnTo>
                    <a:pt x="197" y="176"/>
                  </a:lnTo>
                  <a:lnTo>
                    <a:pt x="189" y="178"/>
                  </a:lnTo>
                  <a:lnTo>
                    <a:pt x="184" y="175"/>
                  </a:lnTo>
                  <a:lnTo>
                    <a:pt x="182" y="171"/>
                  </a:lnTo>
                  <a:lnTo>
                    <a:pt x="182" y="167"/>
                  </a:lnTo>
                  <a:lnTo>
                    <a:pt x="180" y="165"/>
                  </a:lnTo>
                  <a:lnTo>
                    <a:pt x="167" y="161"/>
                  </a:lnTo>
                  <a:lnTo>
                    <a:pt x="155" y="158"/>
                  </a:lnTo>
                  <a:lnTo>
                    <a:pt x="157" y="153"/>
                  </a:lnTo>
                  <a:lnTo>
                    <a:pt x="154" y="151"/>
                  </a:lnTo>
                  <a:lnTo>
                    <a:pt x="151" y="151"/>
                  </a:lnTo>
                  <a:lnTo>
                    <a:pt x="148" y="150"/>
                  </a:lnTo>
                  <a:lnTo>
                    <a:pt x="144" y="143"/>
                  </a:lnTo>
                  <a:lnTo>
                    <a:pt x="140" y="138"/>
                  </a:lnTo>
                  <a:lnTo>
                    <a:pt x="132" y="133"/>
                  </a:lnTo>
                  <a:lnTo>
                    <a:pt x="2" y="156"/>
                  </a:lnTo>
                  <a:lnTo>
                    <a:pt x="0" y="146"/>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61" name="Freeform 24"/>
            <p:cNvSpPr>
              <a:spLocks/>
            </p:cNvSpPr>
            <p:nvPr/>
          </p:nvSpPr>
          <p:spPr bwMode="auto">
            <a:xfrm>
              <a:off x="5412622" y="2724733"/>
              <a:ext cx="183420" cy="330898"/>
            </a:xfrm>
            <a:custGeom>
              <a:avLst/>
              <a:gdLst>
                <a:gd name="T0" fmla="*/ 0 w 56"/>
                <a:gd name="T1" fmla="*/ 23 h 101"/>
                <a:gd name="T2" fmla="*/ 2 w 56"/>
                <a:gd name="T3" fmla="*/ 28 h 101"/>
                <a:gd name="T4" fmla="*/ 5 w 56"/>
                <a:gd name="T5" fmla="*/ 35 h 101"/>
                <a:gd name="T6" fmla="*/ 8 w 56"/>
                <a:gd name="T7" fmla="*/ 36 h 101"/>
                <a:gd name="T8" fmla="*/ 11 w 56"/>
                <a:gd name="T9" fmla="*/ 44 h 101"/>
                <a:gd name="T10" fmla="*/ 8 w 56"/>
                <a:gd name="T11" fmla="*/ 46 h 101"/>
                <a:gd name="T12" fmla="*/ 7 w 56"/>
                <a:gd name="T13" fmla="*/ 53 h 101"/>
                <a:gd name="T14" fmla="*/ 11 w 56"/>
                <a:gd name="T15" fmla="*/ 60 h 101"/>
                <a:gd name="T16" fmla="*/ 14 w 56"/>
                <a:gd name="T17" fmla="*/ 68 h 101"/>
                <a:gd name="T18" fmla="*/ 18 w 56"/>
                <a:gd name="T19" fmla="*/ 71 h 101"/>
                <a:gd name="T20" fmla="*/ 19 w 56"/>
                <a:gd name="T21" fmla="*/ 82 h 101"/>
                <a:gd name="T22" fmla="*/ 21 w 56"/>
                <a:gd name="T23" fmla="*/ 91 h 101"/>
                <a:gd name="T24" fmla="*/ 25 w 56"/>
                <a:gd name="T25" fmla="*/ 100 h 101"/>
                <a:gd name="T26" fmla="*/ 25 w 56"/>
                <a:gd name="T27" fmla="*/ 101 h 101"/>
                <a:gd name="T28" fmla="*/ 47 w 56"/>
                <a:gd name="T29" fmla="*/ 98 h 101"/>
                <a:gd name="T30" fmla="*/ 45 w 56"/>
                <a:gd name="T31" fmla="*/ 91 h 101"/>
                <a:gd name="T32" fmla="*/ 46 w 56"/>
                <a:gd name="T33" fmla="*/ 82 h 101"/>
                <a:gd name="T34" fmla="*/ 45 w 56"/>
                <a:gd name="T35" fmla="*/ 71 h 101"/>
                <a:gd name="T36" fmla="*/ 44 w 56"/>
                <a:gd name="T37" fmla="*/ 60 h 101"/>
                <a:gd name="T38" fmla="*/ 47 w 56"/>
                <a:gd name="T39" fmla="*/ 45 h 101"/>
                <a:gd name="T40" fmla="*/ 47 w 56"/>
                <a:gd name="T41" fmla="*/ 32 h 101"/>
                <a:gd name="T42" fmla="*/ 56 w 56"/>
                <a:gd name="T43" fmla="*/ 25 h 101"/>
                <a:gd name="T44" fmla="*/ 56 w 56"/>
                <a:gd name="T45" fmla="*/ 21 h 101"/>
                <a:gd name="T46" fmla="*/ 53 w 56"/>
                <a:gd name="T47" fmla="*/ 17 h 101"/>
                <a:gd name="T48" fmla="*/ 53 w 56"/>
                <a:gd name="T49" fmla="*/ 12 h 101"/>
                <a:gd name="T50" fmla="*/ 53 w 56"/>
                <a:gd name="T51" fmla="*/ 4 h 101"/>
                <a:gd name="T52" fmla="*/ 50 w 56"/>
                <a:gd name="T53" fmla="*/ 0 h 101"/>
                <a:gd name="T54" fmla="*/ 43 w 56"/>
                <a:gd name="T55" fmla="*/ 2 h 101"/>
                <a:gd name="T56" fmla="*/ 36 w 56"/>
                <a:gd name="T57" fmla="*/ 4 h 101"/>
                <a:gd name="T58" fmla="*/ 22 w 56"/>
                <a:gd name="T59" fmla="*/ 6 h 101"/>
                <a:gd name="T60" fmla="*/ 15 w 56"/>
                <a:gd name="T61" fmla="*/ 8 h 101"/>
                <a:gd name="T62" fmla="*/ 5 w 56"/>
                <a:gd name="T63" fmla="*/ 12 h 101"/>
                <a:gd name="T64" fmla="*/ 0 w 56"/>
                <a:gd name="T65" fmla="*/ 12 h 101"/>
                <a:gd name="T66" fmla="*/ 0 w 56"/>
                <a:gd name="T67" fmla="*/ 17 h 101"/>
                <a:gd name="T68" fmla="*/ 0 w 56"/>
                <a:gd name="T69" fmla="*/ 23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 h="101">
                  <a:moveTo>
                    <a:pt x="0" y="23"/>
                  </a:moveTo>
                  <a:lnTo>
                    <a:pt x="2" y="28"/>
                  </a:lnTo>
                  <a:lnTo>
                    <a:pt x="5" y="35"/>
                  </a:lnTo>
                  <a:lnTo>
                    <a:pt x="8" y="36"/>
                  </a:lnTo>
                  <a:lnTo>
                    <a:pt x="11" y="44"/>
                  </a:lnTo>
                  <a:lnTo>
                    <a:pt x="8" y="46"/>
                  </a:lnTo>
                  <a:lnTo>
                    <a:pt x="7" y="53"/>
                  </a:lnTo>
                  <a:lnTo>
                    <a:pt x="11" y="60"/>
                  </a:lnTo>
                  <a:lnTo>
                    <a:pt x="14" y="68"/>
                  </a:lnTo>
                  <a:lnTo>
                    <a:pt x="18" y="71"/>
                  </a:lnTo>
                  <a:lnTo>
                    <a:pt x="19" y="82"/>
                  </a:lnTo>
                  <a:lnTo>
                    <a:pt x="21" y="91"/>
                  </a:lnTo>
                  <a:lnTo>
                    <a:pt x="25" y="100"/>
                  </a:lnTo>
                  <a:lnTo>
                    <a:pt x="25" y="101"/>
                  </a:lnTo>
                  <a:lnTo>
                    <a:pt x="47" y="98"/>
                  </a:lnTo>
                  <a:lnTo>
                    <a:pt x="45" y="91"/>
                  </a:lnTo>
                  <a:lnTo>
                    <a:pt x="46" y="82"/>
                  </a:lnTo>
                  <a:lnTo>
                    <a:pt x="45" y="71"/>
                  </a:lnTo>
                  <a:lnTo>
                    <a:pt x="44" y="60"/>
                  </a:lnTo>
                  <a:lnTo>
                    <a:pt x="47" y="45"/>
                  </a:lnTo>
                  <a:lnTo>
                    <a:pt x="47" y="32"/>
                  </a:lnTo>
                  <a:lnTo>
                    <a:pt x="56" y="25"/>
                  </a:lnTo>
                  <a:lnTo>
                    <a:pt x="56" y="21"/>
                  </a:lnTo>
                  <a:lnTo>
                    <a:pt x="53" y="17"/>
                  </a:lnTo>
                  <a:lnTo>
                    <a:pt x="53" y="12"/>
                  </a:lnTo>
                  <a:lnTo>
                    <a:pt x="53" y="4"/>
                  </a:lnTo>
                  <a:lnTo>
                    <a:pt x="50" y="0"/>
                  </a:lnTo>
                  <a:lnTo>
                    <a:pt x="43" y="2"/>
                  </a:lnTo>
                  <a:lnTo>
                    <a:pt x="36" y="4"/>
                  </a:lnTo>
                  <a:lnTo>
                    <a:pt x="22" y="6"/>
                  </a:lnTo>
                  <a:lnTo>
                    <a:pt x="15" y="8"/>
                  </a:lnTo>
                  <a:lnTo>
                    <a:pt x="5" y="12"/>
                  </a:lnTo>
                  <a:lnTo>
                    <a:pt x="0" y="12"/>
                  </a:lnTo>
                  <a:lnTo>
                    <a:pt x="0" y="17"/>
                  </a:lnTo>
                  <a:lnTo>
                    <a:pt x="0" y="23"/>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62" name="Freeform 25"/>
            <p:cNvSpPr>
              <a:spLocks/>
            </p:cNvSpPr>
            <p:nvPr/>
          </p:nvSpPr>
          <p:spPr bwMode="auto">
            <a:xfrm>
              <a:off x="5556736" y="2682141"/>
              <a:ext cx="163768" cy="363659"/>
            </a:xfrm>
            <a:custGeom>
              <a:avLst/>
              <a:gdLst>
                <a:gd name="T0" fmla="*/ 18 w 50"/>
                <a:gd name="T1" fmla="*/ 0 h 111"/>
                <a:gd name="T2" fmla="*/ 14 w 50"/>
                <a:gd name="T3" fmla="*/ 1 h 111"/>
                <a:gd name="T4" fmla="*/ 9 w 50"/>
                <a:gd name="T5" fmla="*/ 1 h 111"/>
                <a:gd name="T6" fmla="*/ 9 w 50"/>
                <a:gd name="T7" fmla="*/ 6 h 111"/>
                <a:gd name="T8" fmla="*/ 8 w 50"/>
                <a:gd name="T9" fmla="*/ 9 h 111"/>
                <a:gd name="T10" fmla="*/ 6 w 50"/>
                <a:gd name="T11" fmla="*/ 13 h 111"/>
                <a:gd name="T12" fmla="*/ 9 w 50"/>
                <a:gd name="T13" fmla="*/ 17 h 111"/>
                <a:gd name="T14" fmla="*/ 9 w 50"/>
                <a:gd name="T15" fmla="*/ 25 h 111"/>
                <a:gd name="T16" fmla="*/ 9 w 50"/>
                <a:gd name="T17" fmla="*/ 30 h 111"/>
                <a:gd name="T18" fmla="*/ 12 w 50"/>
                <a:gd name="T19" fmla="*/ 34 h 111"/>
                <a:gd name="T20" fmla="*/ 12 w 50"/>
                <a:gd name="T21" fmla="*/ 38 h 111"/>
                <a:gd name="T22" fmla="*/ 3 w 50"/>
                <a:gd name="T23" fmla="*/ 45 h 111"/>
                <a:gd name="T24" fmla="*/ 3 w 50"/>
                <a:gd name="T25" fmla="*/ 58 h 111"/>
                <a:gd name="T26" fmla="*/ 0 w 50"/>
                <a:gd name="T27" fmla="*/ 73 h 111"/>
                <a:gd name="T28" fmla="*/ 1 w 50"/>
                <a:gd name="T29" fmla="*/ 84 h 111"/>
                <a:gd name="T30" fmla="*/ 2 w 50"/>
                <a:gd name="T31" fmla="*/ 95 h 111"/>
                <a:gd name="T32" fmla="*/ 1 w 50"/>
                <a:gd name="T33" fmla="*/ 104 h 111"/>
                <a:gd name="T34" fmla="*/ 3 w 50"/>
                <a:gd name="T35" fmla="*/ 111 h 111"/>
                <a:gd name="T36" fmla="*/ 40 w 50"/>
                <a:gd name="T37" fmla="*/ 102 h 111"/>
                <a:gd name="T38" fmla="*/ 41 w 50"/>
                <a:gd name="T39" fmla="*/ 97 h 111"/>
                <a:gd name="T40" fmla="*/ 49 w 50"/>
                <a:gd name="T41" fmla="*/ 94 h 111"/>
                <a:gd name="T42" fmla="*/ 48 w 50"/>
                <a:gd name="T43" fmla="*/ 91 h 111"/>
                <a:gd name="T44" fmla="*/ 50 w 50"/>
                <a:gd name="T45" fmla="*/ 83 h 111"/>
                <a:gd name="T46" fmla="*/ 50 w 50"/>
                <a:gd name="T47" fmla="*/ 83 h 111"/>
                <a:gd name="T48" fmla="*/ 41 w 50"/>
                <a:gd name="T49" fmla="*/ 75 h 111"/>
                <a:gd name="T50" fmla="*/ 18 w 50"/>
                <a:gd name="T51" fmla="*/ 0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 h="111">
                  <a:moveTo>
                    <a:pt x="18" y="0"/>
                  </a:moveTo>
                  <a:lnTo>
                    <a:pt x="14" y="1"/>
                  </a:lnTo>
                  <a:lnTo>
                    <a:pt x="9" y="1"/>
                  </a:lnTo>
                  <a:lnTo>
                    <a:pt x="9" y="6"/>
                  </a:lnTo>
                  <a:lnTo>
                    <a:pt x="8" y="9"/>
                  </a:lnTo>
                  <a:lnTo>
                    <a:pt x="6" y="13"/>
                  </a:lnTo>
                  <a:lnTo>
                    <a:pt x="9" y="17"/>
                  </a:lnTo>
                  <a:lnTo>
                    <a:pt x="9" y="25"/>
                  </a:lnTo>
                  <a:lnTo>
                    <a:pt x="9" y="30"/>
                  </a:lnTo>
                  <a:lnTo>
                    <a:pt x="12" y="34"/>
                  </a:lnTo>
                  <a:lnTo>
                    <a:pt x="12" y="38"/>
                  </a:lnTo>
                  <a:lnTo>
                    <a:pt x="3" y="45"/>
                  </a:lnTo>
                  <a:lnTo>
                    <a:pt x="3" y="58"/>
                  </a:lnTo>
                  <a:lnTo>
                    <a:pt x="0" y="73"/>
                  </a:lnTo>
                  <a:lnTo>
                    <a:pt x="1" y="84"/>
                  </a:lnTo>
                  <a:lnTo>
                    <a:pt x="2" y="95"/>
                  </a:lnTo>
                  <a:lnTo>
                    <a:pt x="1" y="104"/>
                  </a:lnTo>
                  <a:lnTo>
                    <a:pt x="3" y="111"/>
                  </a:lnTo>
                  <a:lnTo>
                    <a:pt x="40" y="102"/>
                  </a:lnTo>
                  <a:lnTo>
                    <a:pt x="41" y="97"/>
                  </a:lnTo>
                  <a:lnTo>
                    <a:pt x="49" y="94"/>
                  </a:lnTo>
                  <a:lnTo>
                    <a:pt x="48" y="91"/>
                  </a:lnTo>
                  <a:lnTo>
                    <a:pt x="50" y="83"/>
                  </a:lnTo>
                  <a:lnTo>
                    <a:pt x="50" y="83"/>
                  </a:lnTo>
                  <a:lnTo>
                    <a:pt x="41" y="75"/>
                  </a:lnTo>
                  <a:lnTo>
                    <a:pt x="18"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63" name="Freeform 26"/>
            <p:cNvSpPr>
              <a:spLocks/>
            </p:cNvSpPr>
            <p:nvPr/>
          </p:nvSpPr>
          <p:spPr bwMode="auto">
            <a:xfrm>
              <a:off x="5494507" y="3124431"/>
              <a:ext cx="183420" cy="167088"/>
            </a:xfrm>
            <a:custGeom>
              <a:avLst/>
              <a:gdLst>
                <a:gd name="T0" fmla="*/ 4 w 56"/>
                <a:gd name="T1" fmla="*/ 29 h 51"/>
                <a:gd name="T2" fmla="*/ 4 w 56"/>
                <a:gd name="T3" fmla="*/ 36 h 51"/>
                <a:gd name="T4" fmla="*/ 8 w 56"/>
                <a:gd name="T5" fmla="*/ 42 h 51"/>
                <a:gd name="T6" fmla="*/ 4 w 56"/>
                <a:gd name="T7" fmla="*/ 48 h 51"/>
                <a:gd name="T8" fmla="*/ 5 w 56"/>
                <a:gd name="T9" fmla="*/ 51 h 51"/>
                <a:gd name="T10" fmla="*/ 9 w 56"/>
                <a:gd name="T11" fmla="*/ 50 h 51"/>
                <a:gd name="T12" fmla="*/ 13 w 56"/>
                <a:gd name="T13" fmla="*/ 45 h 51"/>
                <a:gd name="T14" fmla="*/ 15 w 56"/>
                <a:gd name="T15" fmla="*/ 44 h 51"/>
                <a:gd name="T16" fmla="*/ 20 w 56"/>
                <a:gd name="T17" fmla="*/ 39 h 51"/>
                <a:gd name="T18" fmla="*/ 25 w 56"/>
                <a:gd name="T19" fmla="*/ 36 h 51"/>
                <a:gd name="T20" fmla="*/ 33 w 56"/>
                <a:gd name="T21" fmla="*/ 36 h 51"/>
                <a:gd name="T22" fmla="*/ 37 w 56"/>
                <a:gd name="T23" fmla="*/ 34 h 51"/>
                <a:gd name="T24" fmla="*/ 39 w 56"/>
                <a:gd name="T25" fmla="*/ 32 h 51"/>
                <a:gd name="T26" fmla="*/ 44 w 56"/>
                <a:gd name="T27" fmla="*/ 30 h 51"/>
                <a:gd name="T28" fmla="*/ 49 w 56"/>
                <a:gd name="T29" fmla="*/ 28 h 51"/>
                <a:gd name="T30" fmla="*/ 55 w 56"/>
                <a:gd name="T31" fmla="*/ 28 h 51"/>
                <a:gd name="T32" fmla="*/ 56 w 56"/>
                <a:gd name="T33" fmla="*/ 26 h 51"/>
                <a:gd name="T34" fmla="*/ 50 w 56"/>
                <a:gd name="T35" fmla="*/ 0 h 51"/>
                <a:gd name="T36" fmla="*/ 24 w 56"/>
                <a:gd name="T37" fmla="*/ 5 h 51"/>
                <a:gd name="T38" fmla="*/ 0 w 56"/>
                <a:gd name="T39" fmla="*/ 9 h 51"/>
                <a:gd name="T40" fmla="*/ 0 w 56"/>
                <a:gd name="T41" fmla="*/ 10 h 51"/>
                <a:gd name="T42" fmla="*/ 4 w 56"/>
                <a:gd name="T43" fmla="*/ 29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 h="51">
                  <a:moveTo>
                    <a:pt x="4" y="29"/>
                  </a:moveTo>
                  <a:lnTo>
                    <a:pt x="4" y="36"/>
                  </a:lnTo>
                  <a:lnTo>
                    <a:pt x="8" y="42"/>
                  </a:lnTo>
                  <a:lnTo>
                    <a:pt x="4" y="48"/>
                  </a:lnTo>
                  <a:lnTo>
                    <a:pt x="5" y="51"/>
                  </a:lnTo>
                  <a:lnTo>
                    <a:pt x="9" y="50"/>
                  </a:lnTo>
                  <a:lnTo>
                    <a:pt x="13" y="45"/>
                  </a:lnTo>
                  <a:lnTo>
                    <a:pt x="15" y="44"/>
                  </a:lnTo>
                  <a:lnTo>
                    <a:pt x="20" y="39"/>
                  </a:lnTo>
                  <a:lnTo>
                    <a:pt x="25" y="36"/>
                  </a:lnTo>
                  <a:lnTo>
                    <a:pt x="33" y="36"/>
                  </a:lnTo>
                  <a:lnTo>
                    <a:pt x="37" y="34"/>
                  </a:lnTo>
                  <a:lnTo>
                    <a:pt x="39" y="32"/>
                  </a:lnTo>
                  <a:lnTo>
                    <a:pt x="44" y="30"/>
                  </a:lnTo>
                  <a:lnTo>
                    <a:pt x="49" y="28"/>
                  </a:lnTo>
                  <a:lnTo>
                    <a:pt x="55" y="28"/>
                  </a:lnTo>
                  <a:lnTo>
                    <a:pt x="56" y="26"/>
                  </a:lnTo>
                  <a:lnTo>
                    <a:pt x="50" y="0"/>
                  </a:lnTo>
                  <a:lnTo>
                    <a:pt x="24" y="5"/>
                  </a:lnTo>
                  <a:lnTo>
                    <a:pt x="0" y="9"/>
                  </a:lnTo>
                  <a:lnTo>
                    <a:pt x="0" y="10"/>
                  </a:lnTo>
                  <a:lnTo>
                    <a:pt x="4" y="29"/>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64" name="Freeform 27"/>
            <p:cNvSpPr>
              <a:spLocks/>
            </p:cNvSpPr>
            <p:nvPr/>
          </p:nvSpPr>
          <p:spPr bwMode="auto">
            <a:xfrm>
              <a:off x="5658275" y="3108048"/>
              <a:ext cx="78609" cy="101563"/>
            </a:xfrm>
            <a:custGeom>
              <a:avLst/>
              <a:gdLst>
                <a:gd name="T0" fmla="*/ 23 w 24"/>
                <a:gd name="T1" fmla="*/ 15 h 31"/>
                <a:gd name="T2" fmla="*/ 21 w 24"/>
                <a:gd name="T3" fmla="*/ 13 h 31"/>
                <a:gd name="T4" fmla="*/ 21 w 24"/>
                <a:gd name="T5" fmla="*/ 12 h 31"/>
                <a:gd name="T6" fmla="*/ 18 w 24"/>
                <a:gd name="T7" fmla="*/ 11 h 31"/>
                <a:gd name="T8" fmla="*/ 16 w 24"/>
                <a:gd name="T9" fmla="*/ 10 h 31"/>
                <a:gd name="T10" fmla="*/ 16 w 24"/>
                <a:gd name="T11" fmla="*/ 7 h 31"/>
                <a:gd name="T12" fmla="*/ 13 w 24"/>
                <a:gd name="T13" fmla="*/ 5 h 31"/>
                <a:gd name="T14" fmla="*/ 10 w 24"/>
                <a:gd name="T15" fmla="*/ 0 h 31"/>
                <a:gd name="T16" fmla="*/ 0 w 24"/>
                <a:gd name="T17" fmla="*/ 5 h 31"/>
                <a:gd name="T18" fmla="*/ 6 w 24"/>
                <a:gd name="T19" fmla="*/ 31 h 31"/>
                <a:gd name="T20" fmla="*/ 8 w 24"/>
                <a:gd name="T21" fmla="*/ 29 h 31"/>
                <a:gd name="T22" fmla="*/ 10 w 24"/>
                <a:gd name="T23" fmla="*/ 28 h 31"/>
                <a:gd name="T24" fmla="*/ 14 w 24"/>
                <a:gd name="T25" fmla="*/ 26 h 31"/>
                <a:gd name="T26" fmla="*/ 14 w 24"/>
                <a:gd name="T27" fmla="*/ 23 h 31"/>
                <a:gd name="T28" fmla="*/ 14 w 24"/>
                <a:gd name="T29" fmla="*/ 22 h 31"/>
                <a:gd name="T30" fmla="*/ 14 w 24"/>
                <a:gd name="T31" fmla="*/ 20 h 31"/>
                <a:gd name="T32" fmla="*/ 14 w 24"/>
                <a:gd name="T33" fmla="*/ 17 h 31"/>
                <a:gd name="T34" fmla="*/ 14 w 24"/>
                <a:gd name="T35" fmla="*/ 15 h 31"/>
                <a:gd name="T36" fmla="*/ 14 w 24"/>
                <a:gd name="T37" fmla="*/ 14 h 31"/>
                <a:gd name="T38" fmla="*/ 15 w 24"/>
                <a:gd name="T39" fmla="*/ 13 h 31"/>
                <a:gd name="T40" fmla="*/ 16 w 24"/>
                <a:gd name="T41" fmla="*/ 13 h 31"/>
                <a:gd name="T42" fmla="*/ 19 w 24"/>
                <a:gd name="T43" fmla="*/ 14 h 31"/>
                <a:gd name="T44" fmla="*/ 19 w 24"/>
                <a:gd name="T45" fmla="*/ 16 h 31"/>
                <a:gd name="T46" fmla="*/ 21 w 24"/>
                <a:gd name="T47" fmla="*/ 20 h 31"/>
                <a:gd name="T48" fmla="*/ 21 w 24"/>
                <a:gd name="T49" fmla="*/ 21 h 31"/>
                <a:gd name="T50" fmla="*/ 22 w 24"/>
                <a:gd name="T51" fmla="*/ 22 h 31"/>
                <a:gd name="T52" fmla="*/ 24 w 24"/>
                <a:gd name="T53" fmla="*/ 21 h 31"/>
                <a:gd name="T54" fmla="*/ 24 w 24"/>
                <a:gd name="T55" fmla="*/ 20 h 31"/>
                <a:gd name="T56" fmla="*/ 24 w 24"/>
                <a:gd name="T57" fmla="*/ 19 h 31"/>
                <a:gd name="T58" fmla="*/ 23 w 24"/>
                <a:gd name="T59" fmla="*/ 1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4" h="31">
                  <a:moveTo>
                    <a:pt x="23" y="15"/>
                  </a:moveTo>
                  <a:lnTo>
                    <a:pt x="21" y="13"/>
                  </a:lnTo>
                  <a:lnTo>
                    <a:pt x="21" y="12"/>
                  </a:lnTo>
                  <a:lnTo>
                    <a:pt x="18" y="11"/>
                  </a:lnTo>
                  <a:lnTo>
                    <a:pt x="16" y="10"/>
                  </a:lnTo>
                  <a:lnTo>
                    <a:pt x="16" y="7"/>
                  </a:lnTo>
                  <a:lnTo>
                    <a:pt x="13" y="5"/>
                  </a:lnTo>
                  <a:lnTo>
                    <a:pt x="10" y="0"/>
                  </a:lnTo>
                  <a:lnTo>
                    <a:pt x="0" y="5"/>
                  </a:lnTo>
                  <a:lnTo>
                    <a:pt x="6" y="31"/>
                  </a:lnTo>
                  <a:lnTo>
                    <a:pt x="8" y="29"/>
                  </a:lnTo>
                  <a:lnTo>
                    <a:pt x="10" y="28"/>
                  </a:lnTo>
                  <a:lnTo>
                    <a:pt x="14" y="26"/>
                  </a:lnTo>
                  <a:lnTo>
                    <a:pt x="14" y="23"/>
                  </a:lnTo>
                  <a:lnTo>
                    <a:pt x="14" y="22"/>
                  </a:lnTo>
                  <a:lnTo>
                    <a:pt x="14" y="20"/>
                  </a:lnTo>
                  <a:lnTo>
                    <a:pt x="14" y="17"/>
                  </a:lnTo>
                  <a:lnTo>
                    <a:pt x="14" y="15"/>
                  </a:lnTo>
                  <a:lnTo>
                    <a:pt x="14" y="14"/>
                  </a:lnTo>
                  <a:lnTo>
                    <a:pt x="15" y="13"/>
                  </a:lnTo>
                  <a:lnTo>
                    <a:pt x="16" y="13"/>
                  </a:lnTo>
                  <a:lnTo>
                    <a:pt x="19" y="14"/>
                  </a:lnTo>
                  <a:lnTo>
                    <a:pt x="19" y="16"/>
                  </a:lnTo>
                  <a:lnTo>
                    <a:pt x="21" y="20"/>
                  </a:lnTo>
                  <a:lnTo>
                    <a:pt x="21" y="21"/>
                  </a:lnTo>
                  <a:lnTo>
                    <a:pt x="22" y="22"/>
                  </a:lnTo>
                  <a:lnTo>
                    <a:pt x="24" y="21"/>
                  </a:lnTo>
                  <a:lnTo>
                    <a:pt x="24" y="20"/>
                  </a:lnTo>
                  <a:lnTo>
                    <a:pt x="24" y="19"/>
                  </a:lnTo>
                  <a:lnTo>
                    <a:pt x="23" y="15"/>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65" name="Freeform 28"/>
            <p:cNvSpPr>
              <a:spLocks/>
            </p:cNvSpPr>
            <p:nvPr/>
          </p:nvSpPr>
          <p:spPr bwMode="auto">
            <a:xfrm>
              <a:off x="5494507" y="2990104"/>
              <a:ext cx="357014" cy="180193"/>
            </a:xfrm>
            <a:custGeom>
              <a:avLst/>
              <a:gdLst>
                <a:gd name="T0" fmla="*/ 105 w 109"/>
                <a:gd name="T1" fmla="*/ 32 h 55"/>
                <a:gd name="T2" fmla="*/ 101 w 109"/>
                <a:gd name="T3" fmla="*/ 29 h 55"/>
                <a:gd name="T4" fmla="*/ 97 w 109"/>
                <a:gd name="T5" fmla="*/ 25 h 55"/>
                <a:gd name="T6" fmla="*/ 97 w 109"/>
                <a:gd name="T7" fmla="*/ 29 h 55"/>
                <a:gd name="T8" fmla="*/ 102 w 109"/>
                <a:gd name="T9" fmla="*/ 35 h 55"/>
                <a:gd name="T10" fmla="*/ 95 w 109"/>
                <a:gd name="T11" fmla="*/ 36 h 55"/>
                <a:gd name="T12" fmla="*/ 88 w 109"/>
                <a:gd name="T13" fmla="*/ 37 h 55"/>
                <a:gd name="T14" fmla="*/ 85 w 109"/>
                <a:gd name="T15" fmla="*/ 35 h 55"/>
                <a:gd name="T16" fmla="*/ 81 w 109"/>
                <a:gd name="T17" fmla="*/ 32 h 55"/>
                <a:gd name="T18" fmla="*/ 81 w 109"/>
                <a:gd name="T19" fmla="*/ 27 h 55"/>
                <a:gd name="T20" fmla="*/ 73 w 109"/>
                <a:gd name="T21" fmla="*/ 22 h 55"/>
                <a:gd name="T22" fmla="*/ 69 w 109"/>
                <a:gd name="T23" fmla="*/ 22 h 55"/>
                <a:gd name="T24" fmla="*/ 68 w 109"/>
                <a:gd name="T25" fmla="*/ 16 h 55"/>
                <a:gd name="T26" fmla="*/ 71 w 109"/>
                <a:gd name="T27" fmla="*/ 13 h 55"/>
                <a:gd name="T28" fmla="*/ 77 w 109"/>
                <a:gd name="T29" fmla="*/ 9 h 55"/>
                <a:gd name="T30" fmla="*/ 76 w 109"/>
                <a:gd name="T31" fmla="*/ 6 h 55"/>
                <a:gd name="T32" fmla="*/ 71 w 109"/>
                <a:gd name="T33" fmla="*/ 6 h 55"/>
                <a:gd name="T34" fmla="*/ 68 w 109"/>
                <a:gd name="T35" fmla="*/ 0 h 55"/>
                <a:gd name="T36" fmla="*/ 59 w 109"/>
                <a:gd name="T37" fmla="*/ 8 h 55"/>
                <a:gd name="T38" fmla="*/ 0 w 109"/>
                <a:gd name="T39" fmla="*/ 20 h 55"/>
                <a:gd name="T40" fmla="*/ 0 w 109"/>
                <a:gd name="T41" fmla="*/ 50 h 55"/>
                <a:gd name="T42" fmla="*/ 50 w 109"/>
                <a:gd name="T43" fmla="*/ 41 h 55"/>
                <a:gd name="T44" fmla="*/ 63 w 109"/>
                <a:gd name="T45" fmla="*/ 41 h 55"/>
                <a:gd name="T46" fmla="*/ 66 w 109"/>
                <a:gd name="T47" fmla="*/ 46 h 55"/>
                <a:gd name="T48" fmla="*/ 71 w 109"/>
                <a:gd name="T49" fmla="*/ 48 h 55"/>
                <a:gd name="T50" fmla="*/ 73 w 109"/>
                <a:gd name="T51" fmla="*/ 51 h 55"/>
                <a:gd name="T52" fmla="*/ 74 w 109"/>
                <a:gd name="T53" fmla="*/ 55 h 55"/>
                <a:gd name="T54" fmla="*/ 77 w 109"/>
                <a:gd name="T55" fmla="*/ 55 h 55"/>
                <a:gd name="T56" fmla="*/ 79 w 109"/>
                <a:gd name="T57" fmla="*/ 49 h 55"/>
                <a:gd name="T58" fmla="*/ 82 w 109"/>
                <a:gd name="T59" fmla="*/ 45 h 55"/>
                <a:gd name="T60" fmla="*/ 86 w 109"/>
                <a:gd name="T61" fmla="*/ 46 h 55"/>
                <a:gd name="T62" fmla="*/ 87 w 109"/>
                <a:gd name="T63" fmla="*/ 51 h 55"/>
                <a:gd name="T64" fmla="*/ 92 w 109"/>
                <a:gd name="T65" fmla="*/ 47 h 55"/>
                <a:gd name="T66" fmla="*/ 94 w 109"/>
                <a:gd name="T67" fmla="*/ 45 h 55"/>
                <a:gd name="T68" fmla="*/ 101 w 109"/>
                <a:gd name="T69" fmla="*/ 43 h 55"/>
                <a:gd name="T70" fmla="*/ 106 w 109"/>
                <a:gd name="T71" fmla="*/ 40 h 55"/>
                <a:gd name="T72" fmla="*/ 109 w 109"/>
                <a:gd name="T73" fmla="*/ 3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09" h="55">
                  <a:moveTo>
                    <a:pt x="107" y="35"/>
                  </a:moveTo>
                  <a:lnTo>
                    <a:pt x="105" y="32"/>
                  </a:lnTo>
                  <a:lnTo>
                    <a:pt x="104" y="31"/>
                  </a:lnTo>
                  <a:lnTo>
                    <a:pt x="101" y="29"/>
                  </a:lnTo>
                  <a:lnTo>
                    <a:pt x="98" y="27"/>
                  </a:lnTo>
                  <a:lnTo>
                    <a:pt x="97" y="25"/>
                  </a:lnTo>
                  <a:lnTo>
                    <a:pt x="96" y="27"/>
                  </a:lnTo>
                  <a:lnTo>
                    <a:pt x="97" y="29"/>
                  </a:lnTo>
                  <a:lnTo>
                    <a:pt x="100" y="32"/>
                  </a:lnTo>
                  <a:lnTo>
                    <a:pt x="102" y="35"/>
                  </a:lnTo>
                  <a:lnTo>
                    <a:pt x="99" y="36"/>
                  </a:lnTo>
                  <a:lnTo>
                    <a:pt x="95" y="36"/>
                  </a:lnTo>
                  <a:lnTo>
                    <a:pt x="89" y="39"/>
                  </a:lnTo>
                  <a:lnTo>
                    <a:pt x="88" y="37"/>
                  </a:lnTo>
                  <a:lnTo>
                    <a:pt x="87" y="36"/>
                  </a:lnTo>
                  <a:lnTo>
                    <a:pt x="85" y="35"/>
                  </a:lnTo>
                  <a:lnTo>
                    <a:pt x="82" y="33"/>
                  </a:lnTo>
                  <a:lnTo>
                    <a:pt x="81" y="32"/>
                  </a:lnTo>
                  <a:lnTo>
                    <a:pt x="82" y="30"/>
                  </a:lnTo>
                  <a:lnTo>
                    <a:pt x="81" y="27"/>
                  </a:lnTo>
                  <a:lnTo>
                    <a:pt x="77" y="24"/>
                  </a:lnTo>
                  <a:lnTo>
                    <a:pt x="73" y="22"/>
                  </a:lnTo>
                  <a:lnTo>
                    <a:pt x="71" y="22"/>
                  </a:lnTo>
                  <a:lnTo>
                    <a:pt x="69" y="22"/>
                  </a:lnTo>
                  <a:lnTo>
                    <a:pt x="68" y="20"/>
                  </a:lnTo>
                  <a:lnTo>
                    <a:pt x="68" y="16"/>
                  </a:lnTo>
                  <a:lnTo>
                    <a:pt x="70" y="14"/>
                  </a:lnTo>
                  <a:lnTo>
                    <a:pt x="71" y="13"/>
                  </a:lnTo>
                  <a:lnTo>
                    <a:pt x="73" y="11"/>
                  </a:lnTo>
                  <a:lnTo>
                    <a:pt x="77" y="9"/>
                  </a:lnTo>
                  <a:lnTo>
                    <a:pt x="77" y="8"/>
                  </a:lnTo>
                  <a:lnTo>
                    <a:pt x="76" y="6"/>
                  </a:lnTo>
                  <a:lnTo>
                    <a:pt x="73" y="6"/>
                  </a:lnTo>
                  <a:lnTo>
                    <a:pt x="71" y="6"/>
                  </a:lnTo>
                  <a:lnTo>
                    <a:pt x="70" y="3"/>
                  </a:lnTo>
                  <a:lnTo>
                    <a:pt x="68" y="0"/>
                  </a:lnTo>
                  <a:lnTo>
                    <a:pt x="60" y="3"/>
                  </a:lnTo>
                  <a:lnTo>
                    <a:pt x="59" y="8"/>
                  </a:lnTo>
                  <a:lnTo>
                    <a:pt x="22" y="17"/>
                  </a:lnTo>
                  <a:lnTo>
                    <a:pt x="0" y="20"/>
                  </a:lnTo>
                  <a:lnTo>
                    <a:pt x="0" y="33"/>
                  </a:lnTo>
                  <a:lnTo>
                    <a:pt x="0" y="50"/>
                  </a:lnTo>
                  <a:lnTo>
                    <a:pt x="24" y="46"/>
                  </a:lnTo>
                  <a:lnTo>
                    <a:pt x="50" y="41"/>
                  </a:lnTo>
                  <a:lnTo>
                    <a:pt x="60" y="36"/>
                  </a:lnTo>
                  <a:lnTo>
                    <a:pt x="63" y="41"/>
                  </a:lnTo>
                  <a:lnTo>
                    <a:pt x="66" y="43"/>
                  </a:lnTo>
                  <a:lnTo>
                    <a:pt x="66" y="46"/>
                  </a:lnTo>
                  <a:lnTo>
                    <a:pt x="68" y="47"/>
                  </a:lnTo>
                  <a:lnTo>
                    <a:pt x="71" y="48"/>
                  </a:lnTo>
                  <a:lnTo>
                    <a:pt x="71" y="49"/>
                  </a:lnTo>
                  <a:lnTo>
                    <a:pt x="73" y="51"/>
                  </a:lnTo>
                  <a:lnTo>
                    <a:pt x="74" y="55"/>
                  </a:lnTo>
                  <a:lnTo>
                    <a:pt x="74" y="55"/>
                  </a:lnTo>
                  <a:lnTo>
                    <a:pt x="76" y="55"/>
                  </a:lnTo>
                  <a:lnTo>
                    <a:pt x="77" y="55"/>
                  </a:lnTo>
                  <a:lnTo>
                    <a:pt x="79" y="53"/>
                  </a:lnTo>
                  <a:lnTo>
                    <a:pt x="79" y="49"/>
                  </a:lnTo>
                  <a:lnTo>
                    <a:pt x="82" y="47"/>
                  </a:lnTo>
                  <a:lnTo>
                    <a:pt x="82" y="45"/>
                  </a:lnTo>
                  <a:lnTo>
                    <a:pt x="85" y="43"/>
                  </a:lnTo>
                  <a:lnTo>
                    <a:pt x="86" y="46"/>
                  </a:lnTo>
                  <a:lnTo>
                    <a:pt x="87" y="49"/>
                  </a:lnTo>
                  <a:lnTo>
                    <a:pt x="87" y="51"/>
                  </a:lnTo>
                  <a:lnTo>
                    <a:pt x="90" y="49"/>
                  </a:lnTo>
                  <a:lnTo>
                    <a:pt x="92" y="47"/>
                  </a:lnTo>
                  <a:lnTo>
                    <a:pt x="92" y="45"/>
                  </a:lnTo>
                  <a:lnTo>
                    <a:pt x="94" y="45"/>
                  </a:lnTo>
                  <a:lnTo>
                    <a:pt x="97" y="43"/>
                  </a:lnTo>
                  <a:lnTo>
                    <a:pt x="101" y="43"/>
                  </a:lnTo>
                  <a:lnTo>
                    <a:pt x="103" y="41"/>
                  </a:lnTo>
                  <a:lnTo>
                    <a:pt x="106" y="40"/>
                  </a:lnTo>
                  <a:lnTo>
                    <a:pt x="108" y="38"/>
                  </a:lnTo>
                  <a:lnTo>
                    <a:pt x="109" y="36"/>
                  </a:lnTo>
                  <a:lnTo>
                    <a:pt x="107" y="35"/>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66" name="Freeform 29"/>
            <p:cNvSpPr>
              <a:spLocks/>
            </p:cNvSpPr>
            <p:nvPr/>
          </p:nvSpPr>
          <p:spPr bwMode="auto">
            <a:xfrm>
              <a:off x="5769638" y="3157192"/>
              <a:ext cx="32753" cy="22935"/>
            </a:xfrm>
            <a:custGeom>
              <a:avLst/>
              <a:gdLst>
                <a:gd name="T0" fmla="*/ 3 w 12"/>
                <a:gd name="T1" fmla="*/ 9 h 9"/>
                <a:gd name="T2" fmla="*/ 7 w 12"/>
                <a:gd name="T3" fmla="*/ 9 h 9"/>
                <a:gd name="T4" fmla="*/ 10 w 12"/>
                <a:gd name="T5" fmla="*/ 6 h 9"/>
                <a:gd name="T6" fmla="*/ 12 w 12"/>
                <a:gd name="T7" fmla="*/ 4 h 9"/>
                <a:gd name="T8" fmla="*/ 8 w 12"/>
                <a:gd name="T9" fmla="*/ 2 h 9"/>
                <a:gd name="T10" fmla="*/ 4 w 12"/>
                <a:gd name="T11" fmla="*/ 1 h 9"/>
                <a:gd name="T12" fmla="*/ 0 w 12"/>
                <a:gd name="T13" fmla="*/ 7 h 9"/>
                <a:gd name="T14" fmla="*/ 3 w 12"/>
                <a:gd name="T15" fmla="*/ 9 h 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 h="9">
                  <a:moveTo>
                    <a:pt x="3" y="9"/>
                  </a:moveTo>
                  <a:cubicBezTo>
                    <a:pt x="7" y="9"/>
                    <a:pt x="7" y="9"/>
                    <a:pt x="7" y="9"/>
                  </a:cubicBezTo>
                  <a:cubicBezTo>
                    <a:pt x="10" y="6"/>
                    <a:pt x="10" y="6"/>
                    <a:pt x="10" y="6"/>
                  </a:cubicBezTo>
                  <a:cubicBezTo>
                    <a:pt x="12" y="4"/>
                    <a:pt x="12" y="4"/>
                    <a:pt x="12" y="4"/>
                  </a:cubicBezTo>
                  <a:cubicBezTo>
                    <a:pt x="8" y="2"/>
                    <a:pt x="8" y="2"/>
                    <a:pt x="8" y="2"/>
                  </a:cubicBezTo>
                  <a:cubicBezTo>
                    <a:pt x="8" y="2"/>
                    <a:pt x="5" y="0"/>
                    <a:pt x="4" y="1"/>
                  </a:cubicBezTo>
                  <a:cubicBezTo>
                    <a:pt x="4" y="2"/>
                    <a:pt x="0" y="7"/>
                    <a:pt x="0" y="7"/>
                  </a:cubicBezTo>
                  <a:lnTo>
                    <a:pt x="3" y="9"/>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67" name="Freeform 30"/>
            <p:cNvSpPr>
              <a:spLocks/>
            </p:cNvSpPr>
            <p:nvPr/>
          </p:nvSpPr>
          <p:spPr bwMode="auto">
            <a:xfrm>
              <a:off x="5356941" y="3281690"/>
              <a:ext cx="137564" cy="307963"/>
            </a:xfrm>
            <a:custGeom>
              <a:avLst/>
              <a:gdLst>
                <a:gd name="T0" fmla="*/ 36 w 42"/>
                <a:gd name="T1" fmla="*/ 13 h 94"/>
                <a:gd name="T2" fmla="*/ 36 w 42"/>
                <a:gd name="T3" fmla="*/ 9 h 94"/>
                <a:gd name="T4" fmla="*/ 34 w 42"/>
                <a:gd name="T5" fmla="*/ 7 h 94"/>
                <a:gd name="T6" fmla="*/ 21 w 42"/>
                <a:gd name="T7" fmla="*/ 3 h 94"/>
                <a:gd name="T8" fmla="*/ 9 w 42"/>
                <a:gd name="T9" fmla="*/ 0 h 94"/>
                <a:gd name="T10" fmla="*/ 8 w 42"/>
                <a:gd name="T11" fmla="*/ 3 h 94"/>
                <a:gd name="T12" fmla="*/ 6 w 42"/>
                <a:gd name="T13" fmla="*/ 7 h 94"/>
                <a:gd name="T14" fmla="*/ 3 w 42"/>
                <a:gd name="T15" fmla="*/ 9 h 94"/>
                <a:gd name="T16" fmla="*/ 2 w 42"/>
                <a:gd name="T17" fmla="*/ 14 h 94"/>
                <a:gd name="T18" fmla="*/ 3 w 42"/>
                <a:gd name="T19" fmla="*/ 20 h 94"/>
                <a:gd name="T20" fmla="*/ 3 w 42"/>
                <a:gd name="T21" fmla="*/ 25 h 94"/>
                <a:gd name="T22" fmla="*/ 2 w 42"/>
                <a:gd name="T23" fmla="*/ 30 h 94"/>
                <a:gd name="T24" fmla="*/ 5 w 42"/>
                <a:gd name="T25" fmla="*/ 32 h 94"/>
                <a:gd name="T26" fmla="*/ 9 w 42"/>
                <a:gd name="T27" fmla="*/ 34 h 94"/>
                <a:gd name="T28" fmla="*/ 11 w 42"/>
                <a:gd name="T29" fmla="*/ 38 h 94"/>
                <a:gd name="T30" fmla="*/ 15 w 42"/>
                <a:gd name="T31" fmla="*/ 42 h 94"/>
                <a:gd name="T32" fmla="*/ 20 w 42"/>
                <a:gd name="T33" fmla="*/ 46 h 94"/>
                <a:gd name="T34" fmla="*/ 20 w 42"/>
                <a:gd name="T35" fmla="*/ 47 h 94"/>
                <a:gd name="T36" fmla="*/ 18 w 42"/>
                <a:gd name="T37" fmla="*/ 53 h 94"/>
                <a:gd name="T38" fmla="*/ 10 w 42"/>
                <a:gd name="T39" fmla="*/ 58 h 94"/>
                <a:gd name="T40" fmla="*/ 3 w 42"/>
                <a:gd name="T41" fmla="*/ 64 h 94"/>
                <a:gd name="T42" fmla="*/ 2 w 42"/>
                <a:gd name="T43" fmla="*/ 67 h 94"/>
                <a:gd name="T44" fmla="*/ 0 w 42"/>
                <a:gd name="T45" fmla="*/ 72 h 94"/>
                <a:gd name="T46" fmla="*/ 1 w 42"/>
                <a:gd name="T47" fmla="*/ 75 h 94"/>
                <a:gd name="T48" fmla="*/ 3 w 42"/>
                <a:gd name="T49" fmla="*/ 79 h 94"/>
                <a:gd name="T50" fmla="*/ 8 w 42"/>
                <a:gd name="T51" fmla="*/ 83 h 94"/>
                <a:gd name="T52" fmla="*/ 12 w 42"/>
                <a:gd name="T53" fmla="*/ 85 h 94"/>
                <a:gd name="T54" fmla="*/ 15 w 42"/>
                <a:gd name="T55" fmla="*/ 86 h 94"/>
                <a:gd name="T56" fmla="*/ 20 w 42"/>
                <a:gd name="T57" fmla="*/ 86 h 94"/>
                <a:gd name="T58" fmla="*/ 24 w 42"/>
                <a:gd name="T59" fmla="*/ 86 h 94"/>
                <a:gd name="T60" fmla="*/ 25 w 42"/>
                <a:gd name="T61" fmla="*/ 86 h 94"/>
                <a:gd name="T62" fmla="*/ 24 w 42"/>
                <a:gd name="T63" fmla="*/ 90 h 94"/>
                <a:gd name="T64" fmla="*/ 24 w 42"/>
                <a:gd name="T65" fmla="*/ 93 h 94"/>
                <a:gd name="T66" fmla="*/ 25 w 42"/>
                <a:gd name="T67" fmla="*/ 94 h 94"/>
                <a:gd name="T68" fmla="*/ 26 w 42"/>
                <a:gd name="T69" fmla="*/ 94 h 94"/>
                <a:gd name="T70" fmla="*/ 27 w 42"/>
                <a:gd name="T71" fmla="*/ 87 h 94"/>
                <a:gd name="T72" fmla="*/ 28 w 42"/>
                <a:gd name="T73" fmla="*/ 86 h 94"/>
                <a:gd name="T74" fmla="*/ 31 w 42"/>
                <a:gd name="T75" fmla="*/ 82 h 94"/>
                <a:gd name="T76" fmla="*/ 36 w 42"/>
                <a:gd name="T77" fmla="*/ 78 h 94"/>
                <a:gd name="T78" fmla="*/ 36 w 42"/>
                <a:gd name="T79" fmla="*/ 69 h 94"/>
                <a:gd name="T80" fmla="*/ 36 w 42"/>
                <a:gd name="T81" fmla="*/ 65 h 94"/>
                <a:gd name="T82" fmla="*/ 40 w 42"/>
                <a:gd name="T83" fmla="*/ 61 h 94"/>
                <a:gd name="T84" fmla="*/ 41 w 42"/>
                <a:gd name="T85" fmla="*/ 53 h 94"/>
                <a:gd name="T86" fmla="*/ 42 w 42"/>
                <a:gd name="T87" fmla="*/ 48 h 94"/>
                <a:gd name="T88" fmla="*/ 42 w 42"/>
                <a:gd name="T89" fmla="*/ 40 h 94"/>
                <a:gd name="T90" fmla="*/ 42 w 42"/>
                <a:gd name="T91" fmla="*/ 36 h 94"/>
                <a:gd name="T92" fmla="*/ 40 w 42"/>
                <a:gd name="T93" fmla="*/ 30 h 94"/>
                <a:gd name="T94" fmla="*/ 36 w 42"/>
                <a:gd name="T95" fmla="*/ 30 h 94"/>
                <a:gd name="T96" fmla="*/ 34 w 42"/>
                <a:gd name="T97" fmla="*/ 30 h 94"/>
                <a:gd name="T98" fmla="*/ 35 w 42"/>
                <a:gd name="T99" fmla="*/ 25 h 94"/>
                <a:gd name="T100" fmla="*/ 37 w 42"/>
                <a:gd name="T101" fmla="*/ 20 h 94"/>
                <a:gd name="T102" fmla="*/ 39 w 42"/>
                <a:gd name="T103" fmla="*/ 18 h 94"/>
                <a:gd name="T104" fmla="*/ 38 w 42"/>
                <a:gd name="T105" fmla="*/ 17 h 94"/>
                <a:gd name="T106" fmla="*/ 36 w 42"/>
                <a:gd name="T107" fmla="*/ 13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42" h="94">
                  <a:moveTo>
                    <a:pt x="36" y="13"/>
                  </a:moveTo>
                  <a:lnTo>
                    <a:pt x="36" y="9"/>
                  </a:lnTo>
                  <a:lnTo>
                    <a:pt x="34" y="7"/>
                  </a:lnTo>
                  <a:lnTo>
                    <a:pt x="21" y="3"/>
                  </a:lnTo>
                  <a:lnTo>
                    <a:pt x="9" y="0"/>
                  </a:lnTo>
                  <a:lnTo>
                    <a:pt x="8" y="3"/>
                  </a:lnTo>
                  <a:lnTo>
                    <a:pt x="6" y="7"/>
                  </a:lnTo>
                  <a:lnTo>
                    <a:pt x="3" y="9"/>
                  </a:lnTo>
                  <a:lnTo>
                    <a:pt x="2" y="14"/>
                  </a:lnTo>
                  <a:lnTo>
                    <a:pt x="3" y="20"/>
                  </a:lnTo>
                  <a:lnTo>
                    <a:pt x="3" y="25"/>
                  </a:lnTo>
                  <a:lnTo>
                    <a:pt x="2" y="30"/>
                  </a:lnTo>
                  <a:lnTo>
                    <a:pt x="5" y="32"/>
                  </a:lnTo>
                  <a:lnTo>
                    <a:pt x="9" y="34"/>
                  </a:lnTo>
                  <a:lnTo>
                    <a:pt x="11" y="38"/>
                  </a:lnTo>
                  <a:lnTo>
                    <a:pt x="15" y="42"/>
                  </a:lnTo>
                  <a:lnTo>
                    <a:pt x="20" y="46"/>
                  </a:lnTo>
                  <a:lnTo>
                    <a:pt x="20" y="47"/>
                  </a:lnTo>
                  <a:lnTo>
                    <a:pt x="18" y="53"/>
                  </a:lnTo>
                  <a:lnTo>
                    <a:pt x="10" y="58"/>
                  </a:lnTo>
                  <a:lnTo>
                    <a:pt x="3" y="64"/>
                  </a:lnTo>
                  <a:lnTo>
                    <a:pt x="2" y="67"/>
                  </a:lnTo>
                  <a:lnTo>
                    <a:pt x="0" y="72"/>
                  </a:lnTo>
                  <a:lnTo>
                    <a:pt x="1" y="75"/>
                  </a:lnTo>
                  <a:lnTo>
                    <a:pt x="3" y="79"/>
                  </a:lnTo>
                  <a:lnTo>
                    <a:pt x="8" y="83"/>
                  </a:lnTo>
                  <a:lnTo>
                    <a:pt x="12" y="85"/>
                  </a:lnTo>
                  <a:lnTo>
                    <a:pt x="15" y="86"/>
                  </a:lnTo>
                  <a:lnTo>
                    <a:pt x="20" y="86"/>
                  </a:lnTo>
                  <a:lnTo>
                    <a:pt x="24" y="86"/>
                  </a:lnTo>
                  <a:lnTo>
                    <a:pt x="25" y="86"/>
                  </a:lnTo>
                  <a:lnTo>
                    <a:pt x="24" y="90"/>
                  </a:lnTo>
                  <a:lnTo>
                    <a:pt x="24" y="93"/>
                  </a:lnTo>
                  <a:lnTo>
                    <a:pt x="25" y="94"/>
                  </a:lnTo>
                  <a:lnTo>
                    <a:pt x="26" y="94"/>
                  </a:lnTo>
                  <a:lnTo>
                    <a:pt x="27" y="87"/>
                  </a:lnTo>
                  <a:lnTo>
                    <a:pt x="28" y="86"/>
                  </a:lnTo>
                  <a:lnTo>
                    <a:pt x="31" y="82"/>
                  </a:lnTo>
                  <a:lnTo>
                    <a:pt x="36" y="78"/>
                  </a:lnTo>
                  <a:lnTo>
                    <a:pt x="36" y="69"/>
                  </a:lnTo>
                  <a:lnTo>
                    <a:pt x="36" y="65"/>
                  </a:lnTo>
                  <a:lnTo>
                    <a:pt x="40" y="61"/>
                  </a:lnTo>
                  <a:lnTo>
                    <a:pt x="41" y="53"/>
                  </a:lnTo>
                  <a:lnTo>
                    <a:pt x="42" y="48"/>
                  </a:lnTo>
                  <a:lnTo>
                    <a:pt x="42" y="40"/>
                  </a:lnTo>
                  <a:lnTo>
                    <a:pt x="42" y="36"/>
                  </a:lnTo>
                  <a:lnTo>
                    <a:pt x="40" y="30"/>
                  </a:lnTo>
                  <a:lnTo>
                    <a:pt x="36" y="30"/>
                  </a:lnTo>
                  <a:lnTo>
                    <a:pt x="34" y="30"/>
                  </a:lnTo>
                  <a:lnTo>
                    <a:pt x="35" y="25"/>
                  </a:lnTo>
                  <a:lnTo>
                    <a:pt x="37" y="20"/>
                  </a:lnTo>
                  <a:lnTo>
                    <a:pt x="39" y="18"/>
                  </a:lnTo>
                  <a:lnTo>
                    <a:pt x="38" y="17"/>
                  </a:lnTo>
                  <a:lnTo>
                    <a:pt x="36" y="13"/>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68" name="Freeform 31"/>
            <p:cNvSpPr>
              <a:spLocks/>
            </p:cNvSpPr>
            <p:nvPr/>
          </p:nvSpPr>
          <p:spPr bwMode="auto">
            <a:xfrm>
              <a:off x="5330739" y="3494643"/>
              <a:ext cx="108086" cy="176916"/>
            </a:xfrm>
            <a:custGeom>
              <a:avLst/>
              <a:gdLst>
                <a:gd name="T0" fmla="*/ 9 w 33"/>
                <a:gd name="T1" fmla="*/ 10 h 54"/>
                <a:gd name="T2" fmla="*/ 8 w 33"/>
                <a:gd name="T3" fmla="*/ 7 h 54"/>
                <a:gd name="T4" fmla="*/ 10 w 33"/>
                <a:gd name="T5" fmla="*/ 2 h 54"/>
                <a:gd name="T6" fmla="*/ 11 w 33"/>
                <a:gd name="T7" fmla="*/ 1 h 54"/>
                <a:gd name="T8" fmla="*/ 9 w 33"/>
                <a:gd name="T9" fmla="*/ 0 h 54"/>
                <a:gd name="T10" fmla="*/ 6 w 33"/>
                <a:gd name="T11" fmla="*/ 0 h 54"/>
                <a:gd name="T12" fmla="*/ 5 w 33"/>
                <a:gd name="T13" fmla="*/ 0 h 54"/>
                <a:gd name="T14" fmla="*/ 2 w 33"/>
                <a:gd name="T15" fmla="*/ 2 h 54"/>
                <a:gd name="T16" fmla="*/ 0 w 33"/>
                <a:gd name="T17" fmla="*/ 5 h 54"/>
                <a:gd name="T18" fmla="*/ 12 w 33"/>
                <a:gd name="T19" fmla="*/ 54 h 54"/>
                <a:gd name="T20" fmla="*/ 33 w 33"/>
                <a:gd name="T21" fmla="*/ 51 h 54"/>
                <a:gd name="T22" fmla="*/ 32 w 33"/>
                <a:gd name="T23" fmla="*/ 43 h 54"/>
                <a:gd name="T24" fmla="*/ 29 w 33"/>
                <a:gd name="T25" fmla="*/ 40 h 54"/>
                <a:gd name="T26" fmla="*/ 28 w 33"/>
                <a:gd name="T27" fmla="*/ 38 h 54"/>
                <a:gd name="T28" fmla="*/ 26 w 33"/>
                <a:gd name="T29" fmla="*/ 37 h 54"/>
                <a:gd name="T30" fmla="*/ 23 w 33"/>
                <a:gd name="T31" fmla="*/ 34 h 54"/>
                <a:gd name="T32" fmla="*/ 20 w 33"/>
                <a:gd name="T33" fmla="*/ 32 h 54"/>
                <a:gd name="T34" fmla="*/ 18 w 33"/>
                <a:gd name="T35" fmla="*/ 28 h 54"/>
                <a:gd name="T36" fmla="*/ 16 w 33"/>
                <a:gd name="T37" fmla="*/ 24 h 54"/>
                <a:gd name="T38" fmla="*/ 14 w 33"/>
                <a:gd name="T39" fmla="*/ 20 h 54"/>
                <a:gd name="T40" fmla="*/ 16 w 33"/>
                <a:gd name="T41" fmla="*/ 17 h 54"/>
                <a:gd name="T42" fmla="*/ 11 w 33"/>
                <a:gd name="T43" fmla="*/ 14 h 54"/>
                <a:gd name="T44" fmla="*/ 9 w 33"/>
                <a:gd name="T45" fmla="*/ 10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3" h="54">
                  <a:moveTo>
                    <a:pt x="9" y="10"/>
                  </a:moveTo>
                  <a:lnTo>
                    <a:pt x="8" y="7"/>
                  </a:lnTo>
                  <a:lnTo>
                    <a:pt x="10" y="2"/>
                  </a:lnTo>
                  <a:lnTo>
                    <a:pt x="11" y="1"/>
                  </a:lnTo>
                  <a:lnTo>
                    <a:pt x="9" y="0"/>
                  </a:lnTo>
                  <a:lnTo>
                    <a:pt x="6" y="0"/>
                  </a:lnTo>
                  <a:lnTo>
                    <a:pt x="5" y="0"/>
                  </a:lnTo>
                  <a:lnTo>
                    <a:pt x="2" y="2"/>
                  </a:lnTo>
                  <a:lnTo>
                    <a:pt x="0" y="5"/>
                  </a:lnTo>
                  <a:lnTo>
                    <a:pt x="12" y="54"/>
                  </a:lnTo>
                  <a:lnTo>
                    <a:pt x="33" y="51"/>
                  </a:lnTo>
                  <a:lnTo>
                    <a:pt x="32" y="43"/>
                  </a:lnTo>
                  <a:lnTo>
                    <a:pt x="29" y="40"/>
                  </a:lnTo>
                  <a:lnTo>
                    <a:pt x="28" y="38"/>
                  </a:lnTo>
                  <a:lnTo>
                    <a:pt x="26" y="37"/>
                  </a:lnTo>
                  <a:lnTo>
                    <a:pt x="23" y="34"/>
                  </a:lnTo>
                  <a:lnTo>
                    <a:pt x="20" y="32"/>
                  </a:lnTo>
                  <a:lnTo>
                    <a:pt x="18" y="28"/>
                  </a:lnTo>
                  <a:lnTo>
                    <a:pt x="16" y="24"/>
                  </a:lnTo>
                  <a:lnTo>
                    <a:pt x="14" y="20"/>
                  </a:lnTo>
                  <a:lnTo>
                    <a:pt x="16" y="17"/>
                  </a:lnTo>
                  <a:lnTo>
                    <a:pt x="11" y="14"/>
                  </a:lnTo>
                  <a:lnTo>
                    <a:pt x="9" y="1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69" name="Freeform 32"/>
            <p:cNvSpPr>
              <a:spLocks/>
            </p:cNvSpPr>
            <p:nvPr/>
          </p:nvSpPr>
          <p:spPr bwMode="auto">
            <a:xfrm>
              <a:off x="4806681" y="3199781"/>
              <a:ext cx="615768" cy="399698"/>
            </a:xfrm>
            <a:custGeom>
              <a:avLst/>
              <a:gdLst>
                <a:gd name="T0" fmla="*/ 165 w 188"/>
                <a:gd name="T1" fmla="*/ 90 h 122"/>
                <a:gd name="T2" fmla="*/ 166 w 188"/>
                <a:gd name="T3" fmla="*/ 90 h 122"/>
                <a:gd name="T4" fmla="*/ 169 w 188"/>
                <a:gd name="T5" fmla="*/ 90 h 122"/>
                <a:gd name="T6" fmla="*/ 171 w 188"/>
                <a:gd name="T7" fmla="*/ 91 h 122"/>
                <a:gd name="T8" fmla="*/ 171 w 188"/>
                <a:gd name="T9" fmla="*/ 89 h 122"/>
                <a:gd name="T10" fmla="*/ 178 w 188"/>
                <a:gd name="T11" fmla="*/ 83 h 122"/>
                <a:gd name="T12" fmla="*/ 186 w 188"/>
                <a:gd name="T13" fmla="*/ 78 h 122"/>
                <a:gd name="T14" fmla="*/ 188 w 188"/>
                <a:gd name="T15" fmla="*/ 72 h 122"/>
                <a:gd name="T16" fmla="*/ 188 w 188"/>
                <a:gd name="T17" fmla="*/ 71 h 122"/>
                <a:gd name="T18" fmla="*/ 183 w 188"/>
                <a:gd name="T19" fmla="*/ 67 h 122"/>
                <a:gd name="T20" fmla="*/ 179 w 188"/>
                <a:gd name="T21" fmla="*/ 63 h 122"/>
                <a:gd name="T22" fmla="*/ 177 w 188"/>
                <a:gd name="T23" fmla="*/ 59 h 122"/>
                <a:gd name="T24" fmla="*/ 173 w 188"/>
                <a:gd name="T25" fmla="*/ 57 h 122"/>
                <a:gd name="T26" fmla="*/ 170 w 188"/>
                <a:gd name="T27" fmla="*/ 55 h 122"/>
                <a:gd name="T28" fmla="*/ 171 w 188"/>
                <a:gd name="T29" fmla="*/ 50 h 122"/>
                <a:gd name="T30" fmla="*/ 171 w 188"/>
                <a:gd name="T31" fmla="*/ 45 h 122"/>
                <a:gd name="T32" fmla="*/ 170 w 188"/>
                <a:gd name="T33" fmla="*/ 39 h 122"/>
                <a:gd name="T34" fmla="*/ 171 w 188"/>
                <a:gd name="T35" fmla="*/ 34 h 122"/>
                <a:gd name="T36" fmla="*/ 174 w 188"/>
                <a:gd name="T37" fmla="*/ 32 h 122"/>
                <a:gd name="T38" fmla="*/ 176 w 188"/>
                <a:gd name="T39" fmla="*/ 28 h 122"/>
                <a:gd name="T40" fmla="*/ 177 w 188"/>
                <a:gd name="T41" fmla="*/ 25 h 122"/>
                <a:gd name="T42" fmla="*/ 179 w 188"/>
                <a:gd name="T43" fmla="*/ 20 h 122"/>
                <a:gd name="T44" fmla="*/ 176 w 188"/>
                <a:gd name="T45" fmla="*/ 18 h 122"/>
                <a:gd name="T46" fmla="*/ 173 w 188"/>
                <a:gd name="T47" fmla="*/ 18 h 122"/>
                <a:gd name="T48" fmla="*/ 170 w 188"/>
                <a:gd name="T49" fmla="*/ 17 h 122"/>
                <a:gd name="T50" fmla="*/ 166 w 188"/>
                <a:gd name="T51" fmla="*/ 10 h 122"/>
                <a:gd name="T52" fmla="*/ 162 w 188"/>
                <a:gd name="T53" fmla="*/ 5 h 122"/>
                <a:gd name="T54" fmla="*/ 154 w 188"/>
                <a:gd name="T55" fmla="*/ 0 h 122"/>
                <a:gd name="T56" fmla="*/ 24 w 188"/>
                <a:gd name="T57" fmla="*/ 23 h 122"/>
                <a:gd name="T58" fmla="*/ 22 w 188"/>
                <a:gd name="T59" fmla="*/ 13 h 122"/>
                <a:gd name="T60" fmla="*/ 16 w 188"/>
                <a:gd name="T61" fmla="*/ 17 h 122"/>
                <a:gd name="T62" fmla="*/ 11 w 188"/>
                <a:gd name="T63" fmla="*/ 21 h 122"/>
                <a:gd name="T64" fmla="*/ 6 w 188"/>
                <a:gd name="T65" fmla="*/ 24 h 122"/>
                <a:gd name="T66" fmla="*/ 0 w 188"/>
                <a:gd name="T67" fmla="*/ 28 h 122"/>
                <a:gd name="T68" fmla="*/ 16 w 188"/>
                <a:gd name="T69" fmla="*/ 122 h 122"/>
                <a:gd name="T70" fmla="*/ 160 w 188"/>
                <a:gd name="T71" fmla="*/ 95 h 122"/>
                <a:gd name="T72" fmla="*/ 162 w 188"/>
                <a:gd name="T73" fmla="*/ 92 h 122"/>
                <a:gd name="T74" fmla="*/ 165 w 188"/>
                <a:gd name="T75" fmla="*/ 90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88" h="122">
                  <a:moveTo>
                    <a:pt x="165" y="90"/>
                  </a:moveTo>
                  <a:lnTo>
                    <a:pt x="166" y="90"/>
                  </a:lnTo>
                  <a:lnTo>
                    <a:pt x="169" y="90"/>
                  </a:lnTo>
                  <a:lnTo>
                    <a:pt x="171" y="91"/>
                  </a:lnTo>
                  <a:lnTo>
                    <a:pt x="171" y="89"/>
                  </a:lnTo>
                  <a:lnTo>
                    <a:pt x="178" y="83"/>
                  </a:lnTo>
                  <a:lnTo>
                    <a:pt x="186" y="78"/>
                  </a:lnTo>
                  <a:lnTo>
                    <a:pt x="188" y="72"/>
                  </a:lnTo>
                  <a:lnTo>
                    <a:pt x="188" y="71"/>
                  </a:lnTo>
                  <a:lnTo>
                    <a:pt x="183" y="67"/>
                  </a:lnTo>
                  <a:lnTo>
                    <a:pt x="179" y="63"/>
                  </a:lnTo>
                  <a:lnTo>
                    <a:pt x="177" y="59"/>
                  </a:lnTo>
                  <a:lnTo>
                    <a:pt x="173" y="57"/>
                  </a:lnTo>
                  <a:lnTo>
                    <a:pt x="170" y="55"/>
                  </a:lnTo>
                  <a:lnTo>
                    <a:pt x="171" y="50"/>
                  </a:lnTo>
                  <a:lnTo>
                    <a:pt x="171" y="45"/>
                  </a:lnTo>
                  <a:lnTo>
                    <a:pt x="170" y="39"/>
                  </a:lnTo>
                  <a:lnTo>
                    <a:pt x="171" y="34"/>
                  </a:lnTo>
                  <a:lnTo>
                    <a:pt x="174" y="32"/>
                  </a:lnTo>
                  <a:lnTo>
                    <a:pt x="176" y="28"/>
                  </a:lnTo>
                  <a:lnTo>
                    <a:pt x="177" y="25"/>
                  </a:lnTo>
                  <a:lnTo>
                    <a:pt x="179" y="20"/>
                  </a:lnTo>
                  <a:lnTo>
                    <a:pt x="176" y="18"/>
                  </a:lnTo>
                  <a:lnTo>
                    <a:pt x="173" y="18"/>
                  </a:lnTo>
                  <a:lnTo>
                    <a:pt x="170" y="17"/>
                  </a:lnTo>
                  <a:lnTo>
                    <a:pt x="166" y="10"/>
                  </a:lnTo>
                  <a:lnTo>
                    <a:pt x="162" y="5"/>
                  </a:lnTo>
                  <a:lnTo>
                    <a:pt x="154" y="0"/>
                  </a:lnTo>
                  <a:lnTo>
                    <a:pt x="24" y="23"/>
                  </a:lnTo>
                  <a:lnTo>
                    <a:pt x="22" y="13"/>
                  </a:lnTo>
                  <a:lnTo>
                    <a:pt x="16" y="17"/>
                  </a:lnTo>
                  <a:lnTo>
                    <a:pt x="11" y="21"/>
                  </a:lnTo>
                  <a:lnTo>
                    <a:pt x="6" y="24"/>
                  </a:lnTo>
                  <a:lnTo>
                    <a:pt x="0" y="28"/>
                  </a:lnTo>
                  <a:lnTo>
                    <a:pt x="16" y="122"/>
                  </a:lnTo>
                  <a:lnTo>
                    <a:pt x="160" y="95"/>
                  </a:lnTo>
                  <a:lnTo>
                    <a:pt x="162" y="92"/>
                  </a:lnTo>
                  <a:lnTo>
                    <a:pt x="165" y="9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70" name="Freeform 33"/>
            <p:cNvSpPr>
              <a:spLocks/>
            </p:cNvSpPr>
            <p:nvPr/>
          </p:nvSpPr>
          <p:spPr bwMode="auto">
            <a:xfrm>
              <a:off x="4230217" y="4801851"/>
              <a:ext cx="953129" cy="746976"/>
            </a:xfrm>
            <a:custGeom>
              <a:avLst/>
              <a:gdLst>
                <a:gd name="T0" fmla="*/ 200 w 291"/>
                <a:gd name="T1" fmla="*/ 0 h 228"/>
                <a:gd name="T2" fmla="*/ 211 w 291"/>
                <a:gd name="T3" fmla="*/ 10 h 228"/>
                <a:gd name="T4" fmla="*/ 223 w 291"/>
                <a:gd name="T5" fmla="*/ 30 h 228"/>
                <a:gd name="T6" fmla="*/ 241 w 291"/>
                <a:gd name="T7" fmla="*/ 62 h 228"/>
                <a:gd name="T8" fmla="*/ 259 w 291"/>
                <a:gd name="T9" fmla="*/ 84 h 228"/>
                <a:gd name="T10" fmla="*/ 256 w 291"/>
                <a:gd name="T11" fmla="*/ 86 h 228"/>
                <a:gd name="T12" fmla="*/ 268 w 291"/>
                <a:gd name="T13" fmla="*/ 116 h 228"/>
                <a:gd name="T14" fmla="*/ 286 w 291"/>
                <a:gd name="T15" fmla="*/ 144 h 228"/>
                <a:gd name="T16" fmla="*/ 291 w 291"/>
                <a:gd name="T17" fmla="*/ 176 h 228"/>
                <a:gd name="T18" fmla="*/ 288 w 291"/>
                <a:gd name="T19" fmla="*/ 196 h 228"/>
                <a:gd name="T20" fmla="*/ 287 w 291"/>
                <a:gd name="T21" fmla="*/ 211 h 228"/>
                <a:gd name="T22" fmla="*/ 280 w 291"/>
                <a:gd name="T23" fmla="*/ 227 h 228"/>
                <a:gd name="T24" fmla="*/ 281 w 291"/>
                <a:gd name="T25" fmla="*/ 222 h 228"/>
                <a:gd name="T26" fmla="*/ 274 w 291"/>
                <a:gd name="T27" fmla="*/ 221 h 228"/>
                <a:gd name="T28" fmla="*/ 264 w 291"/>
                <a:gd name="T29" fmla="*/ 222 h 228"/>
                <a:gd name="T30" fmla="*/ 255 w 291"/>
                <a:gd name="T31" fmla="*/ 222 h 228"/>
                <a:gd name="T32" fmla="*/ 255 w 291"/>
                <a:gd name="T33" fmla="*/ 217 h 228"/>
                <a:gd name="T34" fmla="*/ 263 w 291"/>
                <a:gd name="T35" fmla="*/ 216 h 228"/>
                <a:gd name="T36" fmla="*/ 253 w 291"/>
                <a:gd name="T37" fmla="*/ 212 h 228"/>
                <a:gd name="T38" fmla="*/ 245 w 291"/>
                <a:gd name="T39" fmla="*/ 200 h 228"/>
                <a:gd name="T40" fmla="*/ 233 w 291"/>
                <a:gd name="T41" fmla="*/ 193 h 228"/>
                <a:gd name="T42" fmla="*/ 223 w 291"/>
                <a:gd name="T43" fmla="*/ 177 h 228"/>
                <a:gd name="T44" fmla="*/ 216 w 291"/>
                <a:gd name="T45" fmla="*/ 169 h 228"/>
                <a:gd name="T46" fmla="*/ 215 w 291"/>
                <a:gd name="T47" fmla="*/ 161 h 228"/>
                <a:gd name="T48" fmla="*/ 209 w 291"/>
                <a:gd name="T49" fmla="*/ 158 h 228"/>
                <a:gd name="T50" fmla="*/ 205 w 291"/>
                <a:gd name="T51" fmla="*/ 161 h 228"/>
                <a:gd name="T52" fmla="*/ 194 w 291"/>
                <a:gd name="T53" fmla="*/ 147 h 228"/>
                <a:gd name="T54" fmla="*/ 192 w 291"/>
                <a:gd name="T55" fmla="*/ 140 h 228"/>
                <a:gd name="T56" fmla="*/ 194 w 291"/>
                <a:gd name="T57" fmla="*/ 130 h 228"/>
                <a:gd name="T58" fmla="*/ 194 w 291"/>
                <a:gd name="T59" fmla="*/ 121 h 228"/>
                <a:gd name="T60" fmla="*/ 191 w 291"/>
                <a:gd name="T61" fmla="*/ 122 h 228"/>
                <a:gd name="T62" fmla="*/ 187 w 291"/>
                <a:gd name="T63" fmla="*/ 119 h 228"/>
                <a:gd name="T64" fmla="*/ 189 w 291"/>
                <a:gd name="T65" fmla="*/ 127 h 228"/>
                <a:gd name="T66" fmla="*/ 186 w 291"/>
                <a:gd name="T67" fmla="*/ 129 h 228"/>
                <a:gd name="T68" fmla="*/ 180 w 291"/>
                <a:gd name="T69" fmla="*/ 120 h 228"/>
                <a:gd name="T70" fmla="*/ 182 w 291"/>
                <a:gd name="T71" fmla="*/ 106 h 228"/>
                <a:gd name="T72" fmla="*/ 182 w 291"/>
                <a:gd name="T73" fmla="*/ 86 h 228"/>
                <a:gd name="T74" fmla="*/ 174 w 291"/>
                <a:gd name="T75" fmla="*/ 72 h 228"/>
                <a:gd name="T76" fmla="*/ 163 w 291"/>
                <a:gd name="T77" fmla="*/ 67 h 228"/>
                <a:gd name="T78" fmla="*/ 152 w 291"/>
                <a:gd name="T79" fmla="*/ 60 h 228"/>
                <a:gd name="T80" fmla="*/ 143 w 291"/>
                <a:gd name="T81" fmla="*/ 48 h 228"/>
                <a:gd name="T82" fmla="*/ 130 w 291"/>
                <a:gd name="T83" fmla="*/ 39 h 228"/>
                <a:gd name="T84" fmla="*/ 117 w 291"/>
                <a:gd name="T85" fmla="*/ 39 h 228"/>
                <a:gd name="T86" fmla="*/ 116 w 291"/>
                <a:gd name="T87" fmla="*/ 47 h 228"/>
                <a:gd name="T88" fmla="*/ 107 w 291"/>
                <a:gd name="T89" fmla="*/ 49 h 228"/>
                <a:gd name="T90" fmla="*/ 83 w 291"/>
                <a:gd name="T91" fmla="*/ 59 h 228"/>
                <a:gd name="T92" fmla="*/ 77 w 291"/>
                <a:gd name="T93" fmla="*/ 49 h 228"/>
                <a:gd name="T94" fmla="*/ 77 w 291"/>
                <a:gd name="T95" fmla="*/ 43 h 228"/>
                <a:gd name="T96" fmla="*/ 72 w 291"/>
                <a:gd name="T97" fmla="*/ 39 h 228"/>
                <a:gd name="T98" fmla="*/ 72 w 291"/>
                <a:gd name="T99" fmla="*/ 35 h 228"/>
                <a:gd name="T100" fmla="*/ 69 w 291"/>
                <a:gd name="T101" fmla="*/ 38 h 228"/>
                <a:gd name="T102" fmla="*/ 64 w 291"/>
                <a:gd name="T103" fmla="*/ 39 h 228"/>
                <a:gd name="T104" fmla="*/ 65 w 291"/>
                <a:gd name="T105" fmla="*/ 43 h 228"/>
                <a:gd name="T106" fmla="*/ 53 w 291"/>
                <a:gd name="T107" fmla="*/ 37 h 228"/>
                <a:gd name="T108" fmla="*/ 39 w 291"/>
                <a:gd name="T109" fmla="*/ 33 h 228"/>
                <a:gd name="T110" fmla="*/ 19 w 291"/>
                <a:gd name="T111" fmla="*/ 35 h 228"/>
                <a:gd name="T112" fmla="*/ 7 w 291"/>
                <a:gd name="T113" fmla="*/ 32 h 228"/>
                <a:gd name="T114" fmla="*/ 0 w 291"/>
                <a:gd name="T115" fmla="*/ 20 h 228"/>
                <a:gd name="T116" fmla="*/ 10 w 291"/>
                <a:gd name="T117" fmla="*/ 14 h 228"/>
                <a:gd name="T118" fmla="*/ 98 w 291"/>
                <a:gd name="T119" fmla="*/ 16 h 228"/>
                <a:gd name="T120" fmla="*/ 197 w 291"/>
                <a:gd name="T121" fmla="*/ 19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91" h="228">
                  <a:moveTo>
                    <a:pt x="194" y="0"/>
                  </a:moveTo>
                  <a:lnTo>
                    <a:pt x="194" y="0"/>
                  </a:lnTo>
                  <a:lnTo>
                    <a:pt x="200" y="0"/>
                  </a:lnTo>
                  <a:lnTo>
                    <a:pt x="209" y="2"/>
                  </a:lnTo>
                  <a:lnTo>
                    <a:pt x="210" y="7"/>
                  </a:lnTo>
                  <a:lnTo>
                    <a:pt x="211" y="10"/>
                  </a:lnTo>
                  <a:lnTo>
                    <a:pt x="215" y="12"/>
                  </a:lnTo>
                  <a:lnTo>
                    <a:pt x="218" y="17"/>
                  </a:lnTo>
                  <a:lnTo>
                    <a:pt x="223" y="30"/>
                  </a:lnTo>
                  <a:lnTo>
                    <a:pt x="229" y="40"/>
                  </a:lnTo>
                  <a:lnTo>
                    <a:pt x="237" y="55"/>
                  </a:lnTo>
                  <a:lnTo>
                    <a:pt x="241" y="62"/>
                  </a:lnTo>
                  <a:lnTo>
                    <a:pt x="251" y="77"/>
                  </a:lnTo>
                  <a:lnTo>
                    <a:pt x="256" y="81"/>
                  </a:lnTo>
                  <a:lnTo>
                    <a:pt x="259" y="84"/>
                  </a:lnTo>
                  <a:lnTo>
                    <a:pt x="259" y="87"/>
                  </a:lnTo>
                  <a:lnTo>
                    <a:pt x="259" y="96"/>
                  </a:lnTo>
                  <a:lnTo>
                    <a:pt x="256" y="86"/>
                  </a:lnTo>
                  <a:lnTo>
                    <a:pt x="255" y="96"/>
                  </a:lnTo>
                  <a:lnTo>
                    <a:pt x="261" y="106"/>
                  </a:lnTo>
                  <a:lnTo>
                    <a:pt x="268" y="116"/>
                  </a:lnTo>
                  <a:lnTo>
                    <a:pt x="275" y="129"/>
                  </a:lnTo>
                  <a:lnTo>
                    <a:pt x="280" y="137"/>
                  </a:lnTo>
                  <a:lnTo>
                    <a:pt x="286" y="144"/>
                  </a:lnTo>
                  <a:lnTo>
                    <a:pt x="289" y="153"/>
                  </a:lnTo>
                  <a:lnTo>
                    <a:pt x="291" y="168"/>
                  </a:lnTo>
                  <a:lnTo>
                    <a:pt x="291" y="176"/>
                  </a:lnTo>
                  <a:lnTo>
                    <a:pt x="291" y="185"/>
                  </a:lnTo>
                  <a:lnTo>
                    <a:pt x="291" y="193"/>
                  </a:lnTo>
                  <a:lnTo>
                    <a:pt x="288" y="196"/>
                  </a:lnTo>
                  <a:lnTo>
                    <a:pt x="286" y="200"/>
                  </a:lnTo>
                  <a:lnTo>
                    <a:pt x="286" y="205"/>
                  </a:lnTo>
                  <a:lnTo>
                    <a:pt x="287" y="211"/>
                  </a:lnTo>
                  <a:lnTo>
                    <a:pt x="286" y="218"/>
                  </a:lnTo>
                  <a:lnTo>
                    <a:pt x="283" y="225"/>
                  </a:lnTo>
                  <a:lnTo>
                    <a:pt x="280" y="227"/>
                  </a:lnTo>
                  <a:lnTo>
                    <a:pt x="277" y="228"/>
                  </a:lnTo>
                  <a:lnTo>
                    <a:pt x="279" y="224"/>
                  </a:lnTo>
                  <a:lnTo>
                    <a:pt x="281" y="222"/>
                  </a:lnTo>
                  <a:lnTo>
                    <a:pt x="281" y="217"/>
                  </a:lnTo>
                  <a:lnTo>
                    <a:pt x="280" y="217"/>
                  </a:lnTo>
                  <a:lnTo>
                    <a:pt x="274" y="221"/>
                  </a:lnTo>
                  <a:lnTo>
                    <a:pt x="270" y="222"/>
                  </a:lnTo>
                  <a:lnTo>
                    <a:pt x="267" y="221"/>
                  </a:lnTo>
                  <a:lnTo>
                    <a:pt x="264" y="222"/>
                  </a:lnTo>
                  <a:lnTo>
                    <a:pt x="261" y="224"/>
                  </a:lnTo>
                  <a:lnTo>
                    <a:pt x="259" y="223"/>
                  </a:lnTo>
                  <a:lnTo>
                    <a:pt x="255" y="222"/>
                  </a:lnTo>
                  <a:lnTo>
                    <a:pt x="253" y="219"/>
                  </a:lnTo>
                  <a:lnTo>
                    <a:pt x="254" y="217"/>
                  </a:lnTo>
                  <a:lnTo>
                    <a:pt x="255" y="217"/>
                  </a:lnTo>
                  <a:lnTo>
                    <a:pt x="262" y="218"/>
                  </a:lnTo>
                  <a:lnTo>
                    <a:pt x="264" y="217"/>
                  </a:lnTo>
                  <a:lnTo>
                    <a:pt x="263" y="216"/>
                  </a:lnTo>
                  <a:lnTo>
                    <a:pt x="260" y="214"/>
                  </a:lnTo>
                  <a:lnTo>
                    <a:pt x="256" y="215"/>
                  </a:lnTo>
                  <a:lnTo>
                    <a:pt x="253" y="212"/>
                  </a:lnTo>
                  <a:lnTo>
                    <a:pt x="250" y="207"/>
                  </a:lnTo>
                  <a:lnTo>
                    <a:pt x="246" y="203"/>
                  </a:lnTo>
                  <a:lnTo>
                    <a:pt x="245" y="200"/>
                  </a:lnTo>
                  <a:lnTo>
                    <a:pt x="242" y="196"/>
                  </a:lnTo>
                  <a:lnTo>
                    <a:pt x="237" y="195"/>
                  </a:lnTo>
                  <a:lnTo>
                    <a:pt x="233" y="193"/>
                  </a:lnTo>
                  <a:lnTo>
                    <a:pt x="229" y="192"/>
                  </a:lnTo>
                  <a:lnTo>
                    <a:pt x="225" y="181"/>
                  </a:lnTo>
                  <a:lnTo>
                    <a:pt x="223" y="177"/>
                  </a:lnTo>
                  <a:lnTo>
                    <a:pt x="220" y="174"/>
                  </a:lnTo>
                  <a:lnTo>
                    <a:pt x="219" y="172"/>
                  </a:lnTo>
                  <a:lnTo>
                    <a:pt x="216" y="169"/>
                  </a:lnTo>
                  <a:lnTo>
                    <a:pt x="213" y="167"/>
                  </a:lnTo>
                  <a:lnTo>
                    <a:pt x="214" y="163"/>
                  </a:lnTo>
                  <a:lnTo>
                    <a:pt x="215" y="161"/>
                  </a:lnTo>
                  <a:lnTo>
                    <a:pt x="212" y="155"/>
                  </a:lnTo>
                  <a:lnTo>
                    <a:pt x="209" y="156"/>
                  </a:lnTo>
                  <a:lnTo>
                    <a:pt x="209" y="158"/>
                  </a:lnTo>
                  <a:lnTo>
                    <a:pt x="209" y="163"/>
                  </a:lnTo>
                  <a:lnTo>
                    <a:pt x="207" y="163"/>
                  </a:lnTo>
                  <a:lnTo>
                    <a:pt x="205" y="161"/>
                  </a:lnTo>
                  <a:lnTo>
                    <a:pt x="202" y="158"/>
                  </a:lnTo>
                  <a:lnTo>
                    <a:pt x="197" y="150"/>
                  </a:lnTo>
                  <a:lnTo>
                    <a:pt x="194" y="147"/>
                  </a:lnTo>
                  <a:lnTo>
                    <a:pt x="193" y="146"/>
                  </a:lnTo>
                  <a:lnTo>
                    <a:pt x="194" y="144"/>
                  </a:lnTo>
                  <a:lnTo>
                    <a:pt x="192" y="140"/>
                  </a:lnTo>
                  <a:lnTo>
                    <a:pt x="189" y="139"/>
                  </a:lnTo>
                  <a:lnTo>
                    <a:pt x="192" y="133"/>
                  </a:lnTo>
                  <a:lnTo>
                    <a:pt x="194" y="130"/>
                  </a:lnTo>
                  <a:lnTo>
                    <a:pt x="195" y="127"/>
                  </a:lnTo>
                  <a:lnTo>
                    <a:pt x="196" y="124"/>
                  </a:lnTo>
                  <a:lnTo>
                    <a:pt x="194" y="121"/>
                  </a:lnTo>
                  <a:lnTo>
                    <a:pt x="193" y="125"/>
                  </a:lnTo>
                  <a:lnTo>
                    <a:pt x="191" y="124"/>
                  </a:lnTo>
                  <a:lnTo>
                    <a:pt x="191" y="122"/>
                  </a:lnTo>
                  <a:lnTo>
                    <a:pt x="188" y="118"/>
                  </a:lnTo>
                  <a:lnTo>
                    <a:pt x="187" y="118"/>
                  </a:lnTo>
                  <a:lnTo>
                    <a:pt x="187" y="119"/>
                  </a:lnTo>
                  <a:lnTo>
                    <a:pt x="188" y="121"/>
                  </a:lnTo>
                  <a:lnTo>
                    <a:pt x="189" y="124"/>
                  </a:lnTo>
                  <a:lnTo>
                    <a:pt x="189" y="127"/>
                  </a:lnTo>
                  <a:lnTo>
                    <a:pt x="189" y="128"/>
                  </a:lnTo>
                  <a:lnTo>
                    <a:pt x="187" y="130"/>
                  </a:lnTo>
                  <a:lnTo>
                    <a:pt x="186" y="129"/>
                  </a:lnTo>
                  <a:lnTo>
                    <a:pt x="184" y="127"/>
                  </a:lnTo>
                  <a:lnTo>
                    <a:pt x="181" y="122"/>
                  </a:lnTo>
                  <a:lnTo>
                    <a:pt x="180" y="120"/>
                  </a:lnTo>
                  <a:lnTo>
                    <a:pt x="180" y="116"/>
                  </a:lnTo>
                  <a:lnTo>
                    <a:pt x="180" y="110"/>
                  </a:lnTo>
                  <a:lnTo>
                    <a:pt x="182" y="106"/>
                  </a:lnTo>
                  <a:lnTo>
                    <a:pt x="183" y="98"/>
                  </a:lnTo>
                  <a:lnTo>
                    <a:pt x="183" y="93"/>
                  </a:lnTo>
                  <a:lnTo>
                    <a:pt x="182" y="86"/>
                  </a:lnTo>
                  <a:lnTo>
                    <a:pt x="180" y="79"/>
                  </a:lnTo>
                  <a:lnTo>
                    <a:pt x="177" y="77"/>
                  </a:lnTo>
                  <a:lnTo>
                    <a:pt x="174" y="72"/>
                  </a:lnTo>
                  <a:lnTo>
                    <a:pt x="168" y="71"/>
                  </a:lnTo>
                  <a:lnTo>
                    <a:pt x="165" y="71"/>
                  </a:lnTo>
                  <a:lnTo>
                    <a:pt x="163" y="67"/>
                  </a:lnTo>
                  <a:lnTo>
                    <a:pt x="160" y="66"/>
                  </a:lnTo>
                  <a:lnTo>
                    <a:pt x="156" y="61"/>
                  </a:lnTo>
                  <a:lnTo>
                    <a:pt x="152" y="60"/>
                  </a:lnTo>
                  <a:lnTo>
                    <a:pt x="151" y="55"/>
                  </a:lnTo>
                  <a:lnTo>
                    <a:pt x="149" y="53"/>
                  </a:lnTo>
                  <a:lnTo>
                    <a:pt x="143" y="48"/>
                  </a:lnTo>
                  <a:lnTo>
                    <a:pt x="138" y="44"/>
                  </a:lnTo>
                  <a:lnTo>
                    <a:pt x="134" y="42"/>
                  </a:lnTo>
                  <a:lnTo>
                    <a:pt x="130" y="39"/>
                  </a:lnTo>
                  <a:lnTo>
                    <a:pt x="127" y="38"/>
                  </a:lnTo>
                  <a:lnTo>
                    <a:pt x="122" y="38"/>
                  </a:lnTo>
                  <a:lnTo>
                    <a:pt x="117" y="39"/>
                  </a:lnTo>
                  <a:lnTo>
                    <a:pt x="116" y="42"/>
                  </a:lnTo>
                  <a:lnTo>
                    <a:pt x="117" y="45"/>
                  </a:lnTo>
                  <a:lnTo>
                    <a:pt x="116" y="47"/>
                  </a:lnTo>
                  <a:lnTo>
                    <a:pt x="114" y="47"/>
                  </a:lnTo>
                  <a:lnTo>
                    <a:pt x="112" y="45"/>
                  </a:lnTo>
                  <a:lnTo>
                    <a:pt x="107" y="49"/>
                  </a:lnTo>
                  <a:lnTo>
                    <a:pt x="101" y="54"/>
                  </a:lnTo>
                  <a:lnTo>
                    <a:pt x="94" y="56"/>
                  </a:lnTo>
                  <a:lnTo>
                    <a:pt x="83" y="59"/>
                  </a:lnTo>
                  <a:lnTo>
                    <a:pt x="83" y="53"/>
                  </a:lnTo>
                  <a:lnTo>
                    <a:pt x="80" y="50"/>
                  </a:lnTo>
                  <a:lnTo>
                    <a:pt x="77" y="49"/>
                  </a:lnTo>
                  <a:lnTo>
                    <a:pt x="72" y="46"/>
                  </a:lnTo>
                  <a:lnTo>
                    <a:pt x="76" y="44"/>
                  </a:lnTo>
                  <a:lnTo>
                    <a:pt x="77" y="43"/>
                  </a:lnTo>
                  <a:lnTo>
                    <a:pt x="70" y="42"/>
                  </a:lnTo>
                  <a:lnTo>
                    <a:pt x="70" y="39"/>
                  </a:lnTo>
                  <a:lnTo>
                    <a:pt x="72" y="39"/>
                  </a:lnTo>
                  <a:lnTo>
                    <a:pt x="73" y="37"/>
                  </a:lnTo>
                  <a:lnTo>
                    <a:pt x="73" y="35"/>
                  </a:lnTo>
                  <a:lnTo>
                    <a:pt x="72" y="35"/>
                  </a:lnTo>
                  <a:lnTo>
                    <a:pt x="70" y="36"/>
                  </a:lnTo>
                  <a:lnTo>
                    <a:pt x="70" y="37"/>
                  </a:lnTo>
                  <a:lnTo>
                    <a:pt x="69" y="38"/>
                  </a:lnTo>
                  <a:lnTo>
                    <a:pt x="67" y="36"/>
                  </a:lnTo>
                  <a:lnTo>
                    <a:pt x="62" y="36"/>
                  </a:lnTo>
                  <a:lnTo>
                    <a:pt x="64" y="39"/>
                  </a:lnTo>
                  <a:lnTo>
                    <a:pt x="65" y="39"/>
                  </a:lnTo>
                  <a:lnTo>
                    <a:pt x="66" y="43"/>
                  </a:lnTo>
                  <a:lnTo>
                    <a:pt x="65" y="43"/>
                  </a:lnTo>
                  <a:lnTo>
                    <a:pt x="61" y="41"/>
                  </a:lnTo>
                  <a:lnTo>
                    <a:pt x="57" y="38"/>
                  </a:lnTo>
                  <a:lnTo>
                    <a:pt x="53" y="37"/>
                  </a:lnTo>
                  <a:lnTo>
                    <a:pt x="44" y="37"/>
                  </a:lnTo>
                  <a:lnTo>
                    <a:pt x="41" y="35"/>
                  </a:lnTo>
                  <a:lnTo>
                    <a:pt x="39" y="33"/>
                  </a:lnTo>
                  <a:lnTo>
                    <a:pt x="36" y="33"/>
                  </a:lnTo>
                  <a:lnTo>
                    <a:pt x="26" y="35"/>
                  </a:lnTo>
                  <a:lnTo>
                    <a:pt x="19" y="35"/>
                  </a:lnTo>
                  <a:lnTo>
                    <a:pt x="14" y="38"/>
                  </a:lnTo>
                  <a:lnTo>
                    <a:pt x="11" y="39"/>
                  </a:lnTo>
                  <a:lnTo>
                    <a:pt x="7" y="32"/>
                  </a:lnTo>
                  <a:lnTo>
                    <a:pt x="6" y="27"/>
                  </a:lnTo>
                  <a:lnTo>
                    <a:pt x="2" y="22"/>
                  </a:lnTo>
                  <a:lnTo>
                    <a:pt x="0" y="20"/>
                  </a:lnTo>
                  <a:lnTo>
                    <a:pt x="0" y="17"/>
                  </a:lnTo>
                  <a:lnTo>
                    <a:pt x="3" y="16"/>
                  </a:lnTo>
                  <a:lnTo>
                    <a:pt x="10" y="14"/>
                  </a:lnTo>
                  <a:lnTo>
                    <a:pt x="18" y="12"/>
                  </a:lnTo>
                  <a:lnTo>
                    <a:pt x="93" y="6"/>
                  </a:lnTo>
                  <a:lnTo>
                    <a:pt x="98" y="16"/>
                  </a:lnTo>
                  <a:lnTo>
                    <a:pt x="189" y="11"/>
                  </a:lnTo>
                  <a:lnTo>
                    <a:pt x="190" y="19"/>
                  </a:lnTo>
                  <a:lnTo>
                    <a:pt x="197" y="19"/>
                  </a:lnTo>
                  <a:lnTo>
                    <a:pt x="194"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71" name="Freeform 34"/>
            <p:cNvSpPr>
              <a:spLocks/>
            </p:cNvSpPr>
            <p:nvPr/>
          </p:nvSpPr>
          <p:spPr bwMode="auto">
            <a:xfrm>
              <a:off x="3489985" y="4605276"/>
              <a:ext cx="596117" cy="527472"/>
            </a:xfrm>
            <a:custGeom>
              <a:avLst/>
              <a:gdLst>
                <a:gd name="T0" fmla="*/ 176 w 182"/>
                <a:gd name="T1" fmla="*/ 147 h 161"/>
                <a:gd name="T2" fmla="*/ 171 w 182"/>
                <a:gd name="T3" fmla="*/ 146 h 161"/>
                <a:gd name="T4" fmla="*/ 160 w 182"/>
                <a:gd name="T5" fmla="*/ 139 h 161"/>
                <a:gd name="T6" fmla="*/ 152 w 182"/>
                <a:gd name="T7" fmla="*/ 134 h 161"/>
                <a:gd name="T8" fmla="*/ 155 w 182"/>
                <a:gd name="T9" fmla="*/ 130 h 161"/>
                <a:gd name="T10" fmla="*/ 166 w 182"/>
                <a:gd name="T11" fmla="*/ 128 h 161"/>
                <a:gd name="T12" fmla="*/ 162 w 182"/>
                <a:gd name="T13" fmla="*/ 118 h 161"/>
                <a:gd name="T14" fmla="*/ 148 w 182"/>
                <a:gd name="T15" fmla="*/ 122 h 161"/>
                <a:gd name="T16" fmla="*/ 148 w 182"/>
                <a:gd name="T17" fmla="*/ 119 h 161"/>
                <a:gd name="T18" fmla="*/ 154 w 182"/>
                <a:gd name="T19" fmla="*/ 114 h 161"/>
                <a:gd name="T20" fmla="*/ 150 w 182"/>
                <a:gd name="T21" fmla="*/ 99 h 161"/>
                <a:gd name="T22" fmla="*/ 84 w 182"/>
                <a:gd name="T23" fmla="*/ 82 h 161"/>
                <a:gd name="T24" fmla="*/ 84 w 182"/>
                <a:gd name="T25" fmla="*/ 73 h 161"/>
                <a:gd name="T26" fmla="*/ 87 w 182"/>
                <a:gd name="T27" fmla="*/ 64 h 161"/>
                <a:gd name="T28" fmla="*/ 90 w 182"/>
                <a:gd name="T29" fmla="*/ 58 h 161"/>
                <a:gd name="T30" fmla="*/ 97 w 182"/>
                <a:gd name="T31" fmla="*/ 43 h 161"/>
                <a:gd name="T32" fmla="*/ 99 w 182"/>
                <a:gd name="T33" fmla="*/ 37 h 161"/>
                <a:gd name="T34" fmla="*/ 102 w 182"/>
                <a:gd name="T35" fmla="*/ 23 h 161"/>
                <a:gd name="T36" fmla="*/ 98 w 182"/>
                <a:gd name="T37" fmla="*/ 14 h 161"/>
                <a:gd name="T38" fmla="*/ 94 w 182"/>
                <a:gd name="T39" fmla="*/ 9 h 161"/>
                <a:gd name="T40" fmla="*/ 97 w 182"/>
                <a:gd name="T41" fmla="*/ 2 h 161"/>
                <a:gd name="T42" fmla="*/ 0 w 182"/>
                <a:gd name="T43" fmla="*/ 47 h 161"/>
                <a:gd name="T44" fmla="*/ 11 w 182"/>
                <a:gd name="T45" fmla="*/ 64 h 161"/>
                <a:gd name="T46" fmla="*/ 13 w 182"/>
                <a:gd name="T47" fmla="*/ 75 h 161"/>
                <a:gd name="T48" fmla="*/ 13 w 182"/>
                <a:gd name="T49" fmla="*/ 94 h 161"/>
                <a:gd name="T50" fmla="*/ 9 w 182"/>
                <a:gd name="T51" fmla="*/ 110 h 161"/>
                <a:gd name="T52" fmla="*/ 9 w 182"/>
                <a:gd name="T53" fmla="*/ 131 h 161"/>
                <a:gd name="T54" fmla="*/ 15 w 182"/>
                <a:gd name="T55" fmla="*/ 136 h 161"/>
                <a:gd name="T56" fmla="*/ 25 w 182"/>
                <a:gd name="T57" fmla="*/ 134 h 161"/>
                <a:gd name="T58" fmla="*/ 44 w 182"/>
                <a:gd name="T59" fmla="*/ 139 h 161"/>
                <a:gd name="T60" fmla="*/ 72 w 182"/>
                <a:gd name="T61" fmla="*/ 142 h 161"/>
                <a:gd name="T62" fmla="*/ 78 w 182"/>
                <a:gd name="T63" fmla="*/ 138 h 161"/>
                <a:gd name="T64" fmla="*/ 70 w 182"/>
                <a:gd name="T65" fmla="*/ 137 h 161"/>
                <a:gd name="T66" fmla="*/ 77 w 182"/>
                <a:gd name="T67" fmla="*/ 132 h 161"/>
                <a:gd name="T68" fmla="*/ 97 w 182"/>
                <a:gd name="T69" fmla="*/ 142 h 161"/>
                <a:gd name="T70" fmla="*/ 98 w 182"/>
                <a:gd name="T71" fmla="*/ 150 h 161"/>
                <a:gd name="T72" fmla="*/ 111 w 182"/>
                <a:gd name="T73" fmla="*/ 155 h 161"/>
                <a:gd name="T74" fmla="*/ 121 w 182"/>
                <a:gd name="T75" fmla="*/ 154 h 161"/>
                <a:gd name="T76" fmla="*/ 132 w 182"/>
                <a:gd name="T77" fmla="*/ 150 h 161"/>
                <a:gd name="T78" fmla="*/ 142 w 182"/>
                <a:gd name="T79" fmla="*/ 153 h 161"/>
                <a:gd name="T80" fmla="*/ 142 w 182"/>
                <a:gd name="T81" fmla="*/ 141 h 161"/>
                <a:gd name="T82" fmla="*/ 150 w 182"/>
                <a:gd name="T83" fmla="*/ 147 h 161"/>
                <a:gd name="T84" fmla="*/ 168 w 182"/>
                <a:gd name="T85" fmla="*/ 154 h 161"/>
                <a:gd name="T86" fmla="*/ 169 w 182"/>
                <a:gd name="T87" fmla="*/ 161 h 161"/>
                <a:gd name="T88" fmla="*/ 176 w 182"/>
                <a:gd name="T89" fmla="*/ 158 h 161"/>
                <a:gd name="T90" fmla="*/ 181 w 182"/>
                <a:gd name="T91" fmla="*/ 154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82" h="161">
                  <a:moveTo>
                    <a:pt x="181" y="149"/>
                  </a:moveTo>
                  <a:lnTo>
                    <a:pt x="179" y="149"/>
                  </a:lnTo>
                  <a:lnTo>
                    <a:pt x="176" y="147"/>
                  </a:lnTo>
                  <a:lnTo>
                    <a:pt x="175" y="147"/>
                  </a:lnTo>
                  <a:lnTo>
                    <a:pt x="173" y="147"/>
                  </a:lnTo>
                  <a:lnTo>
                    <a:pt x="171" y="146"/>
                  </a:lnTo>
                  <a:lnTo>
                    <a:pt x="166" y="143"/>
                  </a:lnTo>
                  <a:lnTo>
                    <a:pt x="165" y="143"/>
                  </a:lnTo>
                  <a:lnTo>
                    <a:pt x="160" y="139"/>
                  </a:lnTo>
                  <a:lnTo>
                    <a:pt x="158" y="137"/>
                  </a:lnTo>
                  <a:lnTo>
                    <a:pt x="155" y="136"/>
                  </a:lnTo>
                  <a:lnTo>
                    <a:pt x="152" y="134"/>
                  </a:lnTo>
                  <a:lnTo>
                    <a:pt x="150" y="132"/>
                  </a:lnTo>
                  <a:lnTo>
                    <a:pt x="153" y="132"/>
                  </a:lnTo>
                  <a:lnTo>
                    <a:pt x="155" y="130"/>
                  </a:lnTo>
                  <a:lnTo>
                    <a:pt x="160" y="130"/>
                  </a:lnTo>
                  <a:lnTo>
                    <a:pt x="161" y="128"/>
                  </a:lnTo>
                  <a:lnTo>
                    <a:pt x="166" y="128"/>
                  </a:lnTo>
                  <a:lnTo>
                    <a:pt x="168" y="126"/>
                  </a:lnTo>
                  <a:lnTo>
                    <a:pt x="165" y="121"/>
                  </a:lnTo>
                  <a:lnTo>
                    <a:pt x="162" y="118"/>
                  </a:lnTo>
                  <a:lnTo>
                    <a:pt x="161" y="118"/>
                  </a:lnTo>
                  <a:lnTo>
                    <a:pt x="151" y="121"/>
                  </a:lnTo>
                  <a:lnTo>
                    <a:pt x="148" y="122"/>
                  </a:lnTo>
                  <a:lnTo>
                    <a:pt x="145" y="122"/>
                  </a:lnTo>
                  <a:lnTo>
                    <a:pt x="145" y="121"/>
                  </a:lnTo>
                  <a:lnTo>
                    <a:pt x="148" y="119"/>
                  </a:lnTo>
                  <a:lnTo>
                    <a:pt x="151" y="118"/>
                  </a:lnTo>
                  <a:lnTo>
                    <a:pt x="154" y="116"/>
                  </a:lnTo>
                  <a:lnTo>
                    <a:pt x="154" y="114"/>
                  </a:lnTo>
                  <a:lnTo>
                    <a:pt x="154" y="110"/>
                  </a:lnTo>
                  <a:lnTo>
                    <a:pt x="153" y="103"/>
                  </a:lnTo>
                  <a:lnTo>
                    <a:pt x="150" y="99"/>
                  </a:lnTo>
                  <a:lnTo>
                    <a:pt x="148" y="95"/>
                  </a:lnTo>
                  <a:lnTo>
                    <a:pt x="149" y="79"/>
                  </a:lnTo>
                  <a:lnTo>
                    <a:pt x="84" y="82"/>
                  </a:lnTo>
                  <a:lnTo>
                    <a:pt x="83" y="78"/>
                  </a:lnTo>
                  <a:lnTo>
                    <a:pt x="83" y="75"/>
                  </a:lnTo>
                  <a:lnTo>
                    <a:pt x="84" y="73"/>
                  </a:lnTo>
                  <a:lnTo>
                    <a:pt x="87" y="71"/>
                  </a:lnTo>
                  <a:lnTo>
                    <a:pt x="87" y="66"/>
                  </a:lnTo>
                  <a:lnTo>
                    <a:pt x="87" y="64"/>
                  </a:lnTo>
                  <a:lnTo>
                    <a:pt x="88" y="61"/>
                  </a:lnTo>
                  <a:lnTo>
                    <a:pt x="89" y="60"/>
                  </a:lnTo>
                  <a:lnTo>
                    <a:pt x="90" y="58"/>
                  </a:lnTo>
                  <a:lnTo>
                    <a:pt x="91" y="51"/>
                  </a:lnTo>
                  <a:lnTo>
                    <a:pt x="93" y="49"/>
                  </a:lnTo>
                  <a:lnTo>
                    <a:pt x="97" y="43"/>
                  </a:lnTo>
                  <a:lnTo>
                    <a:pt x="98" y="41"/>
                  </a:lnTo>
                  <a:lnTo>
                    <a:pt x="98" y="37"/>
                  </a:lnTo>
                  <a:lnTo>
                    <a:pt x="99" y="37"/>
                  </a:lnTo>
                  <a:lnTo>
                    <a:pt x="102" y="34"/>
                  </a:lnTo>
                  <a:lnTo>
                    <a:pt x="103" y="26"/>
                  </a:lnTo>
                  <a:lnTo>
                    <a:pt x="102" y="23"/>
                  </a:lnTo>
                  <a:lnTo>
                    <a:pt x="99" y="21"/>
                  </a:lnTo>
                  <a:lnTo>
                    <a:pt x="99" y="19"/>
                  </a:lnTo>
                  <a:lnTo>
                    <a:pt x="98" y="14"/>
                  </a:lnTo>
                  <a:lnTo>
                    <a:pt x="98" y="13"/>
                  </a:lnTo>
                  <a:lnTo>
                    <a:pt x="97" y="11"/>
                  </a:lnTo>
                  <a:lnTo>
                    <a:pt x="94" y="9"/>
                  </a:lnTo>
                  <a:lnTo>
                    <a:pt x="98" y="7"/>
                  </a:lnTo>
                  <a:lnTo>
                    <a:pt x="98" y="5"/>
                  </a:lnTo>
                  <a:lnTo>
                    <a:pt x="97" y="2"/>
                  </a:lnTo>
                  <a:lnTo>
                    <a:pt x="94" y="0"/>
                  </a:lnTo>
                  <a:lnTo>
                    <a:pt x="0" y="3"/>
                  </a:lnTo>
                  <a:lnTo>
                    <a:pt x="0" y="47"/>
                  </a:lnTo>
                  <a:lnTo>
                    <a:pt x="7" y="53"/>
                  </a:lnTo>
                  <a:lnTo>
                    <a:pt x="7" y="55"/>
                  </a:lnTo>
                  <a:lnTo>
                    <a:pt x="11" y="64"/>
                  </a:lnTo>
                  <a:lnTo>
                    <a:pt x="12" y="66"/>
                  </a:lnTo>
                  <a:lnTo>
                    <a:pt x="12" y="72"/>
                  </a:lnTo>
                  <a:lnTo>
                    <a:pt x="13" y="75"/>
                  </a:lnTo>
                  <a:lnTo>
                    <a:pt x="15" y="83"/>
                  </a:lnTo>
                  <a:lnTo>
                    <a:pt x="17" y="89"/>
                  </a:lnTo>
                  <a:lnTo>
                    <a:pt x="13" y="94"/>
                  </a:lnTo>
                  <a:lnTo>
                    <a:pt x="11" y="102"/>
                  </a:lnTo>
                  <a:lnTo>
                    <a:pt x="11" y="105"/>
                  </a:lnTo>
                  <a:lnTo>
                    <a:pt x="9" y="110"/>
                  </a:lnTo>
                  <a:lnTo>
                    <a:pt x="12" y="117"/>
                  </a:lnTo>
                  <a:lnTo>
                    <a:pt x="12" y="121"/>
                  </a:lnTo>
                  <a:lnTo>
                    <a:pt x="9" y="131"/>
                  </a:lnTo>
                  <a:lnTo>
                    <a:pt x="6" y="136"/>
                  </a:lnTo>
                  <a:lnTo>
                    <a:pt x="10" y="136"/>
                  </a:lnTo>
                  <a:lnTo>
                    <a:pt x="15" y="136"/>
                  </a:lnTo>
                  <a:lnTo>
                    <a:pt x="18" y="134"/>
                  </a:lnTo>
                  <a:lnTo>
                    <a:pt x="22" y="134"/>
                  </a:lnTo>
                  <a:lnTo>
                    <a:pt x="25" y="134"/>
                  </a:lnTo>
                  <a:lnTo>
                    <a:pt x="34" y="136"/>
                  </a:lnTo>
                  <a:lnTo>
                    <a:pt x="39" y="137"/>
                  </a:lnTo>
                  <a:lnTo>
                    <a:pt x="44" y="139"/>
                  </a:lnTo>
                  <a:lnTo>
                    <a:pt x="51" y="142"/>
                  </a:lnTo>
                  <a:lnTo>
                    <a:pt x="64" y="142"/>
                  </a:lnTo>
                  <a:lnTo>
                    <a:pt x="72" y="142"/>
                  </a:lnTo>
                  <a:lnTo>
                    <a:pt x="79" y="142"/>
                  </a:lnTo>
                  <a:lnTo>
                    <a:pt x="80" y="141"/>
                  </a:lnTo>
                  <a:lnTo>
                    <a:pt x="78" y="138"/>
                  </a:lnTo>
                  <a:lnTo>
                    <a:pt x="73" y="138"/>
                  </a:lnTo>
                  <a:lnTo>
                    <a:pt x="72" y="138"/>
                  </a:lnTo>
                  <a:lnTo>
                    <a:pt x="70" y="137"/>
                  </a:lnTo>
                  <a:lnTo>
                    <a:pt x="71" y="134"/>
                  </a:lnTo>
                  <a:lnTo>
                    <a:pt x="72" y="132"/>
                  </a:lnTo>
                  <a:lnTo>
                    <a:pt x="77" y="132"/>
                  </a:lnTo>
                  <a:lnTo>
                    <a:pt x="84" y="135"/>
                  </a:lnTo>
                  <a:lnTo>
                    <a:pt x="91" y="141"/>
                  </a:lnTo>
                  <a:lnTo>
                    <a:pt x="97" y="142"/>
                  </a:lnTo>
                  <a:lnTo>
                    <a:pt x="101" y="140"/>
                  </a:lnTo>
                  <a:lnTo>
                    <a:pt x="100" y="144"/>
                  </a:lnTo>
                  <a:lnTo>
                    <a:pt x="98" y="150"/>
                  </a:lnTo>
                  <a:lnTo>
                    <a:pt x="100" y="153"/>
                  </a:lnTo>
                  <a:lnTo>
                    <a:pt x="106" y="155"/>
                  </a:lnTo>
                  <a:lnTo>
                    <a:pt x="111" y="155"/>
                  </a:lnTo>
                  <a:lnTo>
                    <a:pt x="115" y="158"/>
                  </a:lnTo>
                  <a:lnTo>
                    <a:pt x="119" y="158"/>
                  </a:lnTo>
                  <a:lnTo>
                    <a:pt x="121" y="154"/>
                  </a:lnTo>
                  <a:lnTo>
                    <a:pt x="125" y="150"/>
                  </a:lnTo>
                  <a:lnTo>
                    <a:pt x="128" y="149"/>
                  </a:lnTo>
                  <a:lnTo>
                    <a:pt x="132" y="150"/>
                  </a:lnTo>
                  <a:lnTo>
                    <a:pt x="136" y="155"/>
                  </a:lnTo>
                  <a:lnTo>
                    <a:pt x="140" y="155"/>
                  </a:lnTo>
                  <a:lnTo>
                    <a:pt x="142" y="153"/>
                  </a:lnTo>
                  <a:lnTo>
                    <a:pt x="140" y="145"/>
                  </a:lnTo>
                  <a:lnTo>
                    <a:pt x="140" y="143"/>
                  </a:lnTo>
                  <a:lnTo>
                    <a:pt x="142" y="141"/>
                  </a:lnTo>
                  <a:lnTo>
                    <a:pt x="146" y="141"/>
                  </a:lnTo>
                  <a:lnTo>
                    <a:pt x="150" y="143"/>
                  </a:lnTo>
                  <a:lnTo>
                    <a:pt x="150" y="147"/>
                  </a:lnTo>
                  <a:lnTo>
                    <a:pt x="158" y="148"/>
                  </a:lnTo>
                  <a:lnTo>
                    <a:pt x="165" y="151"/>
                  </a:lnTo>
                  <a:lnTo>
                    <a:pt x="168" y="154"/>
                  </a:lnTo>
                  <a:lnTo>
                    <a:pt x="166" y="157"/>
                  </a:lnTo>
                  <a:lnTo>
                    <a:pt x="165" y="161"/>
                  </a:lnTo>
                  <a:lnTo>
                    <a:pt x="169" y="161"/>
                  </a:lnTo>
                  <a:lnTo>
                    <a:pt x="171" y="158"/>
                  </a:lnTo>
                  <a:lnTo>
                    <a:pt x="173" y="156"/>
                  </a:lnTo>
                  <a:lnTo>
                    <a:pt x="176" y="158"/>
                  </a:lnTo>
                  <a:lnTo>
                    <a:pt x="176" y="160"/>
                  </a:lnTo>
                  <a:lnTo>
                    <a:pt x="178" y="157"/>
                  </a:lnTo>
                  <a:lnTo>
                    <a:pt x="181" y="154"/>
                  </a:lnTo>
                  <a:lnTo>
                    <a:pt x="182" y="153"/>
                  </a:lnTo>
                  <a:lnTo>
                    <a:pt x="181" y="149"/>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72" name="Freeform 35"/>
            <p:cNvSpPr>
              <a:spLocks/>
            </p:cNvSpPr>
            <p:nvPr/>
          </p:nvSpPr>
          <p:spPr bwMode="auto">
            <a:xfrm>
              <a:off x="3417926" y="4133503"/>
              <a:ext cx="533884" cy="481605"/>
            </a:xfrm>
            <a:custGeom>
              <a:avLst/>
              <a:gdLst>
                <a:gd name="T0" fmla="*/ 6 w 163"/>
                <a:gd name="T1" fmla="*/ 123 h 147"/>
                <a:gd name="T2" fmla="*/ 4 w 163"/>
                <a:gd name="T3" fmla="*/ 121 h 147"/>
                <a:gd name="T4" fmla="*/ 7 w 163"/>
                <a:gd name="T5" fmla="*/ 124 h 147"/>
                <a:gd name="T6" fmla="*/ 10 w 163"/>
                <a:gd name="T7" fmla="*/ 125 h 147"/>
                <a:gd name="T8" fmla="*/ 12 w 163"/>
                <a:gd name="T9" fmla="*/ 123 h 147"/>
                <a:gd name="T10" fmla="*/ 22 w 163"/>
                <a:gd name="T11" fmla="*/ 124 h 147"/>
                <a:gd name="T12" fmla="*/ 22 w 163"/>
                <a:gd name="T13" fmla="*/ 147 h 147"/>
                <a:gd name="T14" fmla="*/ 116 w 163"/>
                <a:gd name="T15" fmla="*/ 144 h 147"/>
                <a:gd name="T16" fmla="*/ 117 w 163"/>
                <a:gd name="T17" fmla="*/ 144 h 147"/>
                <a:gd name="T18" fmla="*/ 119 w 163"/>
                <a:gd name="T19" fmla="*/ 139 h 147"/>
                <a:gd name="T20" fmla="*/ 120 w 163"/>
                <a:gd name="T21" fmla="*/ 136 h 147"/>
                <a:gd name="T22" fmla="*/ 119 w 163"/>
                <a:gd name="T23" fmla="*/ 133 h 147"/>
                <a:gd name="T24" fmla="*/ 119 w 163"/>
                <a:gd name="T25" fmla="*/ 127 h 147"/>
                <a:gd name="T26" fmla="*/ 119 w 163"/>
                <a:gd name="T27" fmla="*/ 125 h 147"/>
                <a:gd name="T28" fmla="*/ 117 w 163"/>
                <a:gd name="T29" fmla="*/ 122 h 147"/>
                <a:gd name="T30" fmla="*/ 116 w 163"/>
                <a:gd name="T31" fmla="*/ 121 h 147"/>
                <a:gd name="T32" fmla="*/ 116 w 163"/>
                <a:gd name="T33" fmla="*/ 119 h 147"/>
                <a:gd name="T34" fmla="*/ 117 w 163"/>
                <a:gd name="T35" fmla="*/ 117 h 147"/>
                <a:gd name="T36" fmla="*/ 116 w 163"/>
                <a:gd name="T37" fmla="*/ 116 h 147"/>
                <a:gd name="T38" fmla="*/ 118 w 163"/>
                <a:gd name="T39" fmla="*/ 113 h 147"/>
                <a:gd name="T40" fmla="*/ 121 w 163"/>
                <a:gd name="T41" fmla="*/ 109 h 147"/>
                <a:gd name="T42" fmla="*/ 122 w 163"/>
                <a:gd name="T43" fmla="*/ 109 h 147"/>
                <a:gd name="T44" fmla="*/ 121 w 163"/>
                <a:gd name="T45" fmla="*/ 107 h 147"/>
                <a:gd name="T46" fmla="*/ 123 w 163"/>
                <a:gd name="T47" fmla="*/ 103 h 147"/>
                <a:gd name="T48" fmla="*/ 125 w 163"/>
                <a:gd name="T49" fmla="*/ 100 h 147"/>
                <a:gd name="T50" fmla="*/ 123 w 163"/>
                <a:gd name="T51" fmla="*/ 99 h 147"/>
                <a:gd name="T52" fmla="*/ 124 w 163"/>
                <a:gd name="T53" fmla="*/ 95 h 147"/>
                <a:gd name="T54" fmla="*/ 127 w 163"/>
                <a:gd name="T55" fmla="*/ 92 h 147"/>
                <a:gd name="T56" fmla="*/ 132 w 163"/>
                <a:gd name="T57" fmla="*/ 86 h 147"/>
                <a:gd name="T58" fmla="*/ 135 w 163"/>
                <a:gd name="T59" fmla="*/ 81 h 147"/>
                <a:gd name="T60" fmla="*/ 135 w 163"/>
                <a:gd name="T61" fmla="*/ 77 h 147"/>
                <a:gd name="T62" fmla="*/ 137 w 163"/>
                <a:gd name="T63" fmla="*/ 72 h 147"/>
                <a:gd name="T64" fmla="*/ 138 w 163"/>
                <a:gd name="T65" fmla="*/ 72 h 147"/>
                <a:gd name="T66" fmla="*/ 140 w 163"/>
                <a:gd name="T67" fmla="*/ 70 h 147"/>
                <a:gd name="T68" fmla="*/ 141 w 163"/>
                <a:gd name="T69" fmla="*/ 67 h 147"/>
                <a:gd name="T70" fmla="*/ 143 w 163"/>
                <a:gd name="T71" fmla="*/ 65 h 147"/>
                <a:gd name="T72" fmla="*/ 147 w 163"/>
                <a:gd name="T73" fmla="*/ 63 h 147"/>
                <a:gd name="T74" fmla="*/ 146 w 163"/>
                <a:gd name="T75" fmla="*/ 60 h 147"/>
                <a:gd name="T76" fmla="*/ 148 w 163"/>
                <a:gd name="T77" fmla="*/ 58 h 147"/>
                <a:gd name="T78" fmla="*/ 150 w 163"/>
                <a:gd name="T79" fmla="*/ 54 h 147"/>
                <a:gd name="T80" fmla="*/ 150 w 163"/>
                <a:gd name="T81" fmla="*/ 48 h 147"/>
                <a:gd name="T82" fmla="*/ 150 w 163"/>
                <a:gd name="T83" fmla="*/ 43 h 147"/>
                <a:gd name="T84" fmla="*/ 153 w 163"/>
                <a:gd name="T85" fmla="*/ 39 h 147"/>
                <a:gd name="T86" fmla="*/ 156 w 163"/>
                <a:gd name="T87" fmla="*/ 37 h 147"/>
                <a:gd name="T88" fmla="*/ 156 w 163"/>
                <a:gd name="T89" fmla="*/ 35 h 147"/>
                <a:gd name="T90" fmla="*/ 157 w 163"/>
                <a:gd name="T91" fmla="*/ 33 h 147"/>
                <a:gd name="T92" fmla="*/ 157 w 163"/>
                <a:gd name="T93" fmla="*/ 29 h 147"/>
                <a:gd name="T94" fmla="*/ 160 w 163"/>
                <a:gd name="T95" fmla="*/ 28 h 147"/>
                <a:gd name="T96" fmla="*/ 161 w 163"/>
                <a:gd name="T97" fmla="*/ 26 h 147"/>
                <a:gd name="T98" fmla="*/ 162 w 163"/>
                <a:gd name="T99" fmla="*/ 24 h 147"/>
                <a:gd name="T100" fmla="*/ 163 w 163"/>
                <a:gd name="T101" fmla="*/ 22 h 147"/>
                <a:gd name="T102" fmla="*/ 163 w 163"/>
                <a:gd name="T103" fmla="*/ 19 h 147"/>
                <a:gd name="T104" fmla="*/ 138 w 163"/>
                <a:gd name="T105" fmla="*/ 20 h 147"/>
                <a:gd name="T106" fmla="*/ 148 w 163"/>
                <a:gd name="T107" fmla="*/ 5 h 147"/>
                <a:gd name="T108" fmla="*/ 147 w 163"/>
                <a:gd name="T109" fmla="*/ 0 h 147"/>
                <a:gd name="T110" fmla="*/ 0 w 163"/>
                <a:gd name="T111" fmla="*/ 4 h 147"/>
                <a:gd name="T112" fmla="*/ 7 w 163"/>
                <a:gd name="T113" fmla="*/ 47 h 147"/>
                <a:gd name="T114" fmla="*/ 6 w 163"/>
                <a:gd name="T115" fmla="*/ 12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63" h="147">
                  <a:moveTo>
                    <a:pt x="6" y="123"/>
                  </a:moveTo>
                  <a:lnTo>
                    <a:pt x="4" y="121"/>
                  </a:lnTo>
                  <a:lnTo>
                    <a:pt x="7" y="124"/>
                  </a:lnTo>
                  <a:lnTo>
                    <a:pt x="10" y="125"/>
                  </a:lnTo>
                  <a:lnTo>
                    <a:pt x="12" y="123"/>
                  </a:lnTo>
                  <a:lnTo>
                    <a:pt x="22" y="124"/>
                  </a:lnTo>
                  <a:lnTo>
                    <a:pt x="22" y="147"/>
                  </a:lnTo>
                  <a:lnTo>
                    <a:pt x="116" y="144"/>
                  </a:lnTo>
                  <a:lnTo>
                    <a:pt x="117" y="144"/>
                  </a:lnTo>
                  <a:lnTo>
                    <a:pt x="119" y="139"/>
                  </a:lnTo>
                  <a:lnTo>
                    <a:pt x="120" y="136"/>
                  </a:lnTo>
                  <a:lnTo>
                    <a:pt x="119" y="133"/>
                  </a:lnTo>
                  <a:lnTo>
                    <a:pt x="119" y="127"/>
                  </a:lnTo>
                  <a:lnTo>
                    <a:pt x="119" y="125"/>
                  </a:lnTo>
                  <a:lnTo>
                    <a:pt x="117" y="122"/>
                  </a:lnTo>
                  <a:lnTo>
                    <a:pt x="116" y="121"/>
                  </a:lnTo>
                  <a:lnTo>
                    <a:pt x="116" y="119"/>
                  </a:lnTo>
                  <a:lnTo>
                    <a:pt x="117" y="117"/>
                  </a:lnTo>
                  <a:lnTo>
                    <a:pt x="116" y="116"/>
                  </a:lnTo>
                  <a:lnTo>
                    <a:pt x="118" y="113"/>
                  </a:lnTo>
                  <a:lnTo>
                    <a:pt x="121" y="109"/>
                  </a:lnTo>
                  <a:lnTo>
                    <a:pt x="122" y="109"/>
                  </a:lnTo>
                  <a:lnTo>
                    <a:pt x="121" y="107"/>
                  </a:lnTo>
                  <a:lnTo>
                    <a:pt x="123" y="103"/>
                  </a:lnTo>
                  <a:lnTo>
                    <a:pt x="125" y="100"/>
                  </a:lnTo>
                  <a:lnTo>
                    <a:pt x="123" y="99"/>
                  </a:lnTo>
                  <a:lnTo>
                    <a:pt x="124" y="95"/>
                  </a:lnTo>
                  <a:lnTo>
                    <a:pt x="127" y="92"/>
                  </a:lnTo>
                  <a:lnTo>
                    <a:pt x="132" y="86"/>
                  </a:lnTo>
                  <a:lnTo>
                    <a:pt x="135" y="81"/>
                  </a:lnTo>
                  <a:lnTo>
                    <a:pt x="135" y="77"/>
                  </a:lnTo>
                  <a:lnTo>
                    <a:pt x="137" y="72"/>
                  </a:lnTo>
                  <a:lnTo>
                    <a:pt x="138" y="72"/>
                  </a:lnTo>
                  <a:lnTo>
                    <a:pt x="140" y="70"/>
                  </a:lnTo>
                  <a:lnTo>
                    <a:pt x="141" y="67"/>
                  </a:lnTo>
                  <a:lnTo>
                    <a:pt x="143" y="65"/>
                  </a:lnTo>
                  <a:lnTo>
                    <a:pt x="147" y="63"/>
                  </a:lnTo>
                  <a:lnTo>
                    <a:pt x="146" y="60"/>
                  </a:lnTo>
                  <a:lnTo>
                    <a:pt x="148" y="58"/>
                  </a:lnTo>
                  <a:lnTo>
                    <a:pt x="150" y="54"/>
                  </a:lnTo>
                  <a:lnTo>
                    <a:pt x="150" y="48"/>
                  </a:lnTo>
                  <a:lnTo>
                    <a:pt x="150" y="43"/>
                  </a:lnTo>
                  <a:lnTo>
                    <a:pt x="153" y="39"/>
                  </a:lnTo>
                  <a:lnTo>
                    <a:pt x="156" y="37"/>
                  </a:lnTo>
                  <a:lnTo>
                    <a:pt x="156" y="35"/>
                  </a:lnTo>
                  <a:lnTo>
                    <a:pt x="157" y="33"/>
                  </a:lnTo>
                  <a:lnTo>
                    <a:pt x="157" y="29"/>
                  </a:lnTo>
                  <a:lnTo>
                    <a:pt x="160" y="28"/>
                  </a:lnTo>
                  <a:lnTo>
                    <a:pt x="161" y="26"/>
                  </a:lnTo>
                  <a:lnTo>
                    <a:pt x="162" y="24"/>
                  </a:lnTo>
                  <a:lnTo>
                    <a:pt x="163" y="22"/>
                  </a:lnTo>
                  <a:lnTo>
                    <a:pt x="163" y="19"/>
                  </a:lnTo>
                  <a:lnTo>
                    <a:pt x="138" y="20"/>
                  </a:lnTo>
                  <a:lnTo>
                    <a:pt x="148" y="5"/>
                  </a:lnTo>
                  <a:lnTo>
                    <a:pt x="147" y="0"/>
                  </a:lnTo>
                  <a:lnTo>
                    <a:pt x="0" y="4"/>
                  </a:lnTo>
                  <a:lnTo>
                    <a:pt x="7" y="47"/>
                  </a:lnTo>
                  <a:lnTo>
                    <a:pt x="6" y="123"/>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73" name="Freeform 36"/>
            <p:cNvSpPr>
              <a:spLocks/>
            </p:cNvSpPr>
            <p:nvPr/>
          </p:nvSpPr>
          <p:spPr bwMode="auto">
            <a:xfrm>
              <a:off x="3896130" y="4035217"/>
              <a:ext cx="904000" cy="294858"/>
            </a:xfrm>
            <a:custGeom>
              <a:avLst/>
              <a:gdLst>
                <a:gd name="T0" fmla="*/ 193 w 326"/>
                <a:gd name="T1" fmla="*/ 14 h 107"/>
                <a:gd name="T2" fmla="*/ 83 w 326"/>
                <a:gd name="T3" fmla="*/ 21 h 107"/>
                <a:gd name="T4" fmla="*/ 85 w 326"/>
                <a:gd name="T5" fmla="*/ 31 h 107"/>
                <a:gd name="T6" fmla="*/ 26 w 326"/>
                <a:gd name="T7" fmla="*/ 32 h 107"/>
                <a:gd name="T8" fmla="*/ 24 w 326"/>
                <a:gd name="T9" fmla="*/ 33 h 107"/>
                <a:gd name="T10" fmla="*/ 24 w 326"/>
                <a:gd name="T11" fmla="*/ 36 h 107"/>
                <a:gd name="T12" fmla="*/ 24 w 326"/>
                <a:gd name="T13" fmla="*/ 39 h 107"/>
                <a:gd name="T14" fmla="*/ 23 w 326"/>
                <a:gd name="T15" fmla="*/ 42 h 107"/>
                <a:gd name="T16" fmla="*/ 21 w 326"/>
                <a:gd name="T17" fmla="*/ 43 h 107"/>
                <a:gd name="T18" fmla="*/ 20 w 326"/>
                <a:gd name="T19" fmla="*/ 45 h 107"/>
                <a:gd name="T20" fmla="*/ 21 w 326"/>
                <a:gd name="T21" fmla="*/ 46 h 107"/>
                <a:gd name="T22" fmla="*/ 23 w 326"/>
                <a:gd name="T23" fmla="*/ 50 h 107"/>
                <a:gd name="T24" fmla="*/ 22 w 326"/>
                <a:gd name="T25" fmla="*/ 52 h 107"/>
                <a:gd name="T26" fmla="*/ 20 w 326"/>
                <a:gd name="T27" fmla="*/ 55 h 107"/>
                <a:gd name="T28" fmla="*/ 19 w 326"/>
                <a:gd name="T29" fmla="*/ 58 h 107"/>
                <a:gd name="T30" fmla="*/ 20 w 326"/>
                <a:gd name="T31" fmla="*/ 58 h 107"/>
                <a:gd name="T32" fmla="*/ 20 w 326"/>
                <a:gd name="T33" fmla="*/ 62 h 107"/>
                <a:gd name="T34" fmla="*/ 19 w 326"/>
                <a:gd name="T35" fmla="*/ 64 h 107"/>
                <a:gd name="T36" fmla="*/ 18 w 326"/>
                <a:gd name="T37" fmla="*/ 66 h 107"/>
                <a:gd name="T38" fmla="*/ 16 w 326"/>
                <a:gd name="T39" fmla="*/ 69 h 107"/>
                <a:gd name="T40" fmla="*/ 13 w 326"/>
                <a:gd name="T41" fmla="*/ 70 h 107"/>
                <a:gd name="T42" fmla="*/ 13 w 326"/>
                <a:gd name="T43" fmla="*/ 75 h 107"/>
                <a:gd name="T44" fmla="*/ 12 w 326"/>
                <a:gd name="T45" fmla="*/ 77 h 107"/>
                <a:gd name="T46" fmla="*/ 12 w 326"/>
                <a:gd name="T47" fmla="*/ 79 h 107"/>
                <a:gd name="T48" fmla="*/ 8 w 326"/>
                <a:gd name="T49" fmla="*/ 82 h 107"/>
                <a:gd name="T50" fmla="*/ 5 w 326"/>
                <a:gd name="T51" fmla="*/ 87 h 107"/>
                <a:gd name="T52" fmla="*/ 5 w 326"/>
                <a:gd name="T53" fmla="*/ 92 h 107"/>
                <a:gd name="T54" fmla="*/ 5 w 326"/>
                <a:gd name="T55" fmla="*/ 99 h 107"/>
                <a:gd name="T56" fmla="*/ 2 w 326"/>
                <a:gd name="T57" fmla="*/ 104 h 107"/>
                <a:gd name="T58" fmla="*/ 0 w 326"/>
                <a:gd name="T59" fmla="*/ 107 h 107"/>
                <a:gd name="T60" fmla="*/ 0 w 326"/>
                <a:gd name="T61" fmla="*/ 107 h 107"/>
                <a:gd name="T62" fmla="*/ 232 w 326"/>
                <a:gd name="T63" fmla="*/ 89 h 107"/>
                <a:gd name="T64" fmla="*/ 232 w 326"/>
                <a:gd name="T65" fmla="*/ 89 h 107"/>
                <a:gd name="T66" fmla="*/ 232 w 326"/>
                <a:gd name="T67" fmla="*/ 88 h 107"/>
                <a:gd name="T68" fmla="*/ 233 w 326"/>
                <a:gd name="T69" fmla="*/ 82 h 107"/>
                <a:gd name="T70" fmla="*/ 233 w 326"/>
                <a:gd name="T71" fmla="*/ 79 h 107"/>
                <a:gd name="T72" fmla="*/ 237 w 326"/>
                <a:gd name="T73" fmla="*/ 75 h 107"/>
                <a:gd name="T74" fmla="*/ 240 w 326"/>
                <a:gd name="T75" fmla="*/ 75 h 107"/>
                <a:gd name="T76" fmla="*/ 244 w 326"/>
                <a:gd name="T77" fmla="*/ 72 h 107"/>
                <a:gd name="T78" fmla="*/ 243 w 326"/>
                <a:gd name="T79" fmla="*/ 68 h 107"/>
                <a:gd name="T80" fmla="*/ 246 w 326"/>
                <a:gd name="T81" fmla="*/ 64 h 107"/>
                <a:gd name="T82" fmla="*/ 280 w 326"/>
                <a:gd name="T83" fmla="*/ 44 h 107"/>
                <a:gd name="T84" fmla="*/ 285 w 326"/>
                <a:gd name="T85" fmla="*/ 41 h 107"/>
                <a:gd name="T86" fmla="*/ 287 w 326"/>
                <a:gd name="T87" fmla="*/ 37 h 107"/>
                <a:gd name="T88" fmla="*/ 291 w 326"/>
                <a:gd name="T89" fmla="*/ 31 h 107"/>
                <a:gd name="T90" fmla="*/ 294 w 326"/>
                <a:gd name="T91" fmla="*/ 31 h 107"/>
                <a:gd name="T92" fmla="*/ 297 w 326"/>
                <a:gd name="T93" fmla="*/ 35 h 107"/>
                <a:gd name="T94" fmla="*/ 301 w 326"/>
                <a:gd name="T95" fmla="*/ 31 h 107"/>
                <a:gd name="T96" fmla="*/ 306 w 326"/>
                <a:gd name="T97" fmla="*/ 25 h 107"/>
                <a:gd name="T98" fmla="*/ 317 w 326"/>
                <a:gd name="T99" fmla="*/ 23 h 107"/>
                <a:gd name="T100" fmla="*/ 318 w 326"/>
                <a:gd name="T101" fmla="*/ 19 h 107"/>
                <a:gd name="T102" fmla="*/ 321 w 326"/>
                <a:gd name="T103" fmla="*/ 14 h 107"/>
                <a:gd name="T104" fmla="*/ 325 w 326"/>
                <a:gd name="T105" fmla="*/ 12 h 107"/>
                <a:gd name="T106" fmla="*/ 326 w 326"/>
                <a:gd name="T107" fmla="*/ 12 h 107"/>
                <a:gd name="T108" fmla="*/ 326 w 326"/>
                <a:gd name="T109" fmla="*/ 0 h 107"/>
                <a:gd name="T110" fmla="*/ 193 w 326"/>
                <a:gd name="T111" fmla="*/ 14 h 1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326" h="107">
                  <a:moveTo>
                    <a:pt x="193" y="14"/>
                  </a:moveTo>
                  <a:cubicBezTo>
                    <a:pt x="83" y="21"/>
                    <a:pt x="83" y="21"/>
                    <a:pt x="83" y="21"/>
                  </a:cubicBezTo>
                  <a:cubicBezTo>
                    <a:pt x="85" y="31"/>
                    <a:pt x="85" y="31"/>
                    <a:pt x="85" y="31"/>
                  </a:cubicBezTo>
                  <a:cubicBezTo>
                    <a:pt x="26" y="32"/>
                    <a:pt x="26" y="32"/>
                    <a:pt x="26" y="32"/>
                  </a:cubicBezTo>
                  <a:cubicBezTo>
                    <a:pt x="24" y="33"/>
                    <a:pt x="24" y="33"/>
                    <a:pt x="24" y="33"/>
                  </a:cubicBezTo>
                  <a:cubicBezTo>
                    <a:pt x="24" y="36"/>
                    <a:pt x="24" y="36"/>
                    <a:pt x="24" y="36"/>
                  </a:cubicBezTo>
                  <a:cubicBezTo>
                    <a:pt x="24" y="39"/>
                    <a:pt x="24" y="39"/>
                    <a:pt x="24" y="39"/>
                  </a:cubicBezTo>
                  <a:cubicBezTo>
                    <a:pt x="23" y="42"/>
                    <a:pt x="23" y="42"/>
                    <a:pt x="23" y="42"/>
                  </a:cubicBezTo>
                  <a:cubicBezTo>
                    <a:pt x="21" y="43"/>
                    <a:pt x="21" y="43"/>
                    <a:pt x="21" y="43"/>
                  </a:cubicBezTo>
                  <a:cubicBezTo>
                    <a:pt x="20" y="45"/>
                    <a:pt x="20" y="45"/>
                    <a:pt x="20" y="45"/>
                  </a:cubicBezTo>
                  <a:cubicBezTo>
                    <a:pt x="21" y="46"/>
                    <a:pt x="21" y="46"/>
                    <a:pt x="21" y="46"/>
                  </a:cubicBezTo>
                  <a:cubicBezTo>
                    <a:pt x="21" y="46"/>
                    <a:pt x="23" y="49"/>
                    <a:pt x="23" y="50"/>
                  </a:cubicBezTo>
                  <a:cubicBezTo>
                    <a:pt x="24" y="51"/>
                    <a:pt x="22" y="52"/>
                    <a:pt x="22" y="52"/>
                  </a:cubicBezTo>
                  <a:cubicBezTo>
                    <a:pt x="20" y="55"/>
                    <a:pt x="20" y="55"/>
                    <a:pt x="20" y="55"/>
                  </a:cubicBezTo>
                  <a:cubicBezTo>
                    <a:pt x="19" y="58"/>
                    <a:pt x="19" y="58"/>
                    <a:pt x="19" y="58"/>
                  </a:cubicBezTo>
                  <a:cubicBezTo>
                    <a:pt x="20" y="58"/>
                    <a:pt x="20" y="58"/>
                    <a:pt x="20" y="58"/>
                  </a:cubicBezTo>
                  <a:cubicBezTo>
                    <a:pt x="20" y="62"/>
                    <a:pt x="20" y="62"/>
                    <a:pt x="20" y="62"/>
                  </a:cubicBezTo>
                  <a:cubicBezTo>
                    <a:pt x="19" y="64"/>
                    <a:pt x="19" y="64"/>
                    <a:pt x="19" y="64"/>
                  </a:cubicBezTo>
                  <a:cubicBezTo>
                    <a:pt x="18" y="66"/>
                    <a:pt x="18" y="66"/>
                    <a:pt x="18" y="66"/>
                  </a:cubicBezTo>
                  <a:cubicBezTo>
                    <a:pt x="16" y="69"/>
                    <a:pt x="16" y="69"/>
                    <a:pt x="16" y="69"/>
                  </a:cubicBezTo>
                  <a:cubicBezTo>
                    <a:pt x="13" y="70"/>
                    <a:pt x="13" y="70"/>
                    <a:pt x="13" y="70"/>
                  </a:cubicBezTo>
                  <a:cubicBezTo>
                    <a:pt x="13" y="75"/>
                    <a:pt x="13" y="75"/>
                    <a:pt x="13" y="75"/>
                  </a:cubicBezTo>
                  <a:cubicBezTo>
                    <a:pt x="12" y="77"/>
                    <a:pt x="12" y="77"/>
                    <a:pt x="12" y="77"/>
                  </a:cubicBezTo>
                  <a:cubicBezTo>
                    <a:pt x="12" y="79"/>
                    <a:pt x="12" y="79"/>
                    <a:pt x="12" y="79"/>
                  </a:cubicBezTo>
                  <a:cubicBezTo>
                    <a:pt x="8" y="82"/>
                    <a:pt x="8" y="82"/>
                    <a:pt x="8" y="82"/>
                  </a:cubicBezTo>
                  <a:cubicBezTo>
                    <a:pt x="5" y="87"/>
                    <a:pt x="5" y="87"/>
                    <a:pt x="5" y="87"/>
                  </a:cubicBezTo>
                  <a:cubicBezTo>
                    <a:pt x="5" y="92"/>
                    <a:pt x="5" y="92"/>
                    <a:pt x="5" y="92"/>
                  </a:cubicBezTo>
                  <a:cubicBezTo>
                    <a:pt x="5" y="99"/>
                    <a:pt x="5" y="99"/>
                    <a:pt x="5" y="99"/>
                  </a:cubicBezTo>
                  <a:cubicBezTo>
                    <a:pt x="2" y="104"/>
                    <a:pt x="2" y="104"/>
                    <a:pt x="2" y="104"/>
                  </a:cubicBezTo>
                  <a:cubicBezTo>
                    <a:pt x="0" y="107"/>
                    <a:pt x="0" y="107"/>
                    <a:pt x="0" y="107"/>
                  </a:cubicBezTo>
                  <a:cubicBezTo>
                    <a:pt x="0" y="107"/>
                    <a:pt x="0" y="107"/>
                    <a:pt x="0" y="107"/>
                  </a:cubicBezTo>
                  <a:cubicBezTo>
                    <a:pt x="232" y="89"/>
                    <a:pt x="232" y="89"/>
                    <a:pt x="232" y="89"/>
                  </a:cubicBezTo>
                  <a:cubicBezTo>
                    <a:pt x="232" y="89"/>
                    <a:pt x="232" y="89"/>
                    <a:pt x="232" y="89"/>
                  </a:cubicBezTo>
                  <a:cubicBezTo>
                    <a:pt x="232" y="88"/>
                    <a:pt x="232" y="88"/>
                    <a:pt x="232" y="88"/>
                  </a:cubicBezTo>
                  <a:cubicBezTo>
                    <a:pt x="233" y="82"/>
                    <a:pt x="233" y="82"/>
                    <a:pt x="233" y="82"/>
                  </a:cubicBezTo>
                  <a:cubicBezTo>
                    <a:pt x="233" y="79"/>
                    <a:pt x="233" y="79"/>
                    <a:pt x="233" y="79"/>
                  </a:cubicBezTo>
                  <a:cubicBezTo>
                    <a:pt x="237" y="75"/>
                    <a:pt x="237" y="75"/>
                    <a:pt x="237" y="75"/>
                  </a:cubicBezTo>
                  <a:cubicBezTo>
                    <a:pt x="240" y="75"/>
                    <a:pt x="240" y="75"/>
                    <a:pt x="240" y="75"/>
                  </a:cubicBezTo>
                  <a:cubicBezTo>
                    <a:pt x="244" y="72"/>
                    <a:pt x="244" y="72"/>
                    <a:pt x="244" y="72"/>
                  </a:cubicBezTo>
                  <a:cubicBezTo>
                    <a:pt x="243" y="68"/>
                    <a:pt x="243" y="68"/>
                    <a:pt x="243" y="68"/>
                  </a:cubicBezTo>
                  <a:cubicBezTo>
                    <a:pt x="246" y="64"/>
                    <a:pt x="246" y="64"/>
                    <a:pt x="246" y="64"/>
                  </a:cubicBezTo>
                  <a:cubicBezTo>
                    <a:pt x="280" y="44"/>
                    <a:pt x="280" y="44"/>
                    <a:pt x="280" y="44"/>
                  </a:cubicBezTo>
                  <a:cubicBezTo>
                    <a:pt x="285" y="41"/>
                    <a:pt x="285" y="41"/>
                    <a:pt x="285" y="41"/>
                  </a:cubicBezTo>
                  <a:cubicBezTo>
                    <a:pt x="287" y="37"/>
                    <a:pt x="287" y="37"/>
                    <a:pt x="287" y="37"/>
                  </a:cubicBezTo>
                  <a:cubicBezTo>
                    <a:pt x="291" y="31"/>
                    <a:pt x="291" y="31"/>
                    <a:pt x="291" y="31"/>
                  </a:cubicBezTo>
                  <a:cubicBezTo>
                    <a:pt x="294" y="31"/>
                    <a:pt x="294" y="31"/>
                    <a:pt x="294" y="31"/>
                  </a:cubicBezTo>
                  <a:cubicBezTo>
                    <a:pt x="297" y="35"/>
                    <a:pt x="297" y="35"/>
                    <a:pt x="297" y="35"/>
                  </a:cubicBezTo>
                  <a:cubicBezTo>
                    <a:pt x="301" y="31"/>
                    <a:pt x="301" y="31"/>
                    <a:pt x="301" y="31"/>
                  </a:cubicBezTo>
                  <a:cubicBezTo>
                    <a:pt x="306" y="25"/>
                    <a:pt x="306" y="25"/>
                    <a:pt x="306" y="25"/>
                  </a:cubicBezTo>
                  <a:cubicBezTo>
                    <a:pt x="317" y="23"/>
                    <a:pt x="317" y="23"/>
                    <a:pt x="317" y="23"/>
                  </a:cubicBezTo>
                  <a:cubicBezTo>
                    <a:pt x="318" y="19"/>
                    <a:pt x="318" y="19"/>
                    <a:pt x="318" y="19"/>
                  </a:cubicBezTo>
                  <a:cubicBezTo>
                    <a:pt x="321" y="14"/>
                    <a:pt x="321" y="14"/>
                    <a:pt x="321" y="14"/>
                  </a:cubicBezTo>
                  <a:cubicBezTo>
                    <a:pt x="325" y="12"/>
                    <a:pt x="325" y="12"/>
                    <a:pt x="325" y="12"/>
                  </a:cubicBezTo>
                  <a:cubicBezTo>
                    <a:pt x="326" y="12"/>
                    <a:pt x="326" y="12"/>
                    <a:pt x="326" y="12"/>
                  </a:cubicBezTo>
                  <a:cubicBezTo>
                    <a:pt x="326" y="0"/>
                    <a:pt x="326" y="0"/>
                    <a:pt x="326" y="0"/>
                  </a:cubicBezTo>
                  <a:lnTo>
                    <a:pt x="193" y="14"/>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74" name="Freeform 37"/>
            <p:cNvSpPr>
              <a:spLocks/>
            </p:cNvSpPr>
            <p:nvPr/>
          </p:nvSpPr>
          <p:spPr bwMode="auto">
            <a:xfrm>
              <a:off x="4538102" y="3936929"/>
              <a:ext cx="904000" cy="399698"/>
            </a:xfrm>
            <a:custGeom>
              <a:avLst/>
              <a:gdLst>
                <a:gd name="T0" fmla="*/ 320 w 326"/>
                <a:gd name="T1" fmla="*/ 28 h 144"/>
                <a:gd name="T2" fmla="*/ 315 w 326"/>
                <a:gd name="T3" fmla="*/ 38 h 144"/>
                <a:gd name="T4" fmla="*/ 311 w 326"/>
                <a:gd name="T5" fmla="*/ 32 h 144"/>
                <a:gd name="T6" fmla="*/ 300 w 326"/>
                <a:gd name="T7" fmla="*/ 30 h 144"/>
                <a:gd name="T8" fmla="*/ 289 w 326"/>
                <a:gd name="T9" fmla="*/ 35 h 144"/>
                <a:gd name="T10" fmla="*/ 285 w 326"/>
                <a:gd name="T11" fmla="*/ 32 h 144"/>
                <a:gd name="T12" fmla="*/ 282 w 326"/>
                <a:gd name="T13" fmla="*/ 25 h 144"/>
                <a:gd name="T14" fmla="*/ 281 w 326"/>
                <a:gd name="T15" fmla="*/ 18 h 144"/>
                <a:gd name="T16" fmla="*/ 284 w 326"/>
                <a:gd name="T17" fmla="*/ 20 h 144"/>
                <a:gd name="T18" fmla="*/ 290 w 326"/>
                <a:gd name="T19" fmla="*/ 29 h 144"/>
                <a:gd name="T20" fmla="*/ 295 w 326"/>
                <a:gd name="T21" fmla="*/ 26 h 144"/>
                <a:gd name="T22" fmla="*/ 305 w 326"/>
                <a:gd name="T23" fmla="*/ 22 h 144"/>
                <a:gd name="T24" fmla="*/ 306 w 326"/>
                <a:gd name="T25" fmla="*/ 16 h 144"/>
                <a:gd name="T26" fmla="*/ 303 w 326"/>
                <a:gd name="T27" fmla="*/ 12 h 144"/>
                <a:gd name="T28" fmla="*/ 312 w 326"/>
                <a:gd name="T29" fmla="*/ 14 h 144"/>
                <a:gd name="T30" fmla="*/ 308 w 326"/>
                <a:gd name="T31" fmla="*/ 4 h 144"/>
                <a:gd name="T32" fmla="*/ 155 w 326"/>
                <a:gd name="T33" fmla="*/ 28 h 144"/>
                <a:gd name="T34" fmla="*/ 93 w 326"/>
                <a:gd name="T35" fmla="*/ 47 h 144"/>
                <a:gd name="T36" fmla="*/ 85 w 326"/>
                <a:gd name="T37" fmla="*/ 58 h 144"/>
                <a:gd name="T38" fmla="*/ 65 w 326"/>
                <a:gd name="T39" fmla="*/ 70 h 144"/>
                <a:gd name="T40" fmla="*/ 55 w 326"/>
                <a:gd name="T41" fmla="*/ 72 h 144"/>
                <a:gd name="T42" fmla="*/ 14 w 326"/>
                <a:gd name="T43" fmla="*/ 99 h 144"/>
                <a:gd name="T44" fmla="*/ 8 w 326"/>
                <a:gd name="T45" fmla="*/ 110 h 144"/>
                <a:gd name="T46" fmla="*/ 1 w 326"/>
                <a:gd name="T47" fmla="*/ 117 h 144"/>
                <a:gd name="T48" fmla="*/ 0 w 326"/>
                <a:gd name="T49" fmla="*/ 124 h 144"/>
                <a:gd name="T50" fmla="*/ 83 w 326"/>
                <a:gd name="T51" fmla="*/ 104 h 144"/>
                <a:gd name="T52" fmla="*/ 108 w 326"/>
                <a:gd name="T53" fmla="*/ 105 h 144"/>
                <a:gd name="T54" fmla="*/ 123 w 326"/>
                <a:gd name="T55" fmla="*/ 100 h 144"/>
                <a:gd name="T56" fmla="*/ 142 w 326"/>
                <a:gd name="T57" fmla="*/ 114 h 144"/>
                <a:gd name="T58" fmla="*/ 243 w 326"/>
                <a:gd name="T59" fmla="*/ 140 h 144"/>
                <a:gd name="T60" fmla="*/ 256 w 326"/>
                <a:gd name="T61" fmla="*/ 136 h 144"/>
                <a:gd name="T62" fmla="*/ 263 w 326"/>
                <a:gd name="T63" fmla="*/ 117 h 144"/>
                <a:gd name="T64" fmla="*/ 271 w 326"/>
                <a:gd name="T65" fmla="*/ 106 h 144"/>
                <a:gd name="T66" fmla="*/ 270 w 326"/>
                <a:gd name="T67" fmla="*/ 100 h 144"/>
                <a:gd name="T68" fmla="*/ 272 w 326"/>
                <a:gd name="T69" fmla="*/ 97 h 144"/>
                <a:gd name="T70" fmla="*/ 278 w 326"/>
                <a:gd name="T71" fmla="*/ 100 h 144"/>
                <a:gd name="T72" fmla="*/ 281 w 326"/>
                <a:gd name="T73" fmla="*/ 95 h 144"/>
                <a:gd name="T74" fmla="*/ 285 w 326"/>
                <a:gd name="T75" fmla="*/ 95 h 144"/>
                <a:gd name="T76" fmla="*/ 296 w 326"/>
                <a:gd name="T77" fmla="*/ 91 h 144"/>
                <a:gd name="T78" fmla="*/ 301 w 326"/>
                <a:gd name="T79" fmla="*/ 87 h 144"/>
                <a:gd name="T80" fmla="*/ 308 w 326"/>
                <a:gd name="T81" fmla="*/ 81 h 144"/>
                <a:gd name="T82" fmla="*/ 308 w 326"/>
                <a:gd name="T83" fmla="*/ 75 h 144"/>
                <a:gd name="T84" fmla="*/ 301 w 326"/>
                <a:gd name="T85" fmla="*/ 78 h 144"/>
                <a:gd name="T86" fmla="*/ 291 w 326"/>
                <a:gd name="T87" fmla="*/ 83 h 144"/>
                <a:gd name="T88" fmla="*/ 283 w 326"/>
                <a:gd name="T89" fmla="*/ 77 h 144"/>
                <a:gd name="T90" fmla="*/ 288 w 326"/>
                <a:gd name="T91" fmla="*/ 77 h 144"/>
                <a:gd name="T92" fmla="*/ 296 w 326"/>
                <a:gd name="T93" fmla="*/ 73 h 144"/>
                <a:gd name="T94" fmla="*/ 297 w 326"/>
                <a:gd name="T95" fmla="*/ 68 h 144"/>
                <a:gd name="T96" fmla="*/ 296 w 326"/>
                <a:gd name="T97" fmla="*/ 64 h 144"/>
                <a:gd name="T98" fmla="*/ 280 w 326"/>
                <a:gd name="T99" fmla="*/ 58 h 144"/>
                <a:gd name="T100" fmla="*/ 290 w 326"/>
                <a:gd name="T101" fmla="*/ 57 h 144"/>
                <a:gd name="T102" fmla="*/ 294 w 326"/>
                <a:gd name="T103" fmla="*/ 55 h 144"/>
                <a:gd name="T104" fmla="*/ 294 w 326"/>
                <a:gd name="T105" fmla="*/ 51 h 144"/>
                <a:gd name="T106" fmla="*/ 300 w 326"/>
                <a:gd name="T107" fmla="*/ 58 h 144"/>
                <a:gd name="T108" fmla="*/ 306 w 326"/>
                <a:gd name="T109" fmla="*/ 58 h 144"/>
                <a:gd name="T110" fmla="*/ 317 w 326"/>
                <a:gd name="T111" fmla="*/ 57 h 144"/>
                <a:gd name="T112" fmla="*/ 319 w 326"/>
                <a:gd name="T113" fmla="*/ 48 h 144"/>
                <a:gd name="T114" fmla="*/ 322 w 326"/>
                <a:gd name="T115" fmla="*/ 42 h 144"/>
                <a:gd name="T116" fmla="*/ 325 w 326"/>
                <a:gd name="T117" fmla="*/ 3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326" h="144">
                  <a:moveTo>
                    <a:pt x="324" y="34"/>
                  </a:moveTo>
                  <a:cubicBezTo>
                    <a:pt x="322" y="31"/>
                    <a:pt x="322" y="31"/>
                    <a:pt x="322" y="31"/>
                  </a:cubicBezTo>
                  <a:cubicBezTo>
                    <a:pt x="320" y="28"/>
                    <a:pt x="320" y="28"/>
                    <a:pt x="320" y="28"/>
                  </a:cubicBezTo>
                  <a:cubicBezTo>
                    <a:pt x="317" y="28"/>
                    <a:pt x="317" y="28"/>
                    <a:pt x="317" y="28"/>
                  </a:cubicBezTo>
                  <a:cubicBezTo>
                    <a:pt x="316" y="29"/>
                    <a:pt x="316" y="29"/>
                    <a:pt x="316" y="29"/>
                  </a:cubicBezTo>
                  <a:cubicBezTo>
                    <a:pt x="315" y="38"/>
                    <a:pt x="315" y="38"/>
                    <a:pt x="315" y="38"/>
                  </a:cubicBezTo>
                  <a:cubicBezTo>
                    <a:pt x="315" y="40"/>
                    <a:pt x="315" y="40"/>
                    <a:pt x="315" y="40"/>
                  </a:cubicBezTo>
                  <a:cubicBezTo>
                    <a:pt x="312" y="38"/>
                    <a:pt x="312" y="38"/>
                    <a:pt x="312" y="38"/>
                  </a:cubicBezTo>
                  <a:cubicBezTo>
                    <a:pt x="311" y="32"/>
                    <a:pt x="311" y="32"/>
                    <a:pt x="311" y="32"/>
                  </a:cubicBezTo>
                  <a:cubicBezTo>
                    <a:pt x="309" y="28"/>
                    <a:pt x="309" y="28"/>
                    <a:pt x="309" y="28"/>
                  </a:cubicBezTo>
                  <a:cubicBezTo>
                    <a:pt x="306" y="27"/>
                    <a:pt x="306" y="27"/>
                    <a:pt x="306" y="27"/>
                  </a:cubicBezTo>
                  <a:cubicBezTo>
                    <a:pt x="300" y="30"/>
                    <a:pt x="300" y="30"/>
                    <a:pt x="300" y="30"/>
                  </a:cubicBezTo>
                  <a:cubicBezTo>
                    <a:pt x="298" y="30"/>
                    <a:pt x="298" y="30"/>
                    <a:pt x="298" y="30"/>
                  </a:cubicBezTo>
                  <a:cubicBezTo>
                    <a:pt x="292" y="32"/>
                    <a:pt x="292" y="32"/>
                    <a:pt x="292" y="32"/>
                  </a:cubicBezTo>
                  <a:cubicBezTo>
                    <a:pt x="289" y="35"/>
                    <a:pt x="289" y="35"/>
                    <a:pt x="289" y="35"/>
                  </a:cubicBezTo>
                  <a:cubicBezTo>
                    <a:pt x="286" y="39"/>
                    <a:pt x="286" y="39"/>
                    <a:pt x="286" y="39"/>
                  </a:cubicBezTo>
                  <a:cubicBezTo>
                    <a:pt x="285" y="37"/>
                    <a:pt x="285" y="37"/>
                    <a:pt x="285" y="37"/>
                  </a:cubicBezTo>
                  <a:cubicBezTo>
                    <a:pt x="285" y="32"/>
                    <a:pt x="285" y="32"/>
                    <a:pt x="285" y="32"/>
                  </a:cubicBezTo>
                  <a:cubicBezTo>
                    <a:pt x="285" y="30"/>
                    <a:pt x="285" y="30"/>
                    <a:pt x="285" y="30"/>
                  </a:cubicBezTo>
                  <a:cubicBezTo>
                    <a:pt x="283" y="27"/>
                    <a:pt x="283" y="27"/>
                    <a:pt x="283" y="27"/>
                  </a:cubicBezTo>
                  <a:cubicBezTo>
                    <a:pt x="282" y="25"/>
                    <a:pt x="282" y="25"/>
                    <a:pt x="282" y="25"/>
                  </a:cubicBezTo>
                  <a:cubicBezTo>
                    <a:pt x="281" y="23"/>
                    <a:pt x="281" y="23"/>
                    <a:pt x="281" y="23"/>
                  </a:cubicBezTo>
                  <a:cubicBezTo>
                    <a:pt x="281" y="20"/>
                    <a:pt x="281" y="20"/>
                    <a:pt x="281" y="20"/>
                  </a:cubicBezTo>
                  <a:cubicBezTo>
                    <a:pt x="281" y="18"/>
                    <a:pt x="281" y="18"/>
                    <a:pt x="281" y="18"/>
                  </a:cubicBezTo>
                  <a:cubicBezTo>
                    <a:pt x="283" y="16"/>
                    <a:pt x="283" y="16"/>
                    <a:pt x="283" y="16"/>
                  </a:cubicBezTo>
                  <a:cubicBezTo>
                    <a:pt x="283" y="16"/>
                    <a:pt x="283" y="16"/>
                    <a:pt x="283" y="16"/>
                  </a:cubicBezTo>
                  <a:cubicBezTo>
                    <a:pt x="284" y="20"/>
                    <a:pt x="284" y="20"/>
                    <a:pt x="284" y="20"/>
                  </a:cubicBezTo>
                  <a:cubicBezTo>
                    <a:pt x="285" y="26"/>
                    <a:pt x="285" y="26"/>
                    <a:pt x="285" y="26"/>
                  </a:cubicBezTo>
                  <a:cubicBezTo>
                    <a:pt x="287" y="31"/>
                    <a:pt x="287" y="31"/>
                    <a:pt x="287" y="31"/>
                  </a:cubicBezTo>
                  <a:cubicBezTo>
                    <a:pt x="290" y="29"/>
                    <a:pt x="290" y="29"/>
                    <a:pt x="290" y="29"/>
                  </a:cubicBezTo>
                  <a:cubicBezTo>
                    <a:pt x="291" y="28"/>
                    <a:pt x="291" y="28"/>
                    <a:pt x="291" y="28"/>
                  </a:cubicBezTo>
                  <a:cubicBezTo>
                    <a:pt x="294" y="26"/>
                    <a:pt x="294" y="26"/>
                    <a:pt x="294" y="26"/>
                  </a:cubicBezTo>
                  <a:cubicBezTo>
                    <a:pt x="295" y="26"/>
                    <a:pt x="295" y="26"/>
                    <a:pt x="295" y="26"/>
                  </a:cubicBezTo>
                  <a:cubicBezTo>
                    <a:pt x="299" y="24"/>
                    <a:pt x="299" y="24"/>
                    <a:pt x="299" y="24"/>
                  </a:cubicBezTo>
                  <a:cubicBezTo>
                    <a:pt x="300" y="22"/>
                    <a:pt x="300" y="22"/>
                    <a:pt x="300" y="22"/>
                  </a:cubicBezTo>
                  <a:cubicBezTo>
                    <a:pt x="305" y="22"/>
                    <a:pt x="305" y="22"/>
                    <a:pt x="305" y="22"/>
                  </a:cubicBezTo>
                  <a:cubicBezTo>
                    <a:pt x="306" y="19"/>
                    <a:pt x="306" y="19"/>
                    <a:pt x="306" y="19"/>
                  </a:cubicBezTo>
                  <a:cubicBezTo>
                    <a:pt x="307" y="18"/>
                    <a:pt x="307" y="18"/>
                    <a:pt x="307" y="18"/>
                  </a:cubicBezTo>
                  <a:cubicBezTo>
                    <a:pt x="307" y="18"/>
                    <a:pt x="306" y="17"/>
                    <a:pt x="306" y="16"/>
                  </a:cubicBezTo>
                  <a:cubicBezTo>
                    <a:pt x="305" y="16"/>
                    <a:pt x="305" y="16"/>
                    <a:pt x="305" y="16"/>
                  </a:cubicBezTo>
                  <a:cubicBezTo>
                    <a:pt x="303" y="13"/>
                    <a:pt x="303" y="13"/>
                    <a:pt x="303" y="13"/>
                  </a:cubicBezTo>
                  <a:cubicBezTo>
                    <a:pt x="303" y="12"/>
                    <a:pt x="303" y="12"/>
                    <a:pt x="303" y="12"/>
                  </a:cubicBezTo>
                  <a:cubicBezTo>
                    <a:pt x="304" y="12"/>
                    <a:pt x="304" y="12"/>
                    <a:pt x="304" y="12"/>
                  </a:cubicBezTo>
                  <a:cubicBezTo>
                    <a:pt x="309" y="14"/>
                    <a:pt x="309" y="14"/>
                    <a:pt x="309" y="14"/>
                  </a:cubicBezTo>
                  <a:cubicBezTo>
                    <a:pt x="312" y="14"/>
                    <a:pt x="312" y="14"/>
                    <a:pt x="312" y="14"/>
                  </a:cubicBezTo>
                  <a:cubicBezTo>
                    <a:pt x="312" y="11"/>
                    <a:pt x="312" y="11"/>
                    <a:pt x="312" y="11"/>
                  </a:cubicBezTo>
                  <a:cubicBezTo>
                    <a:pt x="309" y="7"/>
                    <a:pt x="309" y="7"/>
                    <a:pt x="309" y="7"/>
                  </a:cubicBezTo>
                  <a:cubicBezTo>
                    <a:pt x="308" y="4"/>
                    <a:pt x="308" y="4"/>
                    <a:pt x="308" y="4"/>
                  </a:cubicBezTo>
                  <a:cubicBezTo>
                    <a:pt x="305" y="0"/>
                    <a:pt x="305" y="0"/>
                    <a:pt x="305" y="0"/>
                  </a:cubicBezTo>
                  <a:cubicBezTo>
                    <a:pt x="218" y="18"/>
                    <a:pt x="218" y="18"/>
                    <a:pt x="218" y="18"/>
                  </a:cubicBezTo>
                  <a:cubicBezTo>
                    <a:pt x="155" y="28"/>
                    <a:pt x="155" y="28"/>
                    <a:pt x="155" y="28"/>
                  </a:cubicBezTo>
                  <a:cubicBezTo>
                    <a:pt x="94" y="35"/>
                    <a:pt x="94" y="35"/>
                    <a:pt x="94" y="35"/>
                  </a:cubicBezTo>
                  <a:cubicBezTo>
                    <a:pt x="94" y="47"/>
                    <a:pt x="94" y="47"/>
                    <a:pt x="94" y="47"/>
                  </a:cubicBezTo>
                  <a:cubicBezTo>
                    <a:pt x="93" y="47"/>
                    <a:pt x="93" y="47"/>
                    <a:pt x="93" y="47"/>
                  </a:cubicBezTo>
                  <a:cubicBezTo>
                    <a:pt x="89" y="49"/>
                    <a:pt x="89" y="49"/>
                    <a:pt x="89" y="49"/>
                  </a:cubicBezTo>
                  <a:cubicBezTo>
                    <a:pt x="86" y="54"/>
                    <a:pt x="86" y="54"/>
                    <a:pt x="86" y="54"/>
                  </a:cubicBezTo>
                  <a:cubicBezTo>
                    <a:pt x="85" y="58"/>
                    <a:pt x="85" y="58"/>
                    <a:pt x="85" y="58"/>
                  </a:cubicBezTo>
                  <a:cubicBezTo>
                    <a:pt x="74" y="60"/>
                    <a:pt x="74" y="60"/>
                    <a:pt x="74" y="60"/>
                  </a:cubicBezTo>
                  <a:cubicBezTo>
                    <a:pt x="69" y="66"/>
                    <a:pt x="69" y="66"/>
                    <a:pt x="69" y="66"/>
                  </a:cubicBezTo>
                  <a:cubicBezTo>
                    <a:pt x="65" y="70"/>
                    <a:pt x="65" y="70"/>
                    <a:pt x="65" y="70"/>
                  </a:cubicBezTo>
                  <a:cubicBezTo>
                    <a:pt x="62" y="66"/>
                    <a:pt x="62" y="66"/>
                    <a:pt x="62" y="66"/>
                  </a:cubicBezTo>
                  <a:cubicBezTo>
                    <a:pt x="59" y="66"/>
                    <a:pt x="59" y="66"/>
                    <a:pt x="59" y="66"/>
                  </a:cubicBezTo>
                  <a:cubicBezTo>
                    <a:pt x="55" y="72"/>
                    <a:pt x="55" y="72"/>
                    <a:pt x="55" y="72"/>
                  </a:cubicBezTo>
                  <a:cubicBezTo>
                    <a:pt x="53" y="76"/>
                    <a:pt x="53" y="76"/>
                    <a:pt x="53" y="76"/>
                  </a:cubicBezTo>
                  <a:cubicBezTo>
                    <a:pt x="48" y="79"/>
                    <a:pt x="48" y="79"/>
                    <a:pt x="48" y="79"/>
                  </a:cubicBezTo>
                  <a:cubicBezTo>
                    <a:pt x="14" y="99"/>
                    <a:pt x="14" y="99"/>
                    <a:pt x="14" y="99"/>
                  </a:cubicBezTo>
                  <a:cubicBezTo>
                    <a:pt x="11" y="103"/>
                    <a:pt x="11" y="103"/>
                    <a:pt x="11" y="103"/>
                  </a:cubicBezTo>
                  <a:cubicBezTo>
                    <a:pt x="12" y="107"/>
                    <a:pt x="12" y="107"/>
                    <a:pt x="12" y="107"/>
                  </a:cubicBezTo>
                  <a:cubicBezTo>
                    <a:pt x="8" y="110"/>
                    <a:pt x="8" y="110"/>
                    <a:pt x="8" y="110"/>
                  </a:cubicBezTo>
                  <a:cubicBezTo>
                    <a:pt x="5" y="110"/>
                    <a:pt x="5" y="110"/>
                    <a:pt x="5" y="110"/>
                  </a:cubicBezTo>
                  <a:cubicBezTo>
                    <a:pt x="1" y="114"/>
                    <a:pt x="1" y="114"/>
                    <a:pt x="1" y="114"/>
                  </a:cubicBezTo>
                  <a:cubicBezTo>
                    <a:pt x="1" y="117"/>
                    <a:pt x="1" y="117"/>
                    <a:pt x="1" y="117"/>
                  </a:cubicBezTo>
                  <a:cubicBezTo>
                    <a:pt x="0" y="123"/>
                    <a:pt x="0" y="123"/>
                    <a:pt x="0" y="123"/>
                  </a:cubicBezTo>
                  <a:cubicBezTo>
                    <a:pt x="0" y="124"/>
                    <a:pt x="0" y="124"/>
                    <a:pt x="0" y="124"/>
                  </a:cubicBezTo>
                  <a:cubicBezTo>
                    <a:pt x="0" y="124"/>
                    <a:pt x="0" y="124"/>
                    <a:pt x="0" y="124"/>
                  </a:cubicBezTo>
                  <a:cubicBezTo>
                    <a:pt x="56" y="118"/>
                    <a:pt x="56" y="118"/>
                    <a:pt x="56" y="118"/>
                  </a:cubicBezTo>
                  <a:cubicBezTo>
                    <a:pt x="73" y="105"/>
                    <a:pt x="73" y="105"/>
                    <a:pt x="73" y="105"/>
                  </a:cubicBezTo>
                  <a:cubicBezTo>
                    <a:pt x="83" y="104"/>
                    <a:pt x="83" y="104"/>
                    <a:pt x="83" y="104"/>
                  </a:cubicBezTo>
                  <a:cubicBezTo>
                    <a:pt x="90" y="104"/>
                    <a:pt x="90" y="104"/>
                    <a:pt x="90" y="104"/>
                  </a:cubicBezTo>
                  <a:cubicBezTo>
                    <a:pt x="102" y="106"/>
                    <a:pt x="102" y="106"/>
                    <a:pt x="102" y="106"/>
                  </a:cubicBezTo>
                  <a:cubicBezTo>
                    <a:pt x="108" y="105"/>
                    <a:pt x="108" y="105"/>
                    <a:pt x="108" y="105"/>
                  </a:cubicBezTo>
                  <a:cubicBezTo>
                    <a:pt x="111" y="104"/>
                    <a:pt x="111" y="104"/>
                    <a:pt x="111" y="104"/>
                  </a:cubicBezTo>
                  <a:cubicBezTo>
                    <a:pt x="116" y="101"/>
                    <a:pt x="116" y="101"/>
                    <a:pt x="116" y="101"/>
                  </a:cubicBezTo>
                  <a:cubicBezTo>
                    <a:pt x="123" y="100"/>
                    <a:pt x="123" y="100"/>
                    <a:pt x="123" y="100"/>
                  </a:cubicBezTo>
                  <a:cubicBezTo>
                    <a:pt x="132" y="101"/>
                    <a:pt x="132" y="101"/>
                    <a:pt x="132" y="101"/>
                  </a:cubicBezTo>
                  <a:cubicBezTo>
                    <a:pt x="138" y="104"/>
                    <a:pt x="138" y="104"/>
                    <a:pt x="138" y="104"/>
                  </a:cubicBezTo>
                  <a:cubicBezTo>
                    <a:pt x="142" y="114"/>
                    <a:pt x="142" y="114"/>
                    <a:pt x="142" y="114"/>
                  </a:cubicBezTo>
                  <a:cubicBezTo>
                    <a:pt x="182" y="106"/>
                    <a:pt x="182" y="106"/>
                    <a:pt x="182" y="106"/>
                  </a:cubicBezTo>
                  <a:cubicBezTo>
                    <a:pt x="234" y="144"/>
                    <a:pt x="234" y="144"/>
                    <a:pt x="234" y="144"/>
                  </a:cubicBezTo>
                  <a:cubicBezTo>
                    <a:pt x="243" y="140"/>
                    <a:pt x="243" y="140"/>
                    <a:pt x="243" y="140"/>
                  </a:cubicBezTo>
                  <a:cubicBezTo>
                    <a:pt x="245" y="140"/>
                    <a:pt x="245" y="140"/>
                    <a:pt x="245" y="140"/>
                  </a:cubicBezTo>
                  <a:cubicBezTo>
                    <a:pt x="254" y="139"/>
                    <a:pt x="254" y="139"/>
                    <a:pt x="254" y="139"/>
                  </a:cubicBezTo>
                  <a:cubicBezTo>
                    <a:pt x="256" y="136"/>
                    <a:pt x="256" y="136"/>
                    <a:pt x="256" y="136"/>
                  </a:cubicBezTo>
                  <a:cubicBezTo>
                    <a:pt x="259" y="133"/>
                    <a:pt x="259" y="133"/>
                    <a:pt x="259" y="133"/>
                  </a:cubicBezTo>
                  <a:cubicBezTo>
                    <a:pt x="260" y="124"/>
                    <a:pt x="260" y="124"/>
                    <a:pt x="260" y="124"/>
                  </a:cubicBezTo>
                  <a:cubicBezTo>
                    <a:pt x="263" y="117"/>
                    <a:pt x="263" y="117"/>
                    <a:pt x="263" y="117"/>
                  </a:cubicBezTo>
                  <a:cubicBezTo>
                    <a:pt x="267" y="111"/>
                    <a:pt x="267" y="111"/>
                    <a:pt x="267" y="111"/>
                  </a:cubicBezTo>
                  <a:cubicBezTo>
                    <a:pt x="271" y="108"/>
                    <a:pt x="271" y="108"/>
                    <a:pt x="271" y="108"/>
                  </a:cubicBezTo>
                  <a:cubicBezTo>
                    <a:pt x="271" y="106"/>
                    <a:pt x="271" y="106"/>
                    <a:pt x="271" y="106"/>
                  </a:cubicBezTo>
                  <a:cubicBezTo>
                    <a:pt x="270" y="103"/>
                    <a:pt x="270" y="103"/>
                    <a:pt x="270" y="103"/>
                  </a:cubicBezTo>
                  <a:cubicBezTo>
                    <a:pt x="269" y="101"/>
                    <a:pt x="269" y="101"/>
                    <a:pt x="269" y="101"/>
                  </a:cubicBezTo>
                  <a:cubicBezTo>
                    <a:pt x="270" y="100"/>
                    <a:pt x="270" y="100"/>
                    <a:pt x="270" y="100"/>
                  </a:cubicBezTo>
                  <a:cubicBezTo>
                    <a:pt x="270" y="98"/>
                    <a:pt x="270" y="98"/>
                    <a:pt x="270" y="98"/>
                  </a:cubicBezTo>
                  <a:cubicBezTo>
                    <a:pt x="271" y="97"/>
                    <a:pt x="271" y="97"/>
                    <a:pt x="271" y="97"/>
                  </a:cubicBezTo>
                  <a:cubicBezTo>
                    <a:pt x="272" y="97"/>
                    <a:pt x="272" y="97"/>
                    <a:pt x="272" y="97"/>
                  </a:cubicBezTo>
                  <a:cubicBezTo>
                    <a:pt x="273" y="98"/>
                    <a:pt x="273" y="98"/>
                    <a:pt x="273" y="98"/>
                  </a:cubicBezTo>
                  <a:cubicBezTo>
                    <a:pt x="274" y="102"/>
                    <a:pt x="274" y="102"/>
                    <a:pt x="274" y="102"/>
                  </a:cubicBezTo>
                  <a:cubicBezTo>
                    <a:pt x="278" y="100"/>
                    <a:pt x="278" y="100"/>
                    <a:pt x="278" y="100"/>
                  </a:cubicBezTo>
                  <a:cubicBezTo>
                    <a:pt x="281" y="99"/>
                    <a:pt x="281" y="99"/>
                    <a:pt x="281" y="99"/>
                  </a:cubicBezTo>
                  <a:cubicBezTo>
                    <a:pt x="281" y="97"/>
                    <a:pt x="281" y="97"/>
                    <a:pt x="281" y="97"/>
                  </a:cubicBezTo>
                  <a:cubicBezTo>
                    <a:pt x="281" y="95"/>
                    <a:pt x="281" y="95"/>
                    <a:pt x="281" y="95"/>
                  </a:cubicBezTo>
                  <a:cubicBezTo>
                    <a:pt x="283" y="94"/>
                    <a:pt x="283" y="94"/>
                    <a:pt x="283" y="94"/>
                  </a:cubicBezTo>
                  <a:cubicBezTo>
                    <a:pt x="283" y="93"/>
                    <a:pt x="283" y="93"/>
                    <a:pt x="283" y="93"/>
                  </a:cubicBezTo>
                  <a:cubicBezTo>
                    <a:pt x="285" y="95"/>
                    <a:pt x="285" y="95"/>
                    <a:pt x="285" y="95"/>
                  </a:cubicBezTo>
                  <a:cubicBezTo>
                    <a:pt x="290" y="93"/>
                    <a:pt x="290" y="93"/>
                    <a:pt x="290" y="93"/>
                  </a:cubicBezTo>
                  <a:cubicBezTo>
                    <a:pt x="294" y="91"/>
                    <a:pt x="294" y="91"/>
                    <a:pt x="294" y="91"/>
                  </a:cubicBezTo>
                  <a:cubicBezTo>
                    <a:pt x="296" y="91"/>
                    <a:pt x="296" y="91"/>
                    <a:pt x="296" y="91"/>
                  </a:cubicBezTo>
                  <a:cubicBezTo>
                    <a:pt x="299" y="89"/>
                    <a:pt x="299" y="89"/>
                    <a:pt x="299" y="89"/>
                  </a:cubicBezTo>
                  <a:cubicBezTo>
                    <a:pt x="301" y="88"/>
                    <a:pt x="301" y="88"/>
                    <a:pt x="301" y="88"/>
                  </a:cubicBezTo>
                  <a:cubicBezTo>
                    <a:pt x="301" y="87"/>
                    <a:pt x="301" y="87"/>
                    <a:pt x="301" y="87"/>
                  </a:cubicBezTo>
                  <a:cubicBezTo>
                    <a:pt x="305" y="90"/>
                    <a:pt x="305" y="90"/>
                    <a:pt x="305" y="90"/>
                  </a:cubicBezTo>
                  <a:cubicBezTo>
                    <a:pt x="307" y="86"/>
                    <a:pt x="307" y="86"/>
                    <a:pt x="307" y="86"/>
                  </a:cubicBezTo>
                  <a:cubicBezTo>
                    <a:pt x="308" y="81"/>
                    <a:pt x="308" y="81"/>
                    <a:pt x="308" y="81"/>
                  </a:cubicBezTo>
                  <a:cubicBezTo>
                    <a:pt x="309" y="79"/>
                    <a:pt x="309" y="79"/>
                    <a:pt x="309" y="79"/>
                  </a:cubicBezTo>
                  <a:cubicBezTo>
                    <a:pt x="310" y="77"/>
                    <a:pt x="310" y="77"/>
                    <a:pt x="310" y="77"/>
                  </a:cubicBezTo>
                  <a:cubicBezTo>
                    <a:pt x="310" y="77"/>
                    <a:pt x="309" y="74"/>
                    <a:pt x="308" y="75"/>
                  </a:cubicBezTo>
                  <a:cubicBezTo>
                    <a:pt x="307" y="75"/>
                    <a:pt x="304" y="76"/>
                    <a:pt x="304" y="76"/>
                  </a:cubicBezTo>
                  <a:cubicBezTo>
                    <a:pt x="303" y="78"/>
                    <a:pt x="303" y="78"/>
                    <a:pt x="303" y="78"/>
                  </a:cubicBezTo>
                  <a:cubicBezTo>
                    <a:pt x="301" y="78"/>
                    <a:pt x="301" y="78"/>
                    <a:pt x="301" y="78"/>
                  </a:cubicBezTo>
                  <a:cubicBezTo>
                    <a:pt x="299" y="80"/>
                    <a:pt x="299" y="80"/>
                    <a:pt x="299" y="80"/>
                  </a:cubicBezTo>
                  <a:cubicBezTo>
                    <a:pt x="294" y="83"/>
                    <a:pt x="294" y="83"/>
                    <a:pt x="294" y="83"/>
                  </a:cubicBezTo>
                  <a:cubicBezTo>
                    <a:pt x="291" y="83"/>
                    <a:pt x="291" y="83"/>
                    <a:pt x="291" y="83"/>
                  </a:cubicBezTo>
                  <a:cubicBezTo>
                    <a:pt x="283" y="81"/>
                    <a:pt x="283" y="81"/>
                    <a:pt x="283" y="81"/>
                  </a:cubicBezTo>
                  <a:cubicBezTo>
                    <a:pt x="283" y="79"/>
                    <a:pt x="283" y="79"/>
                    <a:pt x="283" y="79"/>
                  </a:cubicBezTo>
                  <a:cubicBezTo>
                    <a:pt x="283" y="77"/>
                    <a:pt x="283" y="77"/>
                    <a:pt x="283" y="77"/>
                  </a:cubicBezTo>
                  <a:cubicBezTo>
                    <a:pt x="284" y="76"/>
                    <a:pt x="284" y="76"/>
                    <a:pt x="284" y="76"/>
                  </a:cubicBezTo>
                  <a:cubicBezTo>
                    <a:pt x="286" y="76"/>
                    <a:pt x="286" y="76"/>
                    <a:pt x="286" y="76"/>
                  </a:cubicBezTo>
                  <a:cubicBezTo>
                    <a:pt x="288" y="77"/>
                    <a:pt x="288" y="77"/>
                    <a:pt x="288" y="77"/>
                  </a:cubicBezTo>
                  <a:cubicBezTo>
                    <a:pt x="293" y="77"/>
                    <a:pt x="293" y="77"/>
                    <a:pt x="293" y="77"/>
                  </a:cubicBezTo>
                  <a:cubicBezTo>
                    <a:pt x="296" y="75"/>
                    <a:pt x="296" y="75"/>
                    <a:pt x="296" y="75"/>
                  </a:cubicBezTo>
                  <a:cubicBezTo>
                    <a:pt x="296" y="73"/>
                    <a:pt x="296" y="73"/>
                    <a:pt x="296" y="73"/>
                  </a:cubicBezTo>
                  <a:cubicBezTo>
                    <a:pt x="295" y="71"/>
                    <a:pt x="295" y="71"/>
                    <a:pt x="295" y="71"/>
                  </a:cubicBezTo>
                  <a:cubicBezTo>
                    <a:pt x="296" y="68"/>
                    <a:pt x="296" y="68"/>
                    <a:pt x="296" y="68"/>
                  </a:cubicBezTo>
                  <a:cubicBezTo>
                    <a:pt x="297" y="68"/>
                    <a:pt x="297" y="68"/>
                    <a:pt x="297" y="68"/>
                  </a:cubicBezTo>
                  <a:cubicBezTo>
                    <a:pt x="299" y="66"/>
                    <a:pt x="299" y="66"/>
                    <a:pt x="299" y="66"/>
                  </a:cubicBezTo>
                  <a:cubicBezTo>
                    <a:pt x="299" y="64"/>
                    <a:pt x="299" y="64"/>
                    <a:pt x="299" y="64"/>
                  </a:cubicBezTo>
                  <a:cubicBezTo>
                    <a:pt x="296" y="64"/>
                    <a:pt x="296" y="64"/>
                    <a:pt x="296" y="64"/>
                  </a:cubicBezTo>
                  <a:cubicBezTo>
                    <a:pt x="290" y="61"/>
                    <a:pt x="290" y="61"/>
                    <a:pt x="290" y="61"/>
                  </a:cubicBezTo>
                  <a:cubicBezTo>
                    <a:pt x="283" y="60"/>
                    <a:pt x="283" y="60"/>
                    <a:pt x="283" y="60"/>
                  </a:cubicBezTo>
                  <a:cubicBezTo>
                    <a:pt x="280" y="58"/>
                    <a:pt x="280" y="58"/>
                    <a:pt x="280" y="58"/>
                  </a:cubicBezTo>
                  <a:cubicBezTo>
                    <a:pt x="280" y="57"/>
                    <a:pt x="280" y="57"/>
                    <a:pt x="280" y="57"/>
                  </a:cubicBezTo>
                  <a:cubicBezTo>
                    <a:pt x="284" y="57"/>
                    <a:pt x="284" y="57"/>
                    <a:pt x="284" y="57"/>
                  </a:cubicBezTo>
                  <a:cubicBezTo>
                    <a:pt x="290" y="57"/>
                    <a:pt x="290" y="57"/>
                    <a:pt x="290" y="57"/>
                  </a:cubicBezTo>
                  <a:cubicBezTo>
                    <a:pt x="294" y="59"/>
                    <a:pt x="294" y="59"/>
                    <a:pt x="294" y="59"/>
                  </a:cubicBezTo>
                  <a:cubicBezTo>
                    <a:pt x="295" y="57"/>
                    <a:pt x="295" y="57"/>
                    <a:pt x="295" y="57"/>
                  </a:cubicBezTo>
                  <a:cubicBezTo>
                    <a:pt x="294" y="55"/>
                    <a:pt x="294" y="55"/>
                    <a:pt x="294" y="55"/>
                  </a:cubicBezTo>
                  <a:cubicBezTo>
                    <a:pt x="293" y="54"/>
                    <a:pt x="293" y="54"/>
                    <a:pt x="293" y="54"/>
                  </a:cubicBezTo>
                  <a:cubicBezTo>
                    <a:pt x="292" y="52"/>
                    <a:pt x="292" y="52"/>
                    <a:pt x="292" y="52"/>
                  </a:cubicBezTo>
                  <a:cubicBezTo>
                    <a:pt x="294" y="51"/>
                    <a:pt x="294" y="51"/>
                    <a:pt x="294" y="51"/>
                  </a:cubicBezTo>
                  <a:cubicBezTo>
                    <a:pt x="297" y="51"/>
                    <a:pt x="297" y="51"/>
                    <a:pt x="297" y="51"/>
                  </a:cubicBezTo>
                  <a:cubicBezTo>
                    <a:pt x="298" y="56"/>
                    <a:pt x="298" y="56"/>
                    <a:pt x="298" y="56"/>
                  </a:cubicBezTo>
                  <a:cubicBezTo>
                    <a:pt x="300" y="58"/>
                    <a:pt x="300" y="58"/>
                    <a:pt x="300" y="58"/>
                  </a:cubicBezTo>
                  <a:cubicBezTo>
                    <a:pt x="303" y="58"/>
                    <a:pt x="303" y="58"/>
                    <a:pt x="303" y="58"/>
                  </a:cubicBezTo>
                  <a:cubicBezTo>
                    <a:pt x="304" y="57"/>
                    <a:pt x="304" y="57"/>
                    <a:pt x="304" y="57"/>
                  </a:cubicBezTo>
                  <a:cubicBezTo>
                    <a:pt x="306" y="58"/>
                    <a:pt x="306" y="58"/>
                    <a:pt x="306" y="58"/>
                  </a:cubicBezTo>
                  <a:cubicBezTo>
                    <a:pt x="310" y="58"/>
                    <a:pt x="310" y="58"/>
                    <a:pt x="310" y="58"/>
                  </a:cubicBezTo>
                  <a:cubicBezTo>
                    <a:pt x="316" y="58"/>
                    <a:pt x="316" y="58"/>
                    <a:pt x="316" y="58"/>
                  </a:cubicBezTo>
                  <a:cubicBezTo>
                    <a:pt x="317" y="57"/>
                    <a:pt x="317" y="57"/>
                    <a:pt x="317" y="57"/>
                  </a:cubicBezTo>
                  <a:cubicBezTo>
                    <a:pt x="317" y="53"/>
                    <a:pt x="317" y="53"/>
                    <a:pt x="317" y="53"/>
                  </a:cubicBezTo>
                  <a:cubicBezTo>
                    <a:pt x="318" y="51"/>
                    <a:pt x="318" y="51"/>
                    <a:pt x="318" y="51"/>
                  </a:cubicBezTo>
                  <a:cubicBezTo>
                    <a:pt x="319" y="48"/>
                    <a:pt x="319" y="48"/>
                    <a:pt x="319" y="48"/>
                  </a:cubicBezTo>
                  <a:cubicBezTo>
                    <a:pt x="319" y="46"/>
                    <a:pt x="319" y="46"/>
                    <a:pt x="319" y="46"/>
                  </a:cubicBezTo>
                  <a:cubicBezTo>
                    <a:pt x="320" y="42"/>
                    <a:pt x="320" y="42"/>
                    <a:pt x="320" y="42"/>
                  </a:cubicBezTo>
                  <a:cubicBezTo>
                    <a:pt x="322" y="42"/>
                    <a:pt x="322" y="42"/>
                    <a:pt x="322" y="42"/>
                  </a:cubicBezTo>
                  <a:cubicBezTo>
                    <a:pt x="323" y="44"/>
                    <a:pt x="323" y="44"/>
                    <a:pt x="323" y="44"/>
                  </a:cubicBezTo>
                  <a:cubicBezTo>
                    <a:pt x="325" y="42"/>
                    <a:pt x="325" y="42"/>
                    <a:pt x="325" y="42"/>
                  </a:cubicBezTo>
                  <a:cubicBezTo>
                    <a:pt x="325" y="39"/>
                    <a:pt x="325" y="39"/>
                    <a:pt x="325" y="39"/>
                  </a:cubicBezTo>
                  <a:cubicBezTo>
                    <a:pt x="326" y="37"/>
                    <a:pt x="326" y="37"/>
                    <a:pt x="326" y="37"/>
                  </a:cubicBezTo>
                  <a:lnTo>
                    <a:pt x="324" y="34"/>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75" name="Freeform 38"/>
            <p:cNvSpPr>
              <a:spLocks/>
            </p:cNvSpPr>
            <p:nvPr/>
          </p:nvSpPr>
          <p:spPr bwMode="auto">
            <a:xfrm>
              <a:off x="4407087" y="4264552"/>
              <a:ext cx="556811" cy="599548"/>
            </a:xfrm>
            <a:custGeom>
              <a:avLst/>
              <a:gdLst>
                <a:gd name="T0" fmla="*/ 196 w 201"/>
                <a:gd name="T1" fmla="*/ 127 h 216"/>
                <a:gd name="T2" fmla="*/ 195 w 201"/>
                <a:gd name="T3" fmla="*/ 120 h 216"/>
                <a:gd name="T4" fmla="*/ 191 w 201"/>
                <a:gd name="T5" fmla="*/ 115 h 216"/>
                <a:gd name="T6" fmla="*/ 190 w 201"/>
                <a:gd name="T7" fmla="*/ 110 h 216"/>
                <a:gd name="T8" fmla="*/ 187 w 201"/>
                <a:gd name="T9" fmla="*/ 107 h 216"/>
                <a:gd name="T10" fmla="*/ 183 w 201"/>
                <a:gd name="T11" fmla="*/ 106 h 216"/>
                <a:gd name="T12" fmla="*/ 181 w 201"/>
                <a:gd name="T13" fmla="*/ 101 h 216"/>
                <a:gd name="T14" fmla="*/ 179 w 201"/>
                <a:gd name="T15" fmla="*/ 96 h 216"/>
                <a:gd name="T16" fmla="*/ 174 w 201"/>
                <a:gd name="T17" fmla="*/ 89 h 216"/>
                <a:gd name="T18" fmla="*/ 168 w 201"/>
                <a:gd name="T19" fmla="*/ 84 h 216"/>
                <a:gd name="T20" fmla="*/ 158 w 201"/>
                <a:gd name="T21" fmla="*/ 78 h 216"/>
                <a:gd name="T22" fmla="*/ 147 w 201"/>
                <a:gd name="T23" fmla="*/ 63 h 216"/>
                <a:gd name="T24" fmla="*/ 126 w 201"/>
                <a:gd name="T25" fmla="*/ 46 h 216"/>
                <a:gd name="T26" fmla="*/ 116 w 201"/>
                <a:gd name="T27" fmla="*/ 35 h 216"/>
                <a:gd name="T28" fmla="*/ 111 w 201"/>
                <a:gd name="T29" fmla="*/ 27 h 216"/>
                <a:gd name="T30" fmla="*/ 96 w 201"/>
                <a:gd name="T31" fmla="*/ 19 h 216"/>
                <a:gd name="T32" fmla="*/ 92 w 201"/>
                <a:gd name="T33" fmla="*/ 14 h 216"/>
                <a:gd name="T34" fmla="*/ 97 w 201"/>
                <a:gd name="T35" fmla="*/ 8 h 216"/>
                <a:gd name="T36" fmla="*/ 103 w 201"/>
                <a:gd name="T37" fmla="*/ 4 h 216"/>
                <a:gd name="T38" fmla="*/ 104 w 201"/>
                <a:gd name="T39" fmla="*/ 0 h 216"/>
                <a:gd name="T40" fmla="*/ 48 w 201"/>
                <a:gd name="T41" fmla="*/ 6 h 216"/>
                <a:gd name="T42" fmla="*/ 0 w 201"/>
                <a:gd name="T43" fmla="*/ 10 h 216"/>
                <a:gd name="T44" fmla="*/ 11 w 201"/>
                <a:gd name="T45" fmla="*/ 58 h 216"/>
                <a:gd name="T46" fmla="*/ 25 w 201"/>
                <a:gd name="T47" fmla="*/ 107 h 216"/>
                <a:gd name="T48" fmla="*/ 38 w 201"/>
                <a:gd name="T49" fmla="*/ 128 h 216"/>
                <a:gd name="T50" fmla="*/ 39 w 201"/>
                <a:gd name="T51" fmla="*/ 137 h 216"/>
                <a:gd name="T52" fmla="*/ 40 w 201"/>
                <a:gd name="T53" fmla="*/ 144 h 216"/>
                <a:gd name="T54" fmla="*/ 39 w 201"/>
                <a:gd name="T55" fmla="*/ 150 h 216"/>
                <a:gd name="T56" fmla="*/ 35 w 201"/>
                <a:gd name="T57" fmla="*/ 157 h 216"/>
                <a:gd name="T58" fmla="*/ 37 w 201"/>
                <a:gd name="T59" fmla="*/ 172 h 216"/>
                <a:gd name="T60" fmla="*/ 40 w 201"/>
                <a:gd name="T61" fmla="*/ 182 h 216"/>
                <a:gd name="T62" fmla="*/ 37 w 201"/>
                <a:gd name="T63" fmla="*/ 186 h 216"/>
                <a:gd name="T64" fmla="*/ 41 w 201"/>
                <a:gd name="T65" fmla="*/ 193 h 216"/>
                <a:gd name="T66" fmla="*/ 46 w 201"/>
                <a:gd name="T67" fmla="*/ 201 h 216"/>
                <a:gd name="T68" fmla="*/ 160 w 201"/>
                <a:gd name="T69" fmla="*/ 207 h 216"/>
                <a:gd name="T70" fmla="*/ 169 w 201"/>
                <a:gd name="T71" fmla="*/ 216 h 216"/>
                <a:gd name="T72" fmla="*/ 166 w 201"/>
                <a:gd name="T73" fmla="*/ 193 h 216"/>
                <a:gd name="T74" fmla="*/ 183 w 201"/>
                <a:gd name="T75" fmla="*/ 196 h 216"/>
                <a:gd name="T76" fmla="*/ 185 w 201"/>
                <a:gd name="T77" fmla="*/ 189 h 216"/>
                <a:gd name="T78" fmla="*/ 182 w 201"/>
                <a:gd name="T79" fmla="*/ 187 h 216"/>
                <a:gd name="T80" fmla="*/ 180 w 201"/>
                <a:gd name="T81" fmla="*/ 183 h 216"/>
                <a:gd name="T82" fmla="*/ 185 w 201"/>
                <a:gd name="T83" fmla="*/ 183 h 216"/>
                <a:gd name="T84" fmla="*/ 183 w 201"/>
                <a:gd name="T85" fmla="*/ 177 h 216"/>
                <a:gd name="T86" fmla="*/ 188 w 201"/>
                <a:gd name="T87" fmla="*/ 174 h 216"/>
                <a:gd name="T88" fmla="*/ 187 w 201"/>
                <a:gd name="T89" fmla="*/ 168 h 216"/>
                <a:gd name="T90" fmla="*/ 188 w 201"/>
                <a:gd name="T91" fmla="*/ 165 h 216"/>
                <a:gd name="T92" fmla="*/ 189 w 201"/>
                <a:gd name="T93" fmla="*/ 161 h 216"/>
                <a:gd name="T94" fmla="*/ 189 w 201"/>
                <a:gd name="T95" fmla="*/ 151 h 216"/>
                <a:gd name="T96" fmla="*/ 194 w 201"/>
                <a:gd name="T97" fmla="*/ 152 h 216"/>
                <a:gd name="T98" fmla="*/ 193 w 201"/>
                <a:gd name="T99" fmla="*/ 149 h 216"/>
                <a:gd name="T100" fmla="*/ 189 w 201"/>
                <a:gd name="T101" fmla="*/ 144 h 216"/>
                <a:gd name="T102" fmla="*/ 196 w 201"/>
                <a:gd name="T103" fmla="*/ 144 h 216"/>
                <a:gd name="T104" fmla="*/ 193 w 201"/>
                <a:gd name="T105" fmla="*/ 141 h 216"/>
                <a:gd name="T106" fmla="*/ 192 w 201"/>
                <a:gd name="T107" fmla="*/ 137 h 216"/>
                <a:gd name="T108" fmla="*/ 197 w 201"/>
                <a:gd name="T109" fmla="*/ 138 h 216"/>
                <a:gd name="T110" fmla="*/ 199 w 201"/>
                <a:gd name="T111" fmla="*/ 134 h 216"/>
                <a:gd name="T112" fmla="*/ 201 w 201"/>
                <a:gd name="T113" fmla="*/ 130 h 216"/>
                <a:gd name="T114" fmla="*/ 198 w 201"/>
                <a:gd name="T115" fmla="*/ 128 h 2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1" h="216">
                  <a:moveTo>
                    <a:pt x="198" y="128"/>
                  </a:moveTo>
                  <a:cubicBezTo>
                    <a:pt x="196" y="127"/>
                    <a:pt x="196" y="127"/>
                    <a:pt x="196" y="127"/>
                  </a:cubicBezTo>
                  <a:cubicBezTo>
                    <a:pt x="195" y="124"/>
                    <a:pt x="195" y="124"/>
                    <a:pt x="195" y="124"/>
                  </a:cubicBezTo>
                  <a:cubicBezTo>
                    <a:pt x="195" y="120"/>
                    <a:pt x="195" y="120"/>
                    <a:pt x="195" y="120"/>
                  </a:cubicBezTo>
                  <a:cubicBezTo>
                    <a:pt x="195" y="119"/>
                    <a:pt x="195" y="119"/>
                    <a:pt x="195" y="119"/>
                  </a:cubicBezTo>
                  <a:cubicBezTo>
                    <a:pt x="191" y="115"/>
                    <a:pt x="191" y="115"/>
                    <a:pt x="191" y="115"/>
                  </a:cubicBezTo>
                  <a:cubicBezTo>
                    <a:pt x="190" y="112"/>
                    <a:pt x="190" y="112"/>
                    <a:pt x="190" y="112"/>
                  </a:cubicBezTo>
                  <a:cubicBezTo>
                    <a:pt x="190" y="110"/>
                    <a:pt x="190" y="110"/>
                    <a:pt x="190" y="110"/>
                  </a:cubicBezTo>
                  <a:cubicBezTo>
                    <a:pt x="190" y="109"/>
                    <a:pt x="190" y="109"/>
                    <a:pt x="190" y="109"/>
                  </a:cubicBezTo>
                  <a:cubicBezTo>
                    <a:pt x="187" y="107"/>
                    <a:pt x="187" y="107"/>
                    <a:pt x="187" y="107"/>
                  </a:cubicBezTo>
                  <a:cubicBezTo>
                    <a:pt x="184" y="106"/>
                    <a:pt x="184" y="106"/>
                    <a:pt x="184" y="106"/>
                  </a:cubicBezTo>
                  <a:cubicBezTo>
                    <a:pt x="183" y="106"/>
                    <a:pt x="183" y="106"/>
                    <a:pt x="183" y="106"/>
                  </a:cubicBezTo>
                  <a:cubicBezTo>
                    <a:pt x="182" y="104"/>
                    <a:pt x="182" y="104"/>
                    <a:pt x="182" y="104"/>
                  </a:cubicBezTo>
                  <a:cubicBezTo>
                    <a:pt x="181" y="101"/>
                    <a:pt x="181" y="101"/>
                    <a:pt x="181" y="101"/>
                  </a:cubicBezTo>
                  <a:cubicBezTo>
                    <a:pt x="181" y="99"/>
                    <a:pt x="181" y="99"/>
                    <a:pt x="181" y="99"/>
                  </a:cubicBezTo>
                  <a:cubicBezTo>
                    <a:pt x="179" y="96"/>
                    <a:pt x="179" y="96"/>
                    <a:pt x="179" y="96"/>
                  </a:cubicBezTo>
                  <a:cubicBezTo>
                    <a:pt x="176" y="91"/>
                    <a:pt x="176" y="91"/>
                    <a:pt x="176" y="91"/>
                  </a:cubicBezTo>
                  <a:cubicBezTo>
                    <a:pt x="174" y="89"/>
                    <a:pt x="174" y="89"/>
                    <a:pt x="174" y="89"/>
                  </a:cubicBezTo>
                  <a:cubicBezTo>
                    <a:pt x="171" y="87"/>
                    <a:pt x="171" y="87"/>
                    <a:pt x="171" y="87"/>
                  </a:cubicBezTo>
                  <a:cubicBezTo>
                    <a:pt x="168" y="84"/>
                    <a:pt x="168" y="84"/>
                    <a:pt x="168" y="84"/>
                  </a:cubicBezTo>
                  <a:cubicBezTo>
                    <a:pt x="165" y="81"/>
                    <a:pt x="165" y="81"/>
                    <a:pt x="165" y="81"/>
                  </a:cubicBezTo>
                  <a:cubicBezTo>
                    <a:pt x="158" y="78"/>
                    <a:pt x="158" y="78"/>
                    <a:pt x="158" y="78"/>
                  </a:cubicBezTo>
                  <a:cubicBezTo>
                    <a:pt x="153" y="71"/>
                    <a:pt x="153" y="71"/>
                    <a:pt x="153" y="71"/>
                  </a:cubicBezTo>
                  <a:cubicBezTo>
                    <a:pt x="147" y="63"/>
                    <a:pt x="147" y="63"/>
                    <a:pt x="147" y="63"/>
                  </a:cubicBezTo>
                  <a:cubicBezTo>
                    <a:pt x="142" y="59"/>
                    <a:pt x="142" y="59"/>
                    <a:pt x="142" y="59"/>
                  </a:cubicBezTo>
                  <a:cubicBezTo>
                    <a:pt x="126" y="46"/>
                    <a:pt x="126" y="46"/>
                    <a:pt x="126" y="46"/>
                  </a:cubicBezTo>
                  <a:cubicBezTo>
                    <a:pt x="121" y="40"/>
                    <a:pt x="121" y="40"/>
                    <a:pt x="121" y="40"/>
                  </a:cubicBezTo>
                  <a:cubicBezTo>
                    <a:pt x="116" y="35"/>
                    <a:pt x="116" y="35"/>
                    <a:pt x="116" y="35"/>
                  </a:cubicBezTo>
                  <a:cubicBezTo>
                    <a:pt x="114" y="31"/>
                    <a:pt x="114" y="31"/>
                    <a:pt x="114" y="31"/>
                  </a:cubicBezTo>
                  <a:cubicBezTo>
                    <a:pt x="111" y="27"/>
                    <a:pt x="111" y="27"/>
                    <a:pt x="111" y="27"/>
                  </a:cubicBezTo>
                  <a:cubicBezTo>
                    <a:pt x="108" y="24"/>
                    <a:pt x="108" y="24"/>
                    <a:pt x="108" y="24"/>
                  </a:cubicBezTo>
                  <a:cubicBezTo>
                    <a:pt x="96" y="19"/>
                    <a:pt x="96" y="19"/>
                    <a:pt x="96" y="19"/>
                  </a:cubicBezTo>
                  <a:cubicBezTo>
                    <a:pt x="94" y="16"/>
                    <a:pt x="94" y="16"/>
                    <a:pt x="94" y="16"/>
                  </a:cubicBezTo>
                  <a:cubicBezTo>
                    <a:pt x="92" y="14"/>
                    <a:pt x="92" y="14"/>
                    <a:pt x="92" y="14"/>
                  </a:cubicBezTo>
                  <a:cubicBezTo>
                    <a:pt x="92" y="11"/>
                    <a:pt x="92" y="11"/>
                    <a:pt x="92" y="11"/>
                  </a:cubicBezTo>
                  <a:cubicBezTo>
                    <a:pt x="97" y="8"/>
                    <a:pt x="97" y="8"/>
                    <a:pt x="97" y="8"/>
                  </a:cubicBezTo>
                  <a:cubicBezTo>
                    <a:pt x="101" y="5"/>
                    <a:pt x="101" y="5"/>
                    <a:pt x="101" y="5"/>
                  </a:cubicBezTo>
                  <a:cubicBezTo>
                    <a:pt x="103" y="4"/>
                    <a:pt x="103" y="4"/>
                    <a:pt x="103" y="4"/>
                  </a:cubicBezTo>
                  <a:cubicBezTo>
                    <a:pt x="103" y="2"/>
                    <a:pt x="103" y="2"/>
                    <a:pt x="103" y="2"/>
                  </a:cubicBezTo>
                  <a:cubicBezTo>
                    <a:pt x="104" y="0"/>
                    <a:pt x="104" y="0"/>
                    <a:pt x="104" y="0"/>
                  </a:cubicBezTo>
                  <a:cubicBezTo>
                    <a:pt x="104" y="0"/>
                    <a:pt x="104" y="0"/>
                    <a:pt x="104" y="0"/>
                  </a:cubicBezTo>
                  <a:cubicBezTo>
                    <a:pt x="48" y="6"/>
                    <a:pt x="48" y="6"/>
                    <a:pt x="48" y="6"/>
                  </a:cubicBezTo>
                  <a:cubicBezTo>
                    <a:pt x="48" y="6"/>
                    <a:pt x="48" y="6"/>
                    <a:pt x="48" y="6"/>
                  </a:cubicBezTo>
                  <a:cubicBezTo>
                    <a:pt x="0" y="10"/>
                    <a:pt x="0" y="10"/>
                    <a:pt x="0" y="10"/>
                  </a:cubicBezTo>
                  <a:cubicBezTo>
                    <a:pt x="3" y="24"/>
                    <a:pt x="3" y="24"/>
                    <a:pt x="3" y="24"/>
                  </a:cubicBezTo>
                  <a:cubicBezTo>
                    <a:pt x="11" y="58"/>
                    <a:pt x="11" y="58"/>
                    <a:pt x="11" y="58"/>
                  </a:cubicBezTo>
                  <a:cubicBezTo>
                    <a:pt x="23" y="98"/>
                    <a:pt x="23" y="98"/>
                    <a:pt x="23" y="98"/>
                  </a:cubicBezTo>
                  <a:cubicBezTo>
                    <a:pt x="25" y="107"/>
                    <a:pt x="25" y="107"/>
                    <a:pt x="25" y="107"/>
                  </a:cubicBezTo>
                  <a:cubicBezTo>
                    <a:pt x="33" y="122"/>
                    <a:pt x="33" y="122"/>
                    <a:pt x="33" y="122"/>
                  </a:cubicBezTo>
                  <a:cubicBezTo>
                    <a:pt x="38" y="128"/>
                    <a:pt x="38" y="128"/>
                    <a:pt x="38" y="128"/>
                  </a:cubicBezTo>
                  <a:cubicBezTo>
                    <a:pt x="38" y="132"/>
                    <a:pt x="38" y="132"/>
                    <a:pt x="38" y="132"/>
                  </a:cubicBezTo>
                  <a:cubicBezTo>
                    <a:pt x="39" y="137"/>
                    <a:pt x="39" y="137"/>
                    <a:pt x="39" y="137"/>
                  </a:cubicBezTo>
                  <a:cubicBezTo>
                    <a:pt x="42" y="139"/>
                    <a:pt x="42" y="139"/>
                    <a:pt x="42" y="139"/>
                  </a:cubicBezTo>
                  <a:cubicBezTo>
                    <a:pt x="40" y="144"/>
                    <a:pt x="40" y="144"/>
                    <a:pt x="40" y="144"/>
                  </a:cubicBezTo>
                  <a:cubicBezTo>
                    <a:pt x="35" y="147"/>
                    <a:pt x="35" y="147"/>
                    <a:pt x="35" y="147"/>
                  </a:cubicBezTo>
                  <a:cubicBezTo>
                    <a:pt x="39" y="150"/>
                    <a:pt x="39" y="150"/>
                    <a:pt x="39" y="150"/>
                  </a:cubicBezTo>
                  <a:cubicBezTo>
                    <a:pt x="38" y="155"/>
                    <a:pt x="38" y="155"/>
                    <a:pt x="38" y="155"/>
                  </a:cubicBezTo>
                  <a:cubicBezTo>
                    <a:pt x="35" y="157"/>
                    <a:pt x="35" y="157"/>
                    <a:pt x="35" y="157"/>
                  </a:cubicBezTo>
                  <a:cubicBezTo>
                    <a:pt x="35" y="163"/>
                    <a:pt x="35" y="163"/>
                    <a:pt x="35" y="163"/>
                  </a:cubicBezTo>
                  <a:cubicBezTo>
                    <a:pt x="37" y="172"/>
                    <a:pt x="37" y="172"/>
                    <a:pt x="37" y="172"/>
                  </a:cubicBezTo>
                  <a:cubicBezTo>
                    <a:pt x="39" y="176"/>
                    <a:pt x="39" y="176"/>
                    <a:pt x="39" y="176"/>
                  </a:cubicBezTo>
                  <a:cubicBezTo>
                    <a:pt x="40" y="182"/>
                    <a:pt x="40" y="182"/>
                    <a:pt x="40" y="182"/>
                  </a:cubicBezTo>
                  <a:cubicBezTo>
                    <a:pt x="38" y="184"/>
                    <a:pt x="38" y="184"/>
                    <a:pt x="38" y="184"/>
                  </a:cubicBezTo>
                  <a:cubicBezTo>
                    <a:pt x="37" y="186"/>
                    <a:pt x="37" y="186"/>
                    <a:pt x="37" y="186"/>
                  </a:cubicBezTo>
                  <a:cubicBezTo>
                    <a:pt x="39" y="190"/>
                    <a:pt x="39" y="190"/>
                    <a:pt x="39" y="190"/>
                  </a:cubicBezTo>
                  <a:cubicBezTo>
                    <a:pt x="41" y="193"/>
                    <a:pt x="41" y="193"/>
                    <a:pt x="41" y="193"/>
                  </a:cubicBezTo>
                  <a:cubicBezTo>
                    <a:pt x="45" y="199"/>
                    <a:pt x="45" y="199"/>
                    <a:pt x="45" y="199"/>
                  </a:cubicBezTo>
                  <a:cubicBezTo>
                    <a:pt x="46" y="201"/>
                    <a:pt x="46" y="201"/>
                    <a:pt x="46" y="201"/>
                  </a:cubicBezTo>
                  <a:cubicBezTo>
                    <a:pt x="52" y="213"/>
                    <a:pt x="52" y="213"/>
                    <a:pt x="52" y="213"/>
                  </a:cubicBezTo>
                  <a:cubicBezTo>
                    <a:pt x="160" y="207"/>
                    <a:pt x="160" y="207"/>
                    <a:pt x="160" y="207"/>
                  </a:cubicBezTo>
                  <a:cubicBezTo>
                    <a:pt x="161" y="216"/>
                    <a:pt x="161" y="216"/>
                    <a:pt x="161" y="216"/>
                  </a:cubicBezTo>
                  <a:cubicBezTo>
                    <a:pt x="169" y="216"/>
                    <a:pt x="169" y="216"/>
                    <a:pt x="169" y="216"/>
                  </a:cubicBezTo>
                  <a:cubicBezTo>
                    <a:pt x="166" y="193"/>
                    <a:pt x="166" y="193"/>
                    <a:pt x="166" y="193"/>
                  </a:cubicBezTo>
                  <a:cubicBezTo>
                    <a:pt x="166" y="193"/>
                    <a:pt x="166" y="193"/>
                    <a:pt x="166" y="193"/>
                  </a:cubicBezTo>
                  <a:cubicBezTo>
                    <a:pt x="173" y="194"/>
                    <a:pt x="173" y="194"/>
                    <a:pt x="173" y="194"/>
                  </a:cubicBezTo>
                  <a:cubicBezTo>
                    <a:pt x="183" y="196"/>
                    <a:pt x="183" y="196"/>
                    <a:pt x="183" y="196"/>
                  </a:cubicBezTo>
                  <a:cubicBezTo>
                    <a:pt x="184" y="193"/>
                    <a:pt x="184" y="193"/>
                    <a:pt x="184" y="193"/>
                  </a:cubicBezTo>
                  <a:cubicBezTo>
                    <a:pt x="184" y="193"/>
                    <a:pt x="185" y="189"/>
                    <a:pt x="185" y="189"/>
                  </a:cubicBezTo>
                  <a:cubicBezTo>
                    <a:pt x="185" y="188"/>
                    <a:pt x="184" y="188"/>
                    <a:pt x="184" y="188"/>
                  </a:cubicBezTo>
                  <a:cubicBezTo>
                    <a:pt x="184" y="188"/>
                    <a:pt x="183" y="187"/>
                    <a:pt x="182" y="187"/>
                  </a:cubicBezTo>
                  <a:cubicBezTo>
                    <a:pt x="181" y="186"/>
                    <a:pt x="181" y="185"/>
                    <a:pt x="180" y="184"/>
                  </a:cubicBezTo>
                  <a:cubicBezTo>
                    <a:pt x="179" y="183"/>
                    <a:pt x="180" y="183"/>
                    <a:pt x="180" y="183"/>
                  </a:cubicBezTo>
                  <a:cubicBezTo>
                    <a:pt x="182" y="183"/>
                    <a:pt x="182" y="183"/>
                    <a:pt x="182" y="183"/>
                  </a:cubicBezTo>
                  <a:cubicBezTo>
                    <a:pt x="185" y="183"/>
                    <a:pt x="185" y="183"/>
                    <a:pt x="185" y="183"/>
                  </a:cubicBezTo>
                  <a:cubicBezTo>
                    <a:pt x="185" y="183"/>
                    <a:pt x="184" y="181"/>
                    <a:pt x="184" y="179"/>
                  </a:cubicBezTo>
                  <a:cubicBezTo>
                    <a:pt x="183" y="177"/>
                    <a:pt x="183" y="177"/>
                    <a:pt x="183" y="177"/>
                  </a:cubicBezTo>
                  <a:cubicBezTo>
                    <a:pt x="186" y="176"/>
                    <a:pt x="186" y="176"/>
                    <a:pt x="186" y="176"/>
                  </a:cubicBezTo>
                  <a:cubicBezTo>
                    <a:pt x="188" y="174"/>
                    <a:pt x="188" y="174"/>
                    <a:pt x="188" y="174"/>
                  </a:cubicBezTo>
                  <a:cubicBezTo>
                    <a:pt x="190" y="169"/>
                    <a:pt x="190" y="169"/>
                    <a:pt x="190" y="169"/>
                  </a:cubicBezTo>
                  <a:cubicBezTo>
                    <a:pt x="187" y="168"/>
                    <a:pt x="187" y="168"/>
                    <a:pt x="187" y="168"/>
                  </a:cubicBezTo>
                  <a:cubicBezTo>
                    <a:pt x="187" y="168"/>
                    <a:pt x="187" y="167"/>
                    <a:pt x="187" y="167"/>
                  </a:cubicBezTo>
                  <a:cubicBezTo>
                    <a:pt x="187" y="166"/>
                    <a:pt x="188" y="166"/>
                    <a:pt x="188" y="165"/>
                  </a:cubicBezTo>
                  <a:cubicBezTo>
                    <a:pt x="188" y="165"/>
                    <a:pt x="189" y="164"/>
                    <a:pt x="189" y="164"/>
                  </a:cubicBezTo>
                  <a:cubicBezTo>
                    <a:pt x="189" y="161"/>
                    <a:pt x="189" y="161"/>
                    <a:pt x="189" y="161"/>
                  </a:cubicBezTo>
                  <a:cubicBezTo>
                    <a:pt x="189" y="154"/>
                    <a:pt x="189" y="154"/>
                    <a:pt x="189" y="154"/>
                  </a:cubicBezTo>
                  <a:cubicBezTo>
                    <a:pt x="189" y="151"/>
                    <a:pt x="189" y="151"/>
                    <a:pt x="189" y="151"/>
                  </a:cubicBezTo>
                  <a:cubicBezTo>
                    <a:pt x="189" y="151"/>
                    <a:pt x="191" y="151"/>
                    <a:pt x="192" y="151"/>
                  </a:cubicBezTo>
                  <a:cubicBezTo>
                    <a:pt x="192" y="151"/>
                    <a:pt x="194" y="152"/>
                    <a:pt x="194" y="152"/>
                  </a:cubicBezTo>
                  <a:cubicBezTo>
                    <a:pt x="194" y="152"/>
                    <a:pt x="195" y="151"/>
                    <a:pt x="195" y="150"/>
                  </a:cubicBezTo>
                  <a:cubicBezTo>
                    <a:pt x="195" y="150"/>
                    <a:pt x="195" y="150"/>
                    <a:pt x="193" y="149"/>
                  </a:cubicBezTo>
                  <a:cubicBezTo>
                    <a:pt x="192" y="148"/>
                    <a:pt x="190" y="147"/>
                    <a:pt x="190" y="147"/>
                  </a:cubicBezTo>
                  <a:cubicBezTo>
                    <a:pt x="190" y="146"/>
                    <a:pt x="189" y="144"/>
                    <a:pt x="189" y="144"/>
                  </a:cubicBezTo>
                  <a:cubicBezTo>
                    <a:pt x="191" y="144"/>
                    <a:pt x="191" y="144"/>
                    <a:pt x="191" y="144"/>
                  </a:cubicBezTo>
                  <a:cubicBezTo>
                    <a:pt x="196" y="144"/>
                    <a:pt x="196" y="144"/>
                    <a:pt x="196" y="144"/>
                  </a:cubicBezTo>
                  <a:cubicBezTo>
                    <a:pt x="197" y="141"/>
                    <a:pt x="197" y="141"/>
                    <a:pt x="197" y="141"/>
                  </a:cubicBezTo>
                  <a:cubicBezTo>
                    <a:pt x="197" y="141"/>
                    <a:pt x="193" y="141"/>
                    <a:pt x="193" y="141"/>
                  </a:cubicBezTo>
                  <a:cubicBezTo>
                    <a:pt x="193" y="141"/>
                    <a:pt x="191" y="139"/>
                    <a:pt x="191" y="139"/>
                  </a:cubicBezTo>
                  <a:cubicBezTo>
                    <a:pt x="192" y="137"/>
                    <a:pt x="192" y="137"/>
                    <a:pt x="192" y="137"/>
                  </a:cubicBezTo>
                  <a:cubicBezTo>
                    <a:pt x="193" y="138"/>
                    <a:pt x="193" y="138"/>
                    <a:pt x="193" y="138"/>
                  </a:cubicBezTo>
                  <a:cubicBezTo>
                    <a:pt x="197" y="138"/>
                    <a:pt x="197" y="138"/>
                    <a:pt x="197" y="138"/>
                  </a:cubicBezTo>
                  <a:cubicBezTo>
                    <a:pt x="199" y="137"/>
                    <a:pt x="199" y="137"/>
                    <a:pt x="199" y="137"/>
                  </a:cubicBezTo>
                  <a:cubicBezTo>
                    <a:pt x="199" y="134"/>
                    <a:pt x="199" y="134"/>
                    <a:pt x="199" y="134"/>
                  </a:cubicBezTo>
                  <a:cubicBezTo>
                    <a:pt x="199" y="132"/>
                    <a:pt x="199" y="132"/>
                    <a:pt x="199" y="132"/>
                  </a:cubicBezTo>
                  <a:cubicBezTo>
                    <a:pt x="201" y="130"/>
                    <a:pt x="201" y="130"/>
                    <a:pt x="201" y="130"/>
                  </a:cubicBezTo>
                  <a:cubicBezTo>
                    <a:pt x="200" y="129"/>
                    <a:pt x="200" y="129"/>
                    <a:pt x="200" y="129"/>
                  </a:cubicBezTo>
                  <a:lnTo>
                    <a:pt x="198" y="128"/>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76" name="Freeform 39"/>
            <p:cNvSpPr>
              <a:spLocks/>
            </p:cNvSpPr>
            <p:nvPr/>
          </p:nvSpPr>
          <p:spPr bwMode="auto">
            <a:xfrm>
              <a:off x="4590508" y="3599480"/>
              <a:ext cx="812291" cy="455394"/>
            </a:xfrm>
            <a:custGeom>
              <a:avLst/>
              <a:gdLst>
                <a:gd name="T0" fmla="*/ 169 w 248"/>
                <a:gd name="T1" fmla="*/ 118 h 139"/>
                <a:gd name="T2" fmla="*/ 248 w 248"/>
                <a:gd name="T3" fmla="*/ 101 h 139"/>
                <a:gd name="T4" fmla="*/ 246 w 248"/>
                <a:gd name="T5" fmla="*/ 93 h 139"/>
                <a:gd name="T6" fmla="*/ 239 w 248"/>
                <a:gd name="T7" fmla="*/ 86 h 139"/>
                <a:gd name="T8" fmla="*/ 232 w 248"/>
                <a:gd name="T9" fmla="*/ 83 h 139"/>
                <a:gd name="T10" fmla="*/ 228 w 248"/>
                <a:gd name="T11" fmla="*/ 78 h 139"/>
                <a:gd name="T12" fmla="*/ 224 w 248"/>
                <a:gd name="T13" fmla="*/ 72 h 139"/>
                <a:gd name="T14" fmla="*/ 226 w 248"/>
                <a:gd name="T15" fmla="*/ 68 h 139"/>
                <a:gd name="T16" fmla="*/ 228 w 248"/>
                <a:gd name="T17" fmla="*/ 67 h 139"/>
                <a:gd name="T18" fmla="*/ 224 w 248"/>
                <a:gd name="T19" fmla="*/ 63 h 139"/>
                <a:gd name="T20" fmla="*/ 211 w 248"/>
                <a:gd name="T21" fmla="*/ 54 h 139"/>
                <a:gd name="T22" fmla="*/ 215 w 248"/>
                <a:gd name="T23" fmla="*/ 55 h 139"/>
                <a:gd name="T24" fmla="*/ 221 w 248"/>
                <a:gd name="T25" fmla="*/ 59 h 139"/>
                <a:gd name="T26" fmla="*/ 225 w 248"/>
                <a:gd name="T27" fmla="*/ 56 h 139"/>
                <a:gd name="T28" fmla="*/ 225 w 248"/>
                <a:gd name="T29" fmla="*/ 48 h 139"/>
                <a:gd name="T30" fmla="*/ 215 w 248"/>
                <a:gd name="T31" fmla="*/ 45 h 139"/>
                <a:gd name="T32" fmla="*/ 211 w 248"/>
                <a:gd name="T33" fmla="*/ 41 h 139"/>
                <a:gd name="T34" fmla="*/ 207 w 248"/>
                <a:gd name="T35" fmla="*/ 43 h 139"/>
                <a:gd name="T36" fmla="*/ 199 w 248"/>
                <a:gd name="T37" fmla="*/ 37 h 139"/>
                <a:gd name="T38" fmla="*/ 193 w 248"/>
                <a:gd name="T39" fmla="*/ 37 h 139"/>
                <a:gd name="T40" fmla="*/ 188 w 248"/>
                <a:gd name="T41" fmla="*/ 36 h 139"/>
                <a:gd name="T42" fmla="*/ 191 w 248"/>
                <a:gd name="T43" fmla="*/ 24 h 139"/>
                <a:gd name="T44" fmla="*/ 192 w 248"/>
                <a:gd name="T45" fmla="*/ 17 h 139"/>
                <a:gd name="T46" fmla="*/ 183 w 248"/>
                <a:gd name="T47" fmla="*/ 10 h 139"/>
                <a:gd name="T48" fmla="*/ 171 w 248"/>
                <a:gd name="T49" fmla="*/ 5 h 139"/>
                <a:gd name="T50" fmla="*/ 166 w 248"/>
                <a:gd name="T51" fmla="*/ 8 h 139"/>
                <a:gd name="T52" fmla="*/ 151 w 248"/>
                <a:gd name="T53" fmla="*/ 0 h 139"/>
                <a:gd name="T54" fmla="*/ 149 w 248"/>
                <a:gd name="T55" fmla="*/ 15 h 139"/>
                <a:gd name="T56" fmla="*/ 144 w 248"/>
                <a:gd name="T57" fmla="*/ 21 h 139"/>
                <a:gd name="T58" fmla="*/ 138 w 248"/>
                <a:gd name="T59" fmla="*/ 28 h 139"/>
                <a:gd name="T60" fmla="*/ 134 w 248"/>
                <a:gd name="T61" fmla="*/ 28 h 139"/>
                <a:gd name="T62" fmla="*/ 131 w 248"/>
                <a:gd name="T63" fmla="*/ 36 h 139"/>
                <a:gd name="T64" fmla="*/ 127 w 248"/>
                <a:gd name="T65" fmla="*/ 46 h 139"/>
                <a:gd name="T66" fmla="*/ 120 w 248"/>
                <a:gd name="T67" fmla="*/ 43 h 139"/>
                <a:gd name="T68" fmla="*/ 115 w 248"/>
                <a:gd name="T69" fmla="*/ 48 h 139"/>
                <a:gd name="T70" fmla="*/ 109 w 248"/>
                <a:gd name="T71" fmla="*/ 68 h 139"/>
                <a:gd name="T72" fmla="*/ 103 w 248"/>
                <a:gd name="T73" fmla="*/ 78 h 139"/>
                <a:gd name="T74" fmla="*/ 100 w 248"/>
                <a:gd name="T75" fmla="*/ 89 h 139"/>
                <a:gd name="T76" fmla="*/ 82 w 248"/>
                <a:gd name="T77" fmla="*/ 101 h 139"/>
                <a:gd name="T78" fmla="*/ 69 w 248"/>
                <a:gd name="T79" fmla="*/ 100 h 139"/>
                <a:gd name="T80" fmla="*/ 61 w 248"/>
                <a:gd name="T81" fmla="*/ 107 h 139"/>
                <a:gd name="T82" fmla="*/ 50 w 248"/>
                <a:gd name="T83" fmla="*/ 100 h 139"/>
                <a:gd name="T84" fmla="*/ 46 w 248"/>
                <a:gd name="T85" fmla="*/ 97 h 139"/>
                <a:gd name="T86" fmla="*/ 43 w 248"/>
                <a:gd name="T87" fmla="*/ 103 h 139"/>
                <a:gd name="T88" fmla="*/ 28 w 248"/>
                <a:gd name="T89" fmla="*/ 113 h 139"/>
                <a:gd name="T90" fmla="*/ 22 w 248"/>
                <a:gd name="T91" fmla="*/ 127 h 139"/>
                <a:gd name="T92" fmla="*/ 15 w 248"/>
                <a:gd name="T93" fmla="*/ 130 h 139"/>
                <a:gd name="T94" fmla="*/ 6 w 248"/>
                <a:gd name="T95" fmla="*/ 136 h 139"/>
                <a:gd name="T96" fmla="*/ 64 w 248"/>
                <a:gd name="T97" fmla="*/ 133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48" h="139">
                  <a:moveTo>
                    <a:pt x="116" y="127"/>
                  </a:moveTo>
                  <a:lnTo>
                    <a:pt x="169" y="118"/>
                  </a:lnTo>
                  <a:lnTo>
                    <a:pt x="243" y="103"/>
                  </a:lnTo>
                  <a:lnTo>
                    <a:pt x="248" y="101"/>
                  </a:lnTo>
                  <a:lnTo>
                    <a:pt x="248" y="98"/>
                  </a:lnTo>
                  <a:lnTo>
                    <a:pt x="246" y="93"/>
                  </a:lnTo>
                  <a:lnTo>
                    <a:pt x="243" y="89"/>
                  </a:lnTo>
                  <a:lnTo>
                    <a:pt x="239" y="86"/>
                  </a:lnTo>
                  <a:lnTo>
                    <a:pt x="237" y="86"/>
                  </a:lnTo>
                  <a:lnTo>
                    <a:pt x="232" y="83"/>
                  </a:lnTo>
                  <a:lnTo>
                    <a:pt x="231" y="80"/>
                  </a:lnTo>
                  <a:lnTo>
                    <a:pt x="228" y="78"/>
                  </a:lnTo>
                  <a:lnTo>
                    <a:pt x="226" y="74"/>
                  </a:lnTo>
                  <a:lnTo>
                    <a:pt x="224" y="72"/>
                  </a:lnTo>
                  <a:lnTo>
                    <a:pt x="224" y="70"/>
                  </a:lnTo>
                  <a:lnTo>
                    <a:pt x="226" y="68"/>
                  </a:lnTo>
                  <a:lnTo>
                    <a:pt x="230" y="70"/>
                  </a:lnTo>
                  <a:lnTo>
                    <a:pt x="228" y="67"/>
                  </a:lnTo>
                  <a:lnTo>
                    <a:pt x="226" y="64"/>
                  </a:lnTo>
                  <a:lnTo>
                    <a:pt x="224" y="63"/>
                  </a:lnTo>
                  <a:lnTo>
                    <a:pt x="215" y="60"/>
                  </a:lnTo>
                  <a:lnTo>
                    <a:pt x="211" y="54"/>
                  </a:lnTo>
                  <a:lnTo>
                    <a:pt x="211" y="53"/>
                  </a:lnTo>
                  <a:lnTo>
                    <a:pt x="215" y="55"/>
                  </a:lnTo>
                  <a:lnTo>
                    <a:pt x="220" y="56"/>
                  </a:lnTo>
                  <a:lnTo>
                    <a:pt x="221" y="59"/>
                  </a:lnTo>
                  <a:lnTo>
                    <a:pt x="227" y="60"/>
                  </a:lnTo>
                  <a:lnTo>
                    <a:pt x="225" y="56"/>
                  </a:lnTo>
                  <a:lnTo>
                    <a:pt x="225" y="51"/>
                  </a:lnTo>
                  <a:lnTo>
                    <a:pt x="225" y="48"/>
                  </a:lnTo>
                  <a:lnTo>
                    <a:pt x="221" y="49"/>
                  </a:lnTo>
                  <a:lnTo>
                    <a:pt x="215" y="45"/>
                  </a:lnTo>
                  <a:lnTo>
                    <a:pt x="212" y="41"/>
                  </a:lnTo>
                  <a:lnTo>
                    <a:pt x="211" y="41"/>
                  </a:lnTo>
                  <a:lnTo>
                    <a:pt x="210" y="43"/>
                  </a:lnTo>
                  <a:lnTo>
                    <a:pt x="207" y="43"/>
                  </a:lnTo>
                  <a:lnTo>
                    <a:pt x="203" y="39"/>
                  </a:lnTo>
                  <a:lnTo>
                    <a:pt x="199" y="37"/>
                  </a:lnTo>
                  <a:lnTo>
                    <a:pt x="195" y="36"/>
                  </a:lnTo>
                  <a:lnTo>
                    <a:pt x="193" y="37"/>
                  </a:lnTo>
                  <a:lnTo>
                    <a:pt x="190" y="38"/>
                  </a:lnTo>
                  <a:lnTo>
                    <a:pt x="188" y="36"/>
                  </a:lnTo>
                  <a:lnTo>
                    <a:pt x="188" y="25"/>
                  </a:lnTo>
                  <a:lnTo>
                    <a:pt x="191" y="24"/>
                  </a:lnTo>
                  <a:lnTo>
                    <a:pt x="193" y="21"/>
                  </a:lnTo>
                  <a:lnTo>
                    <a:pt x="192" y="17"/>
                  </a:lnTo>
                  <a:lnTo>
                    <a:pt x="188" y="14"/>
                  </a:lnTo>
                  <a:lnTo>
                    <a:pt x="183" y="10"/>
                  </a:lnTo>
                  <a:lnTo>
                    <a:pt x="173" y="4"/>
                  </a:lnTo>
                  <a:lnTo>
                    <a:pt x="171" y="5"/>
                  </a:lnTo>
                  <a:lnTo>
                    <a:pt x="168" y="8"/>
                  </a:lnTo>
                  <a:lnTo>
                    <a:pt x="166" y="8"/>
                  </a:lnTo>
                  <a:lnTo>
                    <a:pt x="160" y="5"/>
                  </a:lnTo>
                  <a:lnTo>
                    <a:pt x="151" y="0"/>
                  </a:lnTo>
                  <a:lnTo>
                    <a:pt x="151" y="8"/>
                  </a:lnTo>
                  <a:lnTo>
                    <a:pt x="149" y="15"/>
                  </a:lnTo>
                  <a:lnTo>
                    <a:pt x="147" y="18"/>
                  </a:lnTo>
                  <a:lnTo>
                    <a:pt x="144" y="21"/>
                  </a:lnTo>
                  <a:lnTo>
                    <a:pt x="139" y="30"/>
                  </a:lnTo>
                  <a:lnTo>
                    <a:pt x="138" y="28"/>
                  </a:lnTo>
                  <a:lnTo>
                    <a:pt x="135" y="28"/>
                  </a:lnTo>
                  <a:lnTo>
                    <a:pt x="134" y="28"/>
                  </a:lnTo>
                  <a:lnTo>
                    <a:pt x="133" y="32"/>
                  </a:lnTo>
                  <a:lnTo>
                    <a:pt x="131" y="36"/>
                  </a:lnTo>
                  <a:lnTo>
                    <a:pt x="128" y="44"/>
                  </a:lnTo>
                  <a:lnTo>
                    <a:pt x="127" y="46"/>
                  </a:lnTo>
                  <a:lnTo>
                    <a:pt x="125" y="45"/>
                  </a:lnTo>
                  <a:lnTo>
                    <a:pt x="120" y="43"/>
                  </a:lnTo>
                  <a:lnTo>
                    <a:pt x="116" y="41"/>
                  </a:lnTo>
                  <a:lnTo>
                    <a:pt x="115" y="48"/>
                  </a:lnTo>
                  <a:lnTo>
                    <a:pt x="112" y="60"/>
                  </a:lnTo>
                  <a:lnTo>
                    <a:pt x="109" y="68"/>
                  </a:lnTo>
                  <a:lnTo>
                    <a:pt x="104" y="73"/>
                  </a:lnTo>
                  <a:lnTo>
                    <a:pt x="103" y="78"/>
                  </a:lnTo>
                  <a:lnTo>
                    <a:pt x="104" y="86"/>
                  </a:lnTo>
                  <a:lnTo>
                    <a:pt x="100" y="89"/>
                  </a:lnTo>
                  <a:lnTo>
                    <a:pt x="89" y="95"/>
                  </a:lnTo>
                  <a:lnTo>
                    <a:pt x="82" y="101"/>
                  </a:lnTo>
                  <a:lnTo>
                    <a:pt x="73" y="103"/>
                  </a:lnTo>
                  <a:lnTo>
                    <a:pt x="69" y="100"/>
                  </a:lnTo>
                  <a:lnTo>
                    <a:pt x="63" y="107"/>
                  </a:lnTo>
                  <a:lnTo>
                    <a:pt x="61" y="107"/>
                  </a:lnTo>
                  <a:lnTo>
                    <a:pt x="56" y="105"/>
                  </a:lnTo>
                  <a:lnTo>
                    <a:pt x="50" y="100"/>
                  </a:lnTo>
                  <a:lnTo>
                    <a:pt x="49" y="97"/>
                  </a:lnTo>
                  <a:lnTo>
                    <a:pt x="46" y="97"/>
                  </a:lnTo>
                  <a:lnTo>
                    <a:pt x="45" y="99"/>
                  </a:lnTo>
                  <a:lnTo>
                    <a:pt x="43" y="103"/>
                  </a:lnTo>
                  <a:lnTo>
                    <a:pt x="39" y="109"/>
                  </a:lnTo>
                  <a:lnTo>
                    <a:pt x="28" y="113"/>
                  </a:lnTo>
                  <a:lnTo>
                    <a:pt x="25" y="118"/>
                  </a:lnTo>
                  <a:lnTo>
                    <a:pt x="22" y="127"/>
                  </a:lnTo>
                  <a:lnTo>
                    <a:pt x="18" y="128"/>
                  </a:lnTo>
                  <a:lnTo>
                    <a:pt x="15" y="130"/>
                  </a:lnTo>
                  <a:lnTo>
                    <a:pt x="10" y="133"/>
                  </a:lnTo>
                  <a:lnTo>
                    <a:pt x="6" y="136"/>
                  </a:lnTo>
                  <a:lnTo>
                    <a:pt x="0" y="139"/>
                  </a:lnTo>
                  <a:lnTo>
                    <a:pt x="64" y="133"/>
                  </a:lnTo>
                  <a:lnTo>
                    <a:pt x="116" y="127"/>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77" name="Freeform 40"/>
            <p:cNvSpPr>
              <a:spLocks/>
            </p:cNvSpPr>
            <p:nvPr/>
          </p:nvSpPr>
          <p:spPr bwMode="auto">
            <a:xfrm>
              <a:off x="4662564" y="4215408"/>
              <a:ext cx="524059" cy="406251"/>
            </a:xfrm>
            <a:custGeom>
              <a:avLst/>
              <a:gdLst>
                <a:gd name="T0" fmla="*/ 94 w 189"/>
                <a:gd name="T1" fmla="*/ 4 h 147"/>
                <a:gd name="T2" fmla="*/ 79 w 189"/>
                <a:gd name="T3" fmla="*/ 0 h 147"/>
                <a:gd name="T4" fmla="*/ 67 w 189"/>
                <a:gd name="T5" fmla="*/ 4 h 147"/>
                <a:gd name="T6" fmla="*/ 58 w 189"/>
                <a:gd name="T7" fmla="*/ 6 h 147"/>
                <a:gd name="T8" fmla="*/ 39 w 189"/>
                <a:gd name="T9" fmla="*/ 4 h 147"/>
                <a:gd name="T10" fmla="*/ 26 w 189"/>
                <a:gd name="T11" fmla="*/ 7 h 147"/>
                <a:gd name="T12" fmla="*/ 12 w 189"/>
                <a:gd name="T13" fmla="*/ 18 h 147"/>
                <a:gd name="T14" fmla="*/ 11 w 189"/>
                <a:gd name="T15" fmla="*/ 22 h 147"/>
                <a:gd name="T16" fmla="*/ 5 w 189"/>
                <a:gd name="T17" fmla="*/ 26 h 147"/>
                <a:gd name="T18" fmla="*/ 0 w 189"/>
                <a:gd name="T19" fmla="*/ 32 h 147"/>
                <a:gd name="T20" fmla="*/ 4 w 189"/>
                <a:gd name="T21" fmla="*/ 37 h 147"/>
                <a:gd name="T22" fmla="*/ 19 w 189"/>
                <a:gd name="T23" fmla="*/ 45 h 147"/>
                <a:gd name="T24" fmla="*/ 24 w 189"/>
                <a:gd name="T25" fmla="*/ 53 h 147"/>
                <a:gd name="T26" fmla="*/ 34 w 189"/>
                <a:gd name="T27" fmla="*/ 64 h 147"/>
                <a:gd name="T28" fmla="*/ 55 w 189"/>
                <a:gd name="T29" fmla="*/ 81 h 147"/>
                <a:gd name="T30" fmla="*/ 66 w 189"/>
                <a:gd name="T31" fmla="*/ 96 h 147"/>
                <a:gd name="T32" fmla="*/ 76 w 189"/>
                <a:gd name="T33" fmla="*/ 102 h 147"/>
                <a:gd name="T34" fmla="*/ 82 w 189"/>
                <a:gd name="T35" fmla="*/ 107 h 147"/>
                <a:gd name="T36" fmla="*/ 87 w 189"/>
                <a:gd name="T37" fmla="*/ 114 h 147"/>
                <a:gd name="T38" fmla="*/ 89 w 189"/>
                <a:gd name="T39" fmla="*/ 119 h 147"/>
                <a:gd name="T40" fmla="*/ 91 w 189"/>
                <a:gd name="T41" fmla="*/ 124 h 147"/>
                <a:gd name="T42" fmla="*/ 95 w 189"/>
                <a:gd name="T43" fmla="*/ 125 h 147"/>
                <a:gd name="T44" fmla="*/ 98 w 189"/>
                <a:gd name="T45" fmla="*/ 128 h 147"/>
                <a:gd name="T46" fmla="*/ 99 w 189"/>
                <a:gd name="T47" fmla="*/ 133 h 147"/>
                <a:gd name="T48" fmla="*/ 103 w 189"/>
                <a:gd name="T49" fmla="*/ 138 h 147"/>
                <a:gd name="T50" fmla="*/ 104 w 189"/>
                <a:gd name="T51" fmla="*/ 145 h 147"/>
                <a:gd name="T52" fmla="*/ 108 w 189"/>
                <a:gd name="T53" fmla="*/ 147 h 147"/>
                <a:gd name="T54" fmla="*/ 110 w 189"/>
                <a:gd name="T55" fmla="*/ 140 h 147"/>
                <a:gd name="T56" fmla="*/ 116 w 189"/>
                <a:gd name="T57" fmla="*/ 140 h 147"/>
                <a:gd name="T58" fmla="*/ 117 w 189"/>
                <a:gd name="T59" fmla="*/ 137 h 147"/>
                <a:gd name="T60" fmla="*/ 112 w 189"/>
                <a:gd name="T61" fmla="*/ 136 h 147"/>
                <a:gd name="T62" fmla="*/ 110 w 189"/>
                <a:gd name="T63" fmla="*/ 133 h 147"/>
                <a:gd name="T64" fmla="*/ 115 w 189"/>
                <a:gd name="T65" fmla="*/ 132 h 147"/>
                <a:gd name="T66" fmla="*/ 119 w 189"/>
                <a:gd name="T67" fmla="*/ 135 h 147"/>
                <a:gd name="T68" fmla="*/ 124 w 189"/>
                <a:gd name="T69" fmla="*/ 128 h 147"/>
                <a:gd name="T70" fmla="*/ 123 w 189"/>
                <a:gd name="T71" fmla="*/ 123 h 147"/>
                <a:gd name="T72" fmla="*/ 130 w 189"/>
                <a:gd name="T73" fmla="*/ 123 h 147"/>
                <a:gd name="T74" fmla="*/ 135 w 189"/>
                <a:gd name="T75" fmla="*/ 119 h 147"/>
                <a:gd name="T76" fmla="*/ 131 w 189"/>
                <a:gd name="T77" fmla="*/ 118 h 147"/>
                <a:gd name="T78" fmla="*/ 129 w 189"/>
                <a:gd name="T79" fmla="*/ 115 h 147"/>
                <a:gd name="T80" fmla="*/ 133 w 189"/>
                <a:gd name="T81" fmla="*/ 115 h 147"/>
                <a:gd name="T82" fmla="*/ 138 w 189"/>
                <a:gd name="T83" fmla="*/ 117 h 147"/>
                <a:gd name="T84" fmla="*/ 145 w 189"/>
                <a:gd name="T85" fmla="*/ 110 h 147"/>
                <a:gd name="T86" fmla="*/ 141 w 189"/>
                <a:gd name="T87" fmla="*/ 105 h 147"/>
                <a:gd name="T88" fmla="*/ 143 w 189"/>
                <a:gd name="T89" fmla="*/ 103 h 147"/>
                <a:gd name="T90" fmla="*/ 149 w 189"/>
                <a:gd name="T91" fmla="*/ 103 h 147"/>
                <a:gd name="T92" fmla="*/ 155 w 189"/>
                <a:gd name="T93" fmla="*/ 93 h 147"/>
                <a:gd name="T94" fmla="*/ 164 w 189"/>
                <a:gd name="T95" fmla="*/ 89 h 147"/>
                <a:gd name="T96" fmla="*/ 169 w 189"/>
                <a:gd name="T97" fmla="*/ 81 h 147"/>
                <a:gd name="T98" fmla="*/ 165 w 189"/>
                <a:gd name="T99" fmla="*/ 75 h 147"/>
                <a:gd name="T100" fmla="*/ 169 w 189"/>
                <a:gd name="T101" fmla="*/ 75 h 147"/>
                <a:gd name="T102" fmla="*/ 170 w 189"/>
                <a:gd name="T103" fmla="*/ 70 h 147"/>
                <a:gd name="T104" fmla="*/ 175 w 189"/>
                <a:gd name="T105" fmla="*/ 60 h 147"/>
                <a:gd name="T106" fmla="*/ 178 w 189"/>
                <a:gd name="T107" fmla="*/ 54 h 147"/>
                <a:gd name="T108" fmla="*/ 187 w 189"/>
                <a:gd name="T109" fmla="*/ 46 h 147"/>
                <a:gd name="T110" fmla="*/ 138 w 189"/>
                <a:gd name="T111" fmla="*/ 6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89" h="147">
                  <a:moveTo>
                    <a:pt x="98" y="14"/>
                  </a:moveTo>
                  <a:cubicBezTo>
                    <a:pt x="94" y="4"/>
                    <a:pt x="94" y="4"/>
                    <a:pt x="94" y="4"/>
                  </a:cubicBezTo>
                  <a:cubicBezTo>
                    <a:pt x="88" y="1"/>
                    <a:pt x="88" y="1"/>
                    <a:pt x="88" y="1"/>
                  </a:cubicBezTo>
                  <a:cubicBezTo>
                    <a:pt x="79" y="0"/>
                    <a:pt x="79" y="0"/>
                    <a:pt x="79" y="0"/>
                  </a:cubicBezTo>
                  <a:cubicBezTo>
                    <a:pt x="72" y="1"/>
                    <a:pt x="72" y="1"/>
                    <a:pt x="72" y="1"/>
                  </a:cubicBezTo>
                  <a:cubicBezTo>
                    <a:pt x="67" y="4"/>
                    <a:pt x="67" y="4"/>
                    <a:pt x="67" y="4"/>
                  </a:cubicBezTo>
                  <a:cubicBezTo>
                    <a:pt x="64" y="5"/>
                    <a:pt x="64" y="5"/>
                    <a:pt x="64" y="5"/>
                  </a:cubicBezTo>
                  <a:cubicBezTo>
                    <a:pt x="58" y="6"/>
                    <a:pt x="58" y="6"/>
                    <a:pt x="58" y="6"/>
                  </a:cubicBezTo>
                  <a:cubicBezTo>
                    <a:pt x="46" y="4"/>
                    <a:pt x="46" y="4"/>
                    <a:pt x="46" y="4"/>
                  </a:cubicBezTo>
                  <a:cubicBezTo>
                    <a:pt x="39" y="4"/>
                    <a:pt x="39" y="4"/>
                    <a:pt x="39" y="4"/>
                  </a:cubicBezTo>
                  <a:cubicBezTo>
                    <a:pt x="31" y="5"/>
                    <a:pt x="31" y="5"/>
                    <a:pt x="31" y="5"/>
                  </a:cubicBezTo>
                  <a:cubicBezTo>
                    <a:pt x="26" y="7"/>
                    <a:pt x="26" y="7"/>
                    <a:pt x="26" y="7"/>
                  </a:cubicBezTo>
                  <a:cubicBezTo>
                    <a:pt x="12" y="18"/>
                    <a:pt x="12" y="18"/>
                    <a:pt x="12" y="18"/>
                  </a:cubicBezTo>
                  <a:cubicBezTo>
                    <a:pt x="12" y="18"/>
                    <a:pt x="12" y="18"/>
                    <a:pt x="12" y="18"/>
                  </a:cubicBezTo>
                  <a:cubicBezTo>
                    <a:pt x="11" y="20"/>
                    <a:pt x="11" y="20"/>
                    <a:pt x="11" y="20"/>
                  </a:cubicBezTo>
                  <a:cubicBezTo>
                    <a:pt x="11" y="22"/>
                    <a:pt x="11" y="22"/>
                    <a:pt x="11" y="22"/>
                  </a:cubicBezTo>
                  <a:cubicBezTo>
                    <a:pt x="9" y="23"/>
                    <a:pt x="9" y="23"/>
                    <a:pt x="9" y="23"/>
                  </a:cubicBezTo>
                  <a:cubicBezTo>
                    <a:pt x="5" y="26"/>
                    <a:pt x="5" y="26"/>
                    <a:pt x="5" y="26"/>
                  </a:cubicBezTo>
                  <a:cubicBezTo>
                    <a:pt x="0" y="29"/>
                    <a:pt x="0" y="29"/>
                    <a:pt x="0" y="29"/>
                  </a:cubicBezTo>
                  <a:cubicBezTo>
                    <a:pt x="0" y="32"/>
                    <a:pt x="0" y="32"/>
                    <a:pt x="0" y="32"/>
                  </a:cubicBezTo>
                  <a:cubicBezTo>
                    <a:pt x="2" y="34"/>
                    <a:pt x="2" y="34"/>
                    <a:pt x="2" y="34"/>
                  </a:cubicBezTo>
                  <a:cubicBezTo>
                    <a:pt x="4" y="37"/>
                    <a:pt x="4" y="37"/>
                    <a:pt x="4" y="37"/>
                  </a:cubicBezTo>
                  <a:cubicBezTo>
                    <a:pt x="16" y="42"/>
                    <a:pt x="16" y="42"/>
                    <a:pt x="16" y="42"/>
                  </a:cubicBezTo>
                  <a:cubicBezTo>
                    <a:pt x="19" y="45"/>
                    <a:pt x="19" y="45"/>
                    <a:pt x="19" y="45"/>
                  </a:cubicBezTo>
                  <a:cubicBezTo>
                    <a:pt x="22" y="49"/>
                    <a:pt x="22" y="49"/>
                    <a:pt x="22" y="49"/>
                  </a:cubicBezTo>
                  <a:cubicBezTo>
                    <a:pt x="24" y="53"/>
                    <a:pt x="24" y="53"/>
                    <a:pt x="24" y="53"/>
                  </a:cubicBezTo>
                  <a:cubicBezTo>
                    <a:pt x="29" y="58"/>
                    <a:pt x="29" y="58"/>
                    <a:pt x="29" y="58"/>
                  </a:cubicBezTo>
                  <a:cubicBezTo>
                    <a:pt x="34" y="64"/>
                    <a:pt x="34" y="64"/>
                    <a:pt x="34" y="64"/>
                  </a:cubicBezTo>
                  <a:cubicBezTo>
                    <a:pt x="50" y="77"/>
                    <a:pt x="50" y="77"/>
                    <a:pt x="50" y="77"/>
                  </a:cubicBezTo>
                  <a:cubicBezTo>
                    <a:pt x="55" y="81"/>
                    <a:pt x="55" y="81"/>
                    <a:pt x="55" y="81"/>
                  </a:cubicBezTo>
                  <a:cubicBezTo>
                    <a:pt x="61" y="89"/>
                    <a:pt x="61" y="89"/>
                    <a:pt x="61" y="89"/>
                  </a:cubicBezTo>
                  <a:cubicBezTo>
                    <a:pt x="66" y="96"/>
                    <a:pt x="66" y="96"/>
                    <a:pt x="66" y="96"/>
                  </a:cubicBezTo>
                  <a:cubicBezTo>
                    <a:pt x="73" y="99"/>
                    <a:pt x="73" y="99"/>
                    <a:pt x="73" y="99"/>
                  </a:cubicBezTo>
                  <a:cubicBezTo>
                    <a:pt x="76" y="102"/>
                    <a:pt x="76" y="102"/>
                    <a:pt x="76" y="102"/>
                  </a:cubicBezTo>
                  <a:cubicBezTo>
                    <a:pt x="79" y="105"/>
                    <a:pt x="79" y="105"/>
                    <a:pt x="79" y="105"/>
                  </a:cubicBezTo>
                  <a:cubicBezTo>
                    <a:pt x="82" y="107"/>
                    <a:pt x="82" y="107"/>
                    <a:pt x="82" y="107"/>
                  </a:cubicBezTo>
                  <a:cubicBezTo>
                    <a:pt x="84" y="109"/>
                    <a:pt x="84" y="109"/>
                    <a:pt x="84" y="109"/>
                  </a:cubicBezTo>
                  <a:cubicBezTo>
                    <a:pt x="87" y="114"/>
                    <a:pt x="87" y="114"/>
                    <a:pt x="87" y="114"/>
                  </a:cubicBezTo>
                  <a:cubicBezTo>
                    <a:pt x="89" y="117"/>
                    <a:pt x="89" y="117"/>
                    <a:pt x="89" y="117"/>
                  </a:cubicBezTo>
                  <a:cubicBezTo>
                    <a:pt x="89" y="119"/>
                    <a:pt x="89" y="119"/>
                    <a:pt x="89" y="119"/>
                  </a:cubicBezTo>
                  <a:cubicBezTo>
                    <a:pt x="90" y="122"/>
                    <a:pt x="90" y="122"/>
                    <a:pt x="90" y="122"/>
                  </a:cubicBezTo>
                  <a:cubicBezTo>
                    <a:pt x="91" y="124"/>
                    <a:pt x="91" y="124"/>
                    <a:pt x="91" y="124"/>
                  </a:cubicBezTo>
                  <a:cubicBezTo>
                    <a:pt x="92" y="124"/>
                    <a:pt x="92" y="124"/>
                    <a:pt x="92" y="124"/>
                  </a:cubicBezTo>
                  <a:cubicBezTo>
                    <a:pt x="95" y="125"/>
                    <a:pt x="95" y="125"/>
                    <a:pt x="95" y="125"/>
                  </a:cubicBezTo>
                  <a:cubicBezTo>
                    <a:pt x="98" y="127"/>
                    <a:pt x="98" y="127"/>
                    <a:pt x="98" y="127"/>
                  </a:cubicBezTo>
                  <a:cubicBezTo>
                    <a:pt x="98" y="128"/>
                    <a:pt x="98" y="128"/>
                    <a:pt x="98" y="128"/>
                  </a:cubicBezTo>
                  <a:cubicBezTo>
                    <a:pt x="98" y="130"/>
                    <a:pt x="98" y="130"/>
                    <a:pt x="98" y="130"/>
                  </a:cubicBezTo>
                  <a:cubicBezTo>
                    <a:pt x="99" y="133"/>
                    <a:pt x="99" y="133"/>
                    <a:pt x="99" y="133"/>
                  </a:cubicBezTo>
                  <a:cubicBezTo>
                    <a:pt x="103" y="137"/>
                    <a:pt x="103" y="137"/>
                    <a:pt x="103" y="137"/>
                  </a:cubicBezTo>
                  <a:cubicBezTo>
                    <a:pt x="103" y="138"/>
                    <a:pt x="103" y="138"/>
                    <a:pt x="103" y="138"/>
                  </a:cubicBezTo>
                  <a:cubicBezTo>
                    <a:pt x="103" y="142"/>
                    <a:pt x="103" y="142"/>
                    <a:pt x="103" y="142"/>
                  </a:cubicBezTo>
                  <a:cubicBezTo>
                    <a:pt x="104" y="145"/>
                    <a:pt x="104" y="145"/>
                    <a:pt x="104" y="145"/>
                  </a:cubicBezTo>
                  <a:cubicBezTo>
                    <a:pt x="106" y="146"/>
                    <a:pt x="106" y="146"/>
                    <a:pt x="106" y="146"/>
                  </a:cubicBezTo>
                  <a:cubicBezTo>
                    <a:pt x="108" y="147"/>
                    <a:pt x="108" y="147"/>
                    <a:pt x="108" y="147"/>
                  </a:cubicBezTo>
                  <a:cubicBezTo>
                    <a:pt x="108" y="141"/>
                    <a:pt x="108" y="141"/>
                    <a:pt x="108" y="141"/>
                  </a:cubicBezTo>
                  <a:cubicBezTo>
                    <a:pt x="110" y="140"/>
                    <a:pt x="110" y="140"/>
                    <a:pt x="110" y="140"/>
                  </a:cubicBezTo>
                  <a:cubicBezTo>
                    <a:pt x="115" y="140"/>
                    <a:pt x="115" y="140"/>
                    <a:pt x="115" y="140"/>
                  </a:cubicBezTo>
                  <a:cubicBezTo>
                    <a:pt x="116" y="140"/>
                    <a:pt x="116" y="140"/>
                    <a:pt x="116" y="140"/>
                  </a:cubicBezTo>
                  <a:cubicBezTo>
                    <a:pt x="116" y="140"/>
                    <a:pt x="118" y="139"/>
                    <a:pt x="118" y="139"/>
                  </a:cubicBezTo>
                  <a:cubicBezTo>
                    <a:pt x="118" y="138"/>
                    <a:pt x="117" y="137"/>
                    <a:pt x="117" y="137"/>
                  </a:cubicBezTo>
                  <a:cubicBezTo>
                    <a:pt x="116" y="137"/>
                    <a:pt x="116" y="137"/>
                    <a:pt x="116" y="137"/>
                  </a:cubicBezTo>
                  <a:cubicBezTo>
                    <a:pt x="116" y="137"/>
                    <a:pt x="112" y="136"/>
                    <a:pt x="112" y="136"/>
                  </a:cubicBezTo>
                  <a:cubicBezTo>
                    <a:pt x="111" y="136"/>
                    <a:pt x="110" y="134"/>
                    <a:pt x="110" y="134"/>
                  </a:cubicBezTo>
                  <a:cubicBezTo>
                    <a:pt x="110" y="133"/>
                    <a:pt x="110" y="133"/>
                    <a:pt x="110" y="133"/>
                  </a:cubicBezTo>
                  <a:cubicBezTo>
                    <a:pt x="111" y="129"/>
                    <a:pt x="111" y="129"/>
                    <a:pt x="111" y="129"/>
                  </a:cubicBezTo>
                  <a:cubicBezTo>
                    <a:pt x="115" y="132"/>
                    <a:pt x="115" y="132"/>
                    <a:pt x="115" y="132"/>
                  </a:cubicBezTo>
                  <a:cubicBezTo>
                    <a:pt x="116" y="133"/>
                    <a:pt x="116" y="133"/>
                    <a:pt x="116" y="133"/>
                  </a:cubicBezTo>
                  <a:cubicBezTo>
                    <a:pt x="119" y="135"/>
                    <a:pt x="119" y="135"/>
                    <a:pt x="119" y="135"/>
                  </a:cubicBezTo>
                  <a:cubicBezTo>
                    <a:pt x="123" y="134"/>
                    <a:pt x="123" y="134"/>
                    <a:pt x="123" y="134"/>
                  </a:cubicBezTo>
                  <a:cubicBezTo>
                    <a:pt x="124" y="128"/>
                    <a:pt x="124" y="128"/>
                    <a:pt x="124" y="128"/>
                  </a:cubicBezTo>
                  <a:cubicBezTo>
                    <a:pt x="124" y="127"/>
                    <a:pt x="124" y="127"/>
                    <a:pt x="124" y="127"/>
                  </a:cubicBezTo>
                  <a:cubicBezTo>
                    <a:pt x="123" y="123"/>
                    <a:pt x="123" y="123"/>
                    <a:pt x="123" y="123"/>
                  </a:cubicBezTo>
                  <a:cubicBezTo>
                    <a:pt x="126" y="123"/>
                    <a:pt x="126" y="123"/>
                    <a:pt x="126" y="123"/>
                  </a:cubicBezTo>
                  <a:cubicBezTo>
                    <a:pt x="130" y="123"/>
                    <a:pt x="130" y="123"/>
                    <a:pt x="130" y="123"/>
                  </a:cubicBezTo>
                  <a:cubicBezTo>
                    <a:pt x="135" y="120"/>
                    <a:pt x="135" y="120"/>
                    <a:pt x="135" y="120"/>
                  </a:cubicBezTo>
                  <a:cubicBezTo>
                    <a:pt x="135" y="119"/>
                    <a:pt x="135" y="119"/>
                    <a:pt x="135" y="119"/>
                  </a:cubicBezTo>
                  <a:cubicBezTo>
                    <a:pt x="133" y="118"/>
                    <a:pt x="133" y="118"/>
                    <a:pt x="133" y="118"/>
                  </a:cubicBezTo>
                  <a:cubicBezTo>
                    <a:pt x="131" y="118"/>
                    <a:pt x="131" y="118"/>
                    <a:pt x="131" y="118"/>
                  </a:cubicBezTo>
                  <a:cubicBezTo>
                    <a:pt x="129" y="117"/>
                    <a:pt x="129" y="117"/>
                    <a:pt x="129" y="117"/>
                  </a:cubicBezTo>
                  <a:cubicBezTo>
                    <a:pt x="129" y="115"/>
                    <a:pt x="129" y="115"/>
                    <a:pt x="129" y="115"/>
                  </a:cubicBezTo>
                  <a:cubicBezTo>
                    <a:pt x="132" y="114"/>
                    <a:pt x="132" y="114"/>
                    <a:pt x="132" y="114"/>
                  </a:cubicBezTo>
                  <a:cubicBezTo>
                    <a:pt x="133" y="115"/>
                    <a:pt x="133" y="115"/>
                    <a:pt x="133" y="115"/>
                  </a:cubicBezTo>
                  <a:cubicBezTo>
                    <a:pt x="136" y="117"/>
                    <a:pt x="136" y="117"/>
                    <a:pt x="136" y="117"/>
                  </a:cubicBezTo>
                  <a:cubicBezTo>
                    <a:pt x="138" y="117"/>
                    <a:pt x="138" y="117"/>
                    <a:pt x="138" y="117"/>
                  </a:cubicBezTo>
                  <a:cubicBezTo>
                    <a:pt x="142" y="114"/>
                    <a:pt x="142" y="114"/>
                    <a:pt x="142" y="114"/>
                  </a:cubicBezTo>
                  <a:cubicBezTo>
                    <a:pt x="145" y="110"/>
                    <a:pt x="145" y="110"/>
                    <a:pt x="145" y="110"/>
                  </a:cubicBezTo>
                  <a:cubicBezTo>
                    <a:pt x="144" y="107"/>
                    <a:pt x="144" y="107"/>
                    <a:pt x="144" y="107"/>
                  </a:cubicBezTo>
                  <a:cubicBezTo>
                    <a:pt x="141" y="105"/>
                    <a:pt x="141" y="105"/>
                    <a:pt x="141" y="105"/>
                  </a:cubicBezTo>
                  <a:cubicBezTo>
                    <a:pt x="141" y="104"/>
                    <a:pt x="141" y="104"/>
                    <a:pt x="141" y="104"/>
                  </a:cubicBezTo>
                  <a:cubicBezTo>
                    <a:pt x="143" y="103"/>
                    <a:pt x="143" y="103"/>
                    <a:pt x="143" y="103"/>
                  </a:cubicBezTo>
                  <a:cubicBezTo>
                    <a:pt x="147" y="105"/>
                    <a:pt x="147" y="105"/>
                    <a:pt x="147" y="105"/>
                  </a:cubicBezTo>
                  <a:cubicBezTo>
                    <a:pt x="149" y="103"/>
                    <a:pt x="149" y="103"/>
                    <a:pt x="149" y="103"/>
                  </a:cubicBezTo>
                  <a:cubicBezTo>
                    <a:pt x="151" y="100"/>
                    <a:pt x="151" y="100"/>
                    <a:pt x="151" y="100"/>
                  </a:cubicBezTo>
                  <a:cubicBezTo>
                    <a:pt x="155" y="93"/>
                    <a:pt x="155" y="93"/>
                    <a:pt x="155" y="93"/>
                  </a:cubicBezTo>
                  <a:cubicBezTo>
                    <a:pt x="159" y="90"/>
                    <a:pt x="159" y="90"/>
                    <a:pt x="159" y="90"/>
                  </a:cubicBezTo>
                  <a:cubicBezTo>
                    <a:pt x="164" y="89"/>
                    <a:pt x="164" y="89"/>
                    <a:pt x="164" y="89"/>
                  </a:cubicBezTo>
                  <a:cubicBezTo>
                    <a:pt x="167" y="84"/>
                    <a:pt x="167" y="84"/>
                    <a:pt x="167" y="84"/>
                  </a:cubicBezTo>
                  <a:cubicBezTo>
                    <a:pt x="169" y="81"/>
                    <a:pt x="169" y="81"/>
                    <a:pt x="169" y="81"/>
                  </a:cubicBezTo>
                  <a:cubicBezTo>
                    <a:pt x="167" y="79"/>
                    <a:pt x="167" y="79"/>
                    <a:pt x="167" y="79"/>
                  </a:cubicBezTo>
                  <a:cubicBezTo>
                    <a:pt x="165" y="75"/>
                    <a:pt x="165" y="75"/>
                    <a:pt x="165" y="75"/>
                  </a:cubicBezTo>
                  <a:cubicBezTo>
                    <a:pt x="167" y="75"/>
                    <a:pt x="167" y="75"/>
                    <a:pt x="167" y="75"/>
                  </a:cubicBezTo>
                  <a:cubicBezTo>
                    <a:pt x="169" y="75"/>
                    <a:pt x="169" y="75"/>
                    <a:pt x="169" y="75"/>
                  </a:cubicBezTo>
                  <a:cubicBezTo>
                    <a:pt x="169" y="72"/>
                    <a:pt x="169" y="72"/>
                    <a:pt x="169" y="72"/>
                  </a:cubicBezTo>
                  <a:cubicBezTo>
                    <a:pt x="170" y="70"/>
                    <a:pt x="170" y="70"/>
                    <a:pt x="170" y="70"/>
                  </a:cubicBezTo>
                  <a:cubicBezTo>
                    <a:pt x="173" y="66"/>
                    <a:pt x="173" y="66"/>
                    <a:pt x="173" y="66"/>
                  </a:cubicBezTo>
                  <a:cubicBezTo>
                    <a:pt x="175" y="60"/>
                    <a:pt x="175" y="60"/>
                    <a:pt x="175" y="60"/>
                  </a:cubicBezTo>
                  <a:cubicBezTo>
                    <a:pt x="177" y="56"/>
                    <a:pt x="177" y="56"/>
                    <a:pt x="177" y="56"/>
                  </a:cubicBezTo>
                  <a:cubicBezTo>
                    <a:pt x="178" y="54"/>
                    <a:pt x="178" y="54"/>
                    <a:pt x="178" y="54"/>
                  </a:cubicBezTo>
                  <a:cubicBezTo>
                    <a:pt x="180" y="52"/>
                    <a:pt x="180" y="52"/>
                    <a:pt x="180" y="52"/>
                  </a:cubicBezTo>
                  <a:cubicBezTo>
                    <a:pt x="187" y="46"/>
                    <a:pt x="187" y="46"/>
                    <a:pt x="187" y="46"/>
                  </a:cubicBezTo>
                  <a:cubicBezTo>
                    <a:pt x="189" y="44"/>
                    <a:pt x="189" y="44"/>
                    <a:pt x="189" y="44"/>
                  </a:cubicBezTo>
                  <a:cubicBezTo>
                    <a:pt x="138" y="6"/>
                    <a:pt x="138" y="6"/>
                    <a:pt x="138" y="6"/>
                  </a:cubicBezTo>
                  <a:lnTo>
                    <a:pt x="98" y="14"/>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78" name="Freeform 41"/>
            <p:cNvSpPr>
              <a:spLocks/>
            </p:cNvSpPr>
            <p:nvPr/>
          </p:nvSpPr>
          <p:spPr bwMode="auto">
            <a:xfrm>
              <a:off x="4122129" y="4290761"/>
              <a:ext cx="412696" cy="661794"/>
            </a:xfrm>
            <a:custGeom>
              <a:avLst/>
              <a:gdLst>
                <a:gd name="T0" fmla="*/ 39 w 126"/>
                <a:gd name="T1" fmla="*/ 183 h 202"/>
                <a:gd name="T2" fmla="*/ 33 w 126"/>
                <a:gd name="T3" fmla="*/ 176 h 202"/>
                <a:gd name="T4" fmla="*/ 36 w 126"/>
                <a:gd name="T5" fmla="*/ 172 h 202"/>
                <a:gd name="T6" fmla="*/ 51 w 126"/>
                <a:gd name="T7" fmla="*/ 168 h 202"/>
                <a:gd name="T8" fmla="*/ 125 w 126"/>
                <a:gd name="T9" fmla="*/ 161 h 202"/>
                <a:gd name="T10" fmla="*/ 120 w 126"/>
                <a:gd name="T11" fmla="*/ 153 h 202"/>
                <a:gd name="T12" fmla="*/ 119 w 126"/>
                <a:gd name="T13" fmla="*/ 148 h 202"/>
                <a:gd name="T14" fmla="*/ 120 w 126"/>
                <a:gd name="T15" fmla="*/ 141 h 202"/>
                <a:gd name="T16" fmla="*/ 116 w 126"/>
                <a:gd name="T17" fmla="*/ 130 h 202"/>
                <a:gd name="T18" fmla="*/ 119 w 126"/>
                <a:gd name="T19" fmla="*/ 123 h 202"/>
                <a:gd name="T20" fmla="*/ 116 w 126"/>
                <a:gd name="T21" fmla="*/ 117 h 202"/>
                <a:gd name="T22" fmla="*/ 122 w 126"/>
                <a:gd name="T23" fmla="*/ 110 h 202"/>
                <a:gd name="T24" fmla="*/ 119 w 126"/>
                <a:gd name="T25" fmla="*/ 104 h 202"/>
                <a:gd name="T26" fmla="*/ 115 w 126"/>
                <a:gd name="T27" fmla="*/ 95 h 202"/>
                <a:gd name="T28" fmla="*/ 106 w 126"/>
                <a:gd name="T29" fmla="*/ 75 h 202"/>
                <a:gd name="T30" fmla="*/ 89 w 126"/>
                <a:gd name="T31" fmla="*/ 12 h 202"/>
                <a:gd name="T32" fmla="*/ 94 w 126"/>
                <a:gd name="T33" fmla="*/ 0 h 202"/>
                <a:gd name="T34" fmla="*/ 1 w 126"/>
                <a:gd name="T35" fmla="*/ 7 h 202"/>
                <a:gd name="T36" fmla="*/ 0 w 126"/>
                <a:gd name="T37" fmla="*/ 106 h 202"/>
                <a:gd name="T38" fmla="*/ 6 w 126"/>
                <a:gd name="T39" fmla="*/ 196 h 202"/>
                <a:gd name="T40" fmla="*/ 11 w 126"/>
                <a:gd name="T41" fmla="*/ 197 h 202"/>
                <a:gd name="T42" fmla="*/ 16 w 126"/>
                <a:gd name="T43" fmla="*/ 195 h 202"/>
                <a:gd name="T44" fmla="*/ 16 w 126"/>
                <a:gd name="T45" fmla="*/ 187 h 202"/>
                <a:gd name="T46" fmla="*/ 21 w 126"/>
                <a:gd name="T47" fmla="*/ 184 h 202"/>
                <a:gd name="T48" fmla="*/ 22 w 126"/>
                <a:gd name="T49" fmla="*/ 189 h 202"/>
                <a:gd name="T50" fmla="*/ 22 w 126"/>
                <a:gd name="T51" fmla="*/ 193 h 202"/>
                <a:gd name="T52" fmla="*/ 25 w 126"/>
                <a:gd name="T53" fmla="*/ 195 h 202"/>
                <a:gd name="T54" fmla="*/ 27 w 126"/>
                <a:gd name="T55" fmla="*/ 199 h 202"/>
                <a:gd name="T56" fmla="*/ 25 w 126"/>
                <a:gd name="T57" fmla="*/ 202 h 202"/>
                <a:gd name="T58" fmla="*/ 31 w 126"/>
                <a:gd name="T59" fmla="*/ 200 h 202"/>
                <a:gd name="T60" fmla="*/ 38 w 126"/>
                <a:gd name="T61" fmla="*/ 197 h 202"/>
                <a:gd name="T62" fmla="*/ 43 w 126"/>
                <a:gd name="T63" fmla="*/ 196 h 202"/>
                <a:gd name="T64" fmla="*/ 44 w 126"/>
                <a:gd name="T65" fmla="*/ 195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6" h="202">
                  <a:moveTo>
                    <a:pt x="40" y="188"/>
                  </a:moveTo>
                  <a:lnTo>
                    <a:pt x="39" y="183"/>
                  </a:lnTo>
                  <a:lnTo>
                    <a:pt x="35" y="178"/>
                  </a:lnTo>
                  <a:lnTo>
                    <a:pt x="33" y="176"/>
                  </a:lnTo>
                  <a:lnTo>
                    <a:pt x="33" y="173"/>
                  </a:lnTo>
                  <a:lnTo>
                    <a:pt x="36" y="172"/>
                  </a:lnTo>
                  <a:lnTo>
                    <a:pt x="43" y="170"/>
                  </a:lnTo>
                  <a:lnTo>
                    <a:pt x="51" y="168"/>
                  </a:lnTo>
                  <a:lnTo>
                    <a:pt x="126" y="162"/>
                  </a:lnTo>
                  <a:lnTo>
                    <a:pt x="125" y="161"/>
                  </a:lnTo>
                  <a:lnTo>
                    <a:pt x="121" y="156"/>
                  </a:lnTo>
                  <a:lnTo>
                    <a:pt x="120" y="153"/>
                  </a:lnTo>
                  <a:lnTo>
                    <a:pt x="118" y="150"/>
                  </a:lnTo>
                  <a:lnTo>
                    <a:pt x="119" y="148"/>
                  </a:lnTo>
                  <a:lnTo>
                    <a:pt x="121" y="146"/>
                  </a:lnTo>
                  <a:lnTo>
                    <a:pt x="120" y="141"/>
                  </a:lnTo>
                  <a:lnTo>
                    <a:pt x="118" y="138"/>
                  </a:lnTo>
                  <a:lnTo>
                    <a:pt x="116" y="130"/>
                  </a:lnTo>
                  <a:lnTo>
                    <a:pt x="116" y="125"/>
                  </a:lnTo>
                  <a:lnTo>
                    <a:pt x="119" y="123"/>
                  </a:lnTo>
                  <a:lnTo>
                    <a:pt x="120" y="119"/>
                  </a:lnTo>
                  <a:lnTo>
                    <a:pt x="116" y="117"/>
                  </a:lnTo>
                  <a:lnTo>
                    <a:pt x="121" y="114"/>
                  </a:lnTo>
                  <a:lnTo>
                    <a:pt x="122" y="110"/>
                  </a:lnTo>
                  <a:lnTo>
                    <a:pt x="120" y="108"/>
                  </a:lnTo>
                  <a:lnTo>
                    <a:pt x="119" y="104"/>
                  </a:lnTo>
                  <a:lnTo>
                    <a:pt x="119" y="100"/>
                  </a:lnTo>
                  <a:lnTo>
                    <a:pt x="115" y="95"/>
                  </a:lnTo>
                  <a:lnTo>
                    <a:pt x="108" y="83"/>
                  </a:lnTo>
                  <a:lnTo>
                    <a:pt x="106" y="75"/>
                  </a:lnTo>
                  <a:lnTo>
                    <a:pt x="96" y="41"/>
                  </a:lnTo>
                  <a:lnTo>
                    <a:pt x="89" y="12"/>
                  </a:lnTo>
                  <a:lnTo>
                    <a:pt x="87" y="0"/>
                  </a:lnTo>
                  <a:lnTo>
                    <a:pt x="94" y="0"/>
                  </a:lnTo>
                  <a:lnTo>
                    <a:pt x="94" y="0"/>
                  </a:lnTo>
                  <a:lnTo>
                    <a:pt x="1" y="7"/>
                  </a:lnTo>
                  <a:lnTo>
                    <a:pt x="1" y="14"/>
                  </a:lnTo>
                  <a:lnTo>
                    <a:pt x="0" y="106"/>
                  </a:lnTo>
                  <a:lnTo>
                    <a:pt x="0" y="155"/>
                  </a:lnTo>
                  <a:lnTo>
                    <a:pt x="6" y="196"/>
                  </a:lnTo>
                  <a:lnTo>
                    <a:pt x="8" y="196"/>
                  </a:lnTo>
                  <a:lnTo>
                    <a:pt x="11" y="197"/>
                  </a:lnTo>
                  <a:lnTo>
                    <a:pt x="15" y="198"/>
                  </a:lnTo>
                  <a:lnTo>
                    <a:pt x="16" y="195"/>
                  </a:lnTo>
                  <a:lnTo>
                    <a:pt x="15" y="191"/>
                  </a:lnTo>
                  <a:lnTo>
                    <a:pt x="16" y="187"/>
                  </a:lnTo>
                  <a:lnTo>
                    <a:pt x="18" y="185"/>
                  </a:lnTo>
                  <a:lnTo>
                    <a:pt x="21" y="184"/>
                  </a:lnTo>
                  <a:lnTo>
                    <a:pt x="22" y="186"/>
                  </a:lnTo>
                  <a:lnTo>
                    <a:pt x="22" y="189"/>
                  </a:lnTo>
                  <a:lnTo>
                    <a:pt x="21" y="191"/>
                  </a:lnTo>
                  <a:lnTo>
                    <a:pt x="22" y="193"/>
                  </a:lnTo>
                  <a:lnTo>
                    <a:pt x="23" y="194"/>
                  </a:lnTo>
                  <a:lnTo>
                    <a:pt x="25" y="195"/>
                  </a:lnTo>
                  <a:lnTo>
                    <a:pt x="27" y="197"/>
                  </a:lnTo>
                  <a:lnTo>
                    <a:pt x="27" y="199"/>
                  </a:lnTo>
                  <a:lnTo>
                    <a:pt x="27" y="200"/>
                  </a:lnTo>
                  <a:lnTo>
                    <a:pt x="25" y="202"/>
                  </a:lnTo>
                  <a:lnTo>
                    <a:pt x="27" y="201"/>
                  </a:lnTo>
                  <a:lnTo>
                    <a:pt x="31" y="200"/>
                  </a:lnTo>
                  <a:lnTo>
                    <a:pt x="36" y="199"/>
                  </a:lnTo>
                  <a:lnTo>
                    <a:pt x="38" y="197"/>
                  </a:lnTo>
                  <a:lnTo>
                    <a:pt x="39" y="197"/>
                  </a:lnTo>
                  <a:lnTo>
                    <a:pt x="43" y="196"/>
                  </a:lnTo>
                  <a:lnTo>
                    <a:pt x="44" y="195"/>
                  </a:lnTo>
                  <a:lnTo>
                    <a:pt x="44" y="195"/>
                  </a:lnTo>
                  <a:lnTo>
                    <a:pt x="40" y="188"/>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79" name="Freeform 42"/>
            <p:cNvSpPr>
              <a:spLocks/>
            </p:cNvSpPr>
            <p:nvPr/>
          </p:nvSpPr>
          <p:spPr bwMode="auto">
            <a:xfrm>
              <a:off x="3761839" y="4313694"/>
              <a:ext cx="379943" cy="665071"/>
            </a:xfrm>
            <a:custGeom>
              <a:avLst/>
              <a:gdLst>
                <a:gd name="T0" fmla="*/ 110 w 116"/>
                <a:gd name="T1" fmla="*/ 99 h 203"/>
                <a:gd name="T2" fmla="*/ 111 w 116"/>
                <a:gd name="T3" fmla="*/ 0 h 203"/>
                <a:gd name="T4" fmla="*/ 41 w 116"/>
                <a:gd name="T5" fmla="*/ 5 h 203"/>
                <a:gd name="T6" fmla="*/ 38 w 116"/>
                <a:gd name="T7" fmla="*/ 10 h 203"/>
                <a:gd name="T8" fmla="*/ 35 w 116"/>
                <a:gd name="T9" fmla="*/ 15 h 203"/>
                <a:gd name="T10" fmla="*/ 32 w 116"/>
                <a:gd name="T11" fmla="*/ 17 h 203"/>
                <a:gd name="T12" fmla="*/ 30 w 116"/>
                <a:gd name="T13" fmla="*/ 26 h 203"/>
                <a:gd name="T14" fmla="*/ 22 w 116"/>
                <a:gd name="T15" fmla="*/ 37 h 203"/>
                <a:gd name="T16" fmla="*/ 18 w 116"/>
                <a:gd name="T17" fmla="*/ 44 h 203"/>
                <a:gd name="T18" fmla="*/ 18 w 116"/>
                <a:gd name="T19" fmla="*/ 48 h 203"/>
                <a:gd name="T20" fmla="*/ 17 w 116"/>
                <a:gd name="T21" fmla="*/ 54 h 203"/>
                <a:gd name="T22" fmla="*/ 13 w 116"/>
                <a:gd name="T23" fmla="*/ 58 h 203"/>
                <a:gd name="T24" fmla="*/ 12 w 116"/>
                <a:gd name="T25" fmla="*/ 62 h 203"/>
                <a:gd name="T26" fmla="*/ 11 w 116"/>
                <a:gd name="T27" fmla="*/ 66 h 203"/>
                <a:gd name="T28" fmla="*/ 14 w 116"/>
                <a:gd name="T29" fmla="*/ 70 h 203"/>
                <a:gd name="T30" fmla="*/ 14 w 116"/>
                <a:gd name="T31" fmla="*/ 78 h 203"/>
                <a:gd name="T32" fmla="*/ 14 w 116"/>
                <a:gd name="T33" fmla="*/ 84 h 203"/>
                <a:gd name="T34" fmla="*/ 11 w 116"/>
                <a:gd name="T35" fmla="*/ 89 h 203"/>
                <a:gd name="T36" fmla="*/ 15 w 116"/>
                <a:gd name="T37" fmla="*/ 94 h 203"/>
                <a:gd name="T38" fmla="*/ 11 w 116"/>
                <a:gd name="T39" fmla="*/ 98 h 203"/>
                <a:gd name="T40" fmla="*/ 15 w 116"/>
                <a:gd name="T41" fmla="*/ 102 h 203"/>
                <a:gd name="T42" fmla="*/ 16 w 116"/>
                <a:gd name="T43" fmla="*/ 108 h 203"/>
                <a:gd name="T44" fmla="*/ 19 w 116"/>
                <a:gd name="T45" fmla="*/ 112 h 203"/>
                <a:gd name="T46" fmla="*/ 19 w 116"/>
                <a:gd name="T47" fmla="*/ 123 h 203"/>
                <a:gd name="T48" fmla="*/ 15 w 116"/>
                <a:gd name="T49" fmla="*/ 126 h 203"/>
                <a:gd name="T50" fmla="*/ 14 w 116"/>
                <a:gd name="T51" fmla="*/ 132 h 203"/>
                <a:gd name="T52" fmla="*/ 8 w 116"/>
                <a:gd name="T53" fmla="*/ 140 h 203"/>
                <a:gd name="T54" fmla="*/ 6 w 116"/>
                <a:gd name="T55" fmla="*/ 149 h 203"/>
                <a:gd name="T56" fmla="*/ 4 w 116"/>
                <a:gd name="T57" fmla="*/ 153 h 203"/>
                <a:gd name="T58" fmla="*/ 4 w 116"/>
                <a:gd name="T59" fmla="*/ 160 h 203"/>
                <a:gd name="T60" fmla="*/ 0 w 116"/>
                <a:gd name="T61" fmla="*/ 164 h 203"/>
                <a:gd name="T62" fmla="*/ 1 w 116"/>
                <a:gd name="T63" fmla="*/ 171 h 203"/>
                <a:gd name="T64" fmla="*/ 65 w 116"/>
                <a:gd name="T65" fmla="*/ 184 h 203"/>
                <a:gd name="T66" fmla="*/ 70 w 116"/>
                <a:gd name="T67" fmla="*/ 192 h 203"/>
                <a:gd name="T68" fmla="*/ 71 w 116"/>
                <a:gd name="T69" fmla="*/ 203 h 203"/>
                <a:gd name="T70" fmla="*/ 72 w 116"/>
                <a:gd name="T71" fmla="*/ 203 h 203"/>
                <a:gd name="T72" fmla="*/ 79 w 116"/>
                <a:gd name="T73" fmla="*/ 199 h 203"/>
                <a:gd name="T74" fmla="*/ 82 w 116"/>
                <a:gd name="T75" fmla="*/ 193 h 203"/>
                <a:gd name="T76" fmla="*/ 89 w 116"/>
                <a:gd name="T77" fmla="*/ 193 h 203"/>
                <a:gd name="T78" fmla="*/ 98 w 116"/>
                <a:gd name="T79" fmla="*/ 190 h 203"/>
                <a:gd name="T80" fmla="*/ 104 w 116"/>
                <a:gd name="T81" fmla="*/ 190 h 203"/>
                <a:gd name="T82" fmla="*/ 109 w 116"/>
                <a:gd name="T83" fmla="*/ 190 h 203"/>
                <a:gd name="T84" fmla="*/ 115 w 116"/>
                <a:gd name="T85" fmla="*/ 190 h 203"/>
                <a:gd name="T86" fmla="*/ 116 w 116"/>
                <a:gd name="T87" fmla="*/ 189 h 203"/>
                <a:gd name="T88" fmla="*/ 110 w 116"/>
                <a:gd name="T89" fmla="*/ 148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6" h="203">
                  <a:moveTo>
                    <a:pt x="110" y="148"/>
                  </a:moveTo>
                  <a:lnTo>
                    <a:pt x="110" y="99"/>
                  </a:lnTo>
                  <a:lnTo>
                    <a:pt x="111" y="7"/>
                  </a:lnTo>
                  <a:lnTo>
                    <a:pt x="111" y="0"/>
                  </a:lnTo>
                  <a:lnTo>
                    <a:pt x="41" y="5"/>
                  </a:lnTo>
                  <a:lnTo>
                    <a:pt x="41" y="5"/>
                  </a:lnTo>
                  <a:lnTo>
                    <a:pt x="42" y="8"/>
                  </a:lnTo>
                  <a:lnTo>
                    <a:pt x="38" y="10"/>
                  </a:lnTo>
                  <a:lnTo>
                    <a:pt x="36" y="12"/>
                  </a:lnTo>
                  <a:lnTo>
                    <a:pt x="35" y="15"/>
                  </a:lnTo>
                  <a:lnTo>
                    <a:pt x="33" y="17"/>
                  </a:lnTo>
                  <a:lnTo>
                    <a:pt x="32" y="17"/>
                  </a:lnTo>
                  <a:lnTo>
                    <a:pt x="30" y="22"/>
                  </a:lnTo>
                  <a:lnTo>
                    <a:pt x="30" y="26"/>
                  </a:lnTo>
                  <a:lnTo>
                    <a:pt x="27" y="31"/>
                  </a:lnTo>
                  <a:lnTo>
                    <a:pt x="22" y="37"/>
                  </a:lnTo>
                  <a:lnTo>
                    <a:pt x="19" y="40"/>
                  </a:lnTo>
                  <a:lnTo>
                    <a:pt x="18" y="44"/>
                  </a:lnTo>
                  <a:lnTo>
                    <a:pt x="20" y="45"/>
                  </a:lnTo>
                  <a:lnTo>
                    <a:pt x="18" y="48"/>
                  </a:lnTo>
                  <a:lnTo>
                    <a:pt x="16" y="52"/>
                  </a:lnTo>
                  <a:lnTo>
                    <a:pt x="17" y="54"/>
                  </a:lnTo>
                  <a:lnTo>
                    <a:pt x="16" y="54"/>
                  </a:lnTo>
                  <a:lnTo>
                    <a:pt x="13" y="58"/>
                  </a:lnTo>
                  <a:lnTo>
                    <a:pt x="11" y="61"/>
                  </a:lnTo>
                  <a:lnTo>
                    <a:pt x="12" y="62"/>
                  </a:lnTo>
                  <a:lnTo>
                    <a:pt x="11" y="64"/>
                  </a:lnTo>
                  <a:lnTo>
                    <a:pt x="11" y="66"/>
                  </a:lnTo>
                  <a:lnTo>
                    <a:pt x="12" y="67"/>
                  </a:lnTo>
                  <a:lnTo>
                    <a:pt x="14" y="70"/>
                  </a:lnTo>
                  <a:lnTo>
                    <a:pt x="14" y="72"/>
                  </a:lnTo>
                  <a:lnTo>
                    <a:pt x="14" y="78"/>
                  </a:lnTo>
                  <a:lnTo>
                    <a:pt x="15" y="81"/>
                  </a:lnTo>
                  <a:lnTo>
                    <a:pt x="14" y="84"/>
                  </a:lnTo>
                  <a:lnTo>
                    <a:pt x="12" y="89"/>
                  </a:lnTo>
                  <a:lnTo>
                    <a:pt x="11" y="89"/>
                  </a:lnTo>
                  <a:lnTo>
                    <a:pt x="14" y="91"/>
                  </a:lnTo>
                  <a:lnTo>
                    <a:pt x="15" y="94"/>
                  </a:lnTo>
                  <a:lnTo>
                    <a:pt x="15" y="96"/>
                  </a:lnTo>
                  <a:lnTo>
                    <a:pt x="11" y="98"/>
                  </a:lnTo>
                  <a:lnTo>
                    <a:pt x="14" y="100"/>
                  </a:lnTo>
                  <a:lnTo>
                    <a:pt x="15" y="102"/>
                  </a:lnTo>
                  <a:lnTo>
                    <a:pt x="15" y="103"/>
                  </a:lnTo>
                  <a:lnTo>
                    <a:pt x="16" y="108"/>
                  </a:lnTo>
                  <a:lnTo>
                    <a:pt x="16" y="110"/>
                  </a:lnTo>
                  <a:lnTo>
                    <a:pt x="19" y="112"/>
                  </a:lnTo>
                  <a:lnTo>
                    <a:pt x="20" y="115"/>
                  </a:lnTo>
                  <a:lnTo>
                    <a:pt x="19" y="123"/>
                  </a:lnTo>
                  <a:lnTo>
                    <a:pt x="16" y="126"/>
                  </a:lnTo>
                  <a:lnTo>
                    <a:pt x="15" y="126"/>
                  </a:lnTo>
                  <a:lnTo>
                    <a:pt x="15" y="130"/>
                  </a:lnTo>
                  <a:lnTo>
                    <a:pt x="14" y="132"/>
                  </a:lnTo>
                  <a:lnTo>
                    <a:pt x="10" y="138"/>
                  </a:lnTo>
                  <a:lnTo>
                    <a:pt x="8" y="140"/>
                  </a:lnTo>
                  <a:lnTo>
                    <a:pt x="7" y="147"/>
                  </a:lnTo>
                  <a:lnTo>
                    <a:pt x="6" y="149"/>
                  </a:lnTo>
                  <a:lnTo>
                    <a:pt x="5" y="150"/>
                  </a:lnTo>
                  <a:lnTo>
                    <a:pt x="4" y="153"/>
                  </a:lnTo>
                  <a:lnTo>
                    <a:pt x="4" y="155"/>
                  </a:lnTo>
                  <a:lnTo>
                    <a:pt x="4" y="160"/>
                  </a:lnTo>
                  <a:lnTo>
                    <a:pt x="1" y="162"/>
                  </a:lnTo>
                  <a:lnTo>
                    <a:pt x="0" y="164"/>
                  </a:lnTo>
                  <a:lnTo>
                    <a:pt x="0" y="167"/>
                  </a:lnTo>
                  <a:lnTo>
                    <a:pt x="1" y="171"/>
                  </a:lnTo>
                  <a:lnTo>
                    <a:pt x="66" y="168"/>
                  </a:lnTo>
                  <a:lnTo>
                    <a:pt x="65" y="184"/>
                  </a:lnTo>
                  <a:lnTo>
                    <a:pt x="67" y="188"/>
                  </a:lnTo>
                  <a:lnTo>
                    <a:pt x="70" y="192"/>
                  </a:lnTo>
                  <a:lnTo>
                    <a:pt x="71" y="199"/>
                  </a:lnTo>
                  <a:lnTo>
                    <a:pt x="71" y="203"/>
                  </a:lnTo>
                  <a:lnTo>
                    <a:pt x="71" y="203"/>
                  </a:lnTo>
                  <a:lnTo>
                    <a:pt x="72" y="203"/>
                  </a:lnTo>
                  <a:lnTo>
                    <a:pt x="77" y="200"/>
                  </a:lnTo>
                  <a:lnTo>
                    <a:pt x="79" y="199"/>
                  </a:lnTo>
                  <a:lnTo>
                    <a:pt x="82" y="197"/>
                  </a:lnTo>
                  <a:lnTo>
                    <a:pt x="82" y="193"/>
                  </a:lnTo>
                  <a:lnTo>
                    <a:pt x="86" y="193"/>
                  </a:lnTo>
                  <a:lnTo>
                    <a:pt x="89" y="193"/>
                  </a:lnTo>
                  <a:lnTo>
                    <a:pt x="93" y="192"/>
                  </a:lnTo>
                  <a:lnTo>
                    <a:pt x="98" y="190"/>
                  </a:lnTo>
                  <a:lnTo>
                    <a:pt x="102" y="190"/>
                  </a:lnTo>
                  <a:lnTo>
                    <a:pt x="104" y="190"/>
                  </a:lnTo>
                  <a:lnTo>
                    <a:pt x="107" y="190"/>
                  </a:lnTo>
                  <a:lnTo>
                    <a:pt x="109" y="190"/>
                  </a:lnTo>
                  <a:lnTo>
                    <a:pt x="113" y="192"/>
                  </a:lnTo>
                  <a:lnTo>
                    <a:pt x="115" y="190"/>
                  </a:lnTo>
                  <a:lnTo>
                    <a:pt x="116" y="189"/>
                  </a:lnTo>
                  <a:lnTo>
                    <a:pt x="116" y="189"/>
                  </a:lnTo>
                  <a:lnTo>
                    <a:pt x="116" y="189"/>
                  </a:lnTo>
                  <a:lnTo>
                    <a:pt x="110" y="148"/>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80" name="Freeform 43"/>
            <p:cNvSpPr>
              <a:spLocks/>
            </p:cNvSpPr>
            <p:nvPr/>
          </p:nvSpPr>
          <p:spPr bwMode="auto">
            <a:xfrm>
              <a:off x="4960623" y="3511023"/>
              <a:ext cx="471653" cy="344003"/>
            </a:xfrm>
            <a:custGeom>
              <a:avLst/>
              <a:gdLst>
                <a:gd name="T0" fmla="*/ 0 w 170"/>
                <a:gd name="T1" fmla="*/ 24 h 123"/>
                <a:gd name="T2" fmla="*/ 3 w 170"/>
                <a:gd name="T3" fmla="*/ 44 h 123"/>
                <a:gd name="T4" fmla="*/ 16 w 170"/>
                <a:gd name="T5" fmla="*/ 33 h 123"/>
                <a:gd name="T6" fmla="*/ 28 w 170"/>
                <a:gd name="T7" fmla="*/ 25 h 123"/>
                <a:gd name="T8" fmla="*/ 31 w 170"/>
                <a:gd name="T9" fmla="*/ 27 h 123"/>
                <a:gd name="T10" fmla="*/ 41 w 170"/>
                <a:gd name="T11" fmla="*/ 22 h 123"/>
                <a:gd name="T12" fmla="*/ 63 w 170"/>
                <a:gd name="T13" fmla="*/ 22 h 123"/>
                <a:gd name="T14" fmla="*/ 70 w 170"/>
                <a:gd name="T15" fmla="*/ 36 h 123"/>
                <a:gd name="T16" fmla="*/ 83 w 170"/>
                <a:gd name="T17" fmla="*/ 43 h 123"/>
                <a:gd name="T18" fmla="*/ 93 w 170"/>
                <a:gd name="T19" fmla="*/ 51 h 123"/>
                <a:gd name="T20" fmla="*/ 92 w 170"/>
                <a:gd name="T21" fmla="*/ 60 h 123"/>
                <a:gd name="T22" fmla="*/ 89 w 170"/>
                <a:gd name="T23" fmla="*/ 74 h 123"/>
                <a:gd name="T24" fmla="*/ 94 w 170"/>
                <a:gd name="T25" fmla="*/ 75 h 123"/>
                <a:gd name="T26" fmla="*/ 101 w 170"/>
                <a:gd name="T27" fmla="*/ 75 h 123"/>
                <a:gd name="T28" fmla="*/ 106 w 170"/>
                <a:gd name="T29" fmla="*/ 75 h 123"/>
                <a:gd name="T30" fmla="*/ 122 w 170"/>
                <a:gd name="T31" fmla="*/ 78 h 123"/>
                <a:gd name="T32" fmla="*/ 129 w 170"/>
                <a:gd name="T33" fmla="*/ 79 h 123"/>
                <a:gd name="T34" fmla="*/ 124 w 170"/>
                <a:gd name="T35" fmla="*/ 72 h 123"/>
                <a:gd name="T36" fmla="*/ 124 w 170"/>
                <a:gd name="T37" fmla="*/ 68 h 123"/>
                <a:gd name="T38" fmla="*/ 116 w 170"/>
                <a:gd name="T39" fmla="*/ 57 h 123"/>
                <a:gd name="T40" fmla="*/ 115 w 170"/>
                <a:gd name="T41" fmla="*/ 43 h 123"/>
                <a:gd name="T42" fmla="*/ 113 w 170"/>
                <a:gd name="T43" fmla="*/ 31 h 123"/>
                <a:gd name="T44" fmla="*/ 115 w 170"/>
                <a:gd name="T45" fmla="*/ 28 h 123"/>
                <a:gd name="T46" fmla="*/ 124 w 170"/>
                <a:gd name="T47" fmla="*/ 18 h 123"/>
                <a:gd name="T48" fmla="*/ 129 w 170"/>
                <a:gd name="T49" fmla="*/ 13 h 123"/>
                <a:gd name="T50" fmla="*/ 125 w 170"/>
                <a:gd name="T51" fmla="*/ 21 h 123"/>
                <a:gd name="T52" fmla="*/ 123 w 170"/>
                <a:gd name="T53" fmla="*/ 31 h 123"/>
                <a:gd name="T54" fmla="*/ 122 w 170"/>
                <a:gd name="T55" fmla="*/ 36 h 123"/>
                <a:gd name="T56" fmla="*/ 126 w 170"/>
                <a:gd name="T57" fmla="*/ 41 h 123"/>
                <a:gd name="T58" fmla="*/ 131 w 170"/>
                <a:gd name="T59" fmla="*/ 46 h 123"/>
                <a:gd name="T60" fmla="*/ 134 w 170"/>
                <a:gd name="T61" fmla="*/ 51 h 123"/>
                <a:gd name="T62" fmla="*/ 130 w 170"/>
                <a:gd name="T63" fmla="*/ 57 h 123"/>
                <a:gd name="T64" fmla="*/ 128 w 170"/>
                <a:gd name="T65" fmla="*/ 61 h 123"/>
                <a:gd name="T66" fmla="*/ 129 w 170"/>
                <a:gd name="T67" fmla="*/ 65 h 123"/>
                <a:gd name="T68" fmla="*/ 139 w 170"/>
                <a:gd name="T69" fmla="*/ 66 h 123"/>
                <a:gd name="T70" fmla="*/ 146 w 170"/>
                <a:gd name="T71" fmla="*/ 75 h 123"/>
                <a:gd name="T72" fmla="*/ 147 w 170"/>
                <a:gd name="T73" fmla="*/ 81 h 123"/>
                <a:gd name="T74" fmla="*/ 152 w 170"/>
                <a:gd name="T75" fmla="*/ 89 h 123"/>
                <a:gd name="T76" fmla="*/ 148 w 170"/>
                <a:gd name="T77" fmla="*/ 104 h 123"/>
                <a:gd name="T78" fmla="*/ 149 w 170"/>
                <a:gd name="T79" fmla="*/ 120 h 123"/>
                <a:gd name="T80" fmla="*/ 153 w 170"/>
                <a:gd name="T81" fmla="*/ 116 h 123"/>
                <a:gd name="T82" fmla="*/ 157 w 170"/>
                <a:gd name="T83" fmla="*/ 102 h 123"/>
                <a:gd name="T84" fmla="*/ 157 w 170"/>
                <a:gd name="T85" fmla="*/ 97 h 123"/>
                <a:gd name="T86" fmla="*/ 163 w 170"/>
                <a:gd name="T87" fmla="*/ 91 h 123"/>
                <a:gd name="T88" fmla="*/ 163 w 170"/>
                <a:gd name="T89" fmla="*/ 79 h 123"/>
                <a:gd name="T90" fmla="*/ 167 w 170"/>
                <a:gd name="T91" fmla="*/ 71 h 123"/>
                <a:gd name="T92" fmla="*/ 167 w 170"/>
                <a:gd name="T93" fmla="*/ 77 h 123"/>
                <a:gd name="T94" fmla="*/ 168 w 170"/>
                <a:gd name="T95" fmla="*/ 82 h 123"/>
                <a:gd name="T96" fmla="*/ 170 w 170"/>
                <a:gd name="T97" fmla="*/ 68 h 123"/>
                <a:gd name="T98" fmla="*/ 169 w 170"/>
                <a:gd name="T99" fmla="*/ 54 h 123"/>
                <a:gd name="T100" fmla="*/ 134 w 170"/>
                <a:gd name="T101" fmla="*/ 0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70" h="123">
                  <a:moveTo>
                    <a:pt x="134" y="0"/>
                  </a:moveTo>
                  <a:cubicBezTo>
                    <a:pt x="0" y="24"/>
                    <a:pt x="0" y="24"/>
                    <a:pt x="0" y="24"/>
                  </a:cubicBezTo>
                  <a:cubicBezTo>
                    <a:pt x="0" y="24"/>
                    <a:pt x="0" y="24"/>
                    <a:pt x="0" y="24"/>
                  </a:cubicBezTo>
                  <a:cubicBezTo>
                    <a:pt x="3" y="44"/>
                    <a:pt x="3" y="44"/>
                    <a:pt x="3" y="44"/>
                  </a:cubicBezTo>
                  <a:cubicBezTo>
                    <a:pt x="7" y="44"/>
                    <a:pt x="7" y="44"/>
                    <a:pt x="7" y="44"/>
                  </a:cubicBezTo>
                  <a:cubicBezTo>
                    <a:pt x="16" y="33"/>
                    <a:pt x="16" y="33"/>
                    <a:pt x="16" y="33"/>
                  </a:cubicBezTo>
                  <a:cubicBezTo>
                    <a:pt x="22" y="33"/>
                    <a:pt x="22" y="33"/>
                    <a:pt x="22" y="33"/>
                  </a:cubicBezTo>
                  <a:cubicBezTo>
                    <a:pt x="28" y="25"/>
                    <a:pt x="28" y="25"/>
                    <a:pt x="28" y="25"/>
                  </a:cubicBezTo>
                  <a:cubicBezTo>
                    <a:pt x="30" y="25"/>
                    <a:pt x="30" y="25"/>
                    <a:pt x="30" y="25"/>
                  </a:cubicBezTo>
                  <a:cubicBezTo>
                    <a:pt x="31" y="27"/>
                    <a:pt x="31" y="27"/>
                    <a:pt x="31" y="27"/>
                  </a:cubicBezTo>
                  <a:cubicBezTo>
                    <a:pt x="38" y="22"/>
                    <a:pt x="38" y="22"/>
                    <a:pt x="38" y="22"/>
                  </a:cubicBezTo>
                  <a:cubicBezTo>
                    <a:pt x="41" y="22"/>
                    <a:pt x="41" y="22"/>
                    <a:pt x="41" y="22"/>
                  </a:cubicBezTo>
                  <a:cubicBezTo>
                    <a:pt x="49" y="18"/>
                    <a:pt x="49" y="18"/>
                    <a:pt x="49" y="18"/>
                  </a:cubicBezTo>
                  <a:cubicBezTo>
                    <a:pt x="63" y="22"/>
                    <a:pt x="63" y="22"/>
                    <a:pt x="63" y="22"/>
                  </a:cubicBezTo>
                  <a:cubicBezTo>
                    <a:pt x="67" y="28"/>
                    <a:pt x="67" y="28"/>
                    <a:pt x="67" y="28"/>
                  </a:cubicBezTo>
                  <a:cubicBezTo>
                    <a:pt x="70" y="36"/>
                    <a:pt x="70" y="36"/>
                    <a:pt x="70" y="36"/>
                  </a:cubicBezTo>
                  <a:cubicBezTo>
                    <a:pt x="71" y="36"/>
                    <a:pt x="71" y="36"/>
                    <a:pt x="71" y="36"/>
                  </a:cubicBezTo>
                  <a:cubicBezTo>
                    <a:pt x="83" y="43"/>
                    <a:pt x="83" y="43"/>
                    <a:pt x="83" y="43"/>
                  </a:cubicBezTo>
                  <a:cubicBezTo>
                    <a:pt x="88" y="48"/>
                    <a:pt x="88" y="48"/>
                    <a:pt x="88" y="48"/>
                  </a:cubicBezTo>
                  <a:cubicBezTo>
                    <a:pt x="93" y="51"/>
                    <a:pt x="93" y="51"/>
                    <a:pt x="93" y="51"/>
                  </a:cubicBezTo>
                  <a:cubicBezTo>
                    <a:pt x="94" y="56"/>
                    <a:pt x="94" y="56"/>
                    <a:pt x="94" y="56"/>
                  </a:cubicBezTo>
                  <a:cubicBezTo>
                    <a:pt x="92" y="60"/>
                    <a:pt x="92" y="60"/>
                    <a:pt x="92" y="60"/>
                  </a:cubicBezTo>
                  <a:cubicBezTo>
                    <a:pt x="88" y="61"/>
                    <a:pt x="88" y="61"/>
                    <a:pt x="88" y="61"/>
                  </a:cubicBezTo>
                  <a:cubicBezTo>
                    <a:pt x="89" y="74"/>
                    <a:pt x="89" y="74"/>
                    <a:pt x="89" y="74"/>
                  </a:cubicBezTo>
                  <a:cubicBezTo>
                    <a:pt x="91" y="76"/>
                    <a:pt x="91" y="76"/>
                    <a:pt x="91" y="76"/>
                  </a:cubicBezTo>
                  <a:cubicBezTo>
                    <a:pt x="94" y="75"/>
                    <a:pt x="94" y="75"/>
                    <a:pt x="94" y="75"/>
                  </a:cubicBezTo>
                  <a:cubicBezTo>
                    <a:pt x="97" y="74"/>
                    <a:pt x="97" y="74"/>
                    <a:pt x="97" y="74"/>
                  </a:cubicBezTo>
                  <a:cubicBezTo>
                    <a:pt x="101" y="75"/>
                    <a:pt x="101" y="75"/>
                    <a:pt x="101" y="75"/>
                  </a:cubicBezTo>
                  <a:cubicBezTo>
                    <a:pt x="102" y="76"/>
                    <a:pt x="102" y="76"/>
                    <a:pt x="102" y="76"/>
                  </a:cubicBezTo>
                  <a:cubicBezTo>
                    <a:pt x="106" y="75"/>
                    <a:pt x="106" y="75"/>
                    <a:pt x="106" y="75"/>
                  </a:cubicBezTo>
                  <a:cubicBezTo>
                    <a:pt x="119" y="76"/>
                    <a:pt x="119" y="76"/>
                    <a:pt x="119" y="76"/>
                  </a:cubicBezTo>
                  <a:cubicBezTo>
                    <a:pt x="122" y="78"/>
                    <a:pt x="122" y="78"/>
                    <a:pt x="122" y="78"/>
                  </a:cubicBezTo>
                  <a:cubicBezTo>
                    <a:pt x="126" y="80"/>
                    <a:pt x="126" y="80"/>
                    <a:pt x="126" y="80"/>
                  </a:cubicBezTo>
                  <a:cubicBezTo>
                    <a:pt x="129" y="79"/>
                    <a:pt x="129" y="79"/>
                    <a:pt x="129" y="79"/>
                  </a:cubicBezTo>
                  <a:cubicBezTo>
                    <a:pt x="127" y="75"/>
                    <a:pt x="127" y="75"/>
                    <a:pt x="127" y="75"/>
                  </a:cubicBezTo>
                  <a:cubicBezTo>
                    <a:pt x="124" y="72"/>
                    <a:pt x="124" y="72"/>
                    <a:pt x="124" y="72"/>
                  </a:cubicBezTo>
                  <a:cubicBezTo>
                    <a:pt x="124" y="69"/>
                    <a:pt x="124" y="69"/>
                    <a:pt x="124" y="69"/>
                  </a:cubicBezTo>
                  <a:cubicBezTo>
                    <a:pt x="124" y="68"/>
                    <a:pt x="124" y="68"/>
                    <a:pt x="124" y="68"/>
                  </a:cubicBezTo>
                  <a:cubicBezTo>
                    <a:pt x="118" y="60"/>
                    <a:pt x="118" y="60"/>
                    <a:pt x="118" y="60"/>
                  </a:cubicBezTo>
                  <a:cubicBezTo>
                    <a:pt x="116" y="57"/>
                    <a:pt x="116" y="57"/>
                    <a:pt x="116" y="57"/>
                  </a:cubicBezTo>
                  <a:cubicBezTo>
                    <a:pt x="116" y="50"/>
                    <a:pt x="116" y="50"/>
                    <a:pt x="116" y="50"/>
                  </a:cubicBezTo>
                  <a:cubicBezTo>
                    <a:pt x="115" y="43"/>
                    <a:pt x="115" y="43"/>
                    <a:pt x="115" y="43"/>
                  </a:cubicBezTo>
                  <a:cubicBezTo>
                    <a:pt x="116" y="36"/>
                    <a:pt x="116" y="36"/>
                    <a:pt x="116" y="36"/>
                  </a:cubicBezTo>
                  <a:cubicBezTo>
                    <a:pt x="113" y="31"/>
                    <a:pt x="113" y="31"/>
                    <a:pt x="113" y="31"/>
                  </a:cubicBezTo>
                  <a:cubicBezTo>
                    <a:pt x="111" y="28"/>
                    <a:pt x="111" y="28"/>
                    <a:pt x="111" y="28"/>
                  </a:cubicBezTo>
                  <a:cubicBezTo>
                    <a:pt x="115" y="28"/>
                    <a:pt x="115" y="28"/>
                    <a:pt x="115" y="28"/>
                  </a:cubicBezTo>
                  <a:cubicBezTo>
                    <a:pt x="118" y="22"/>
                    <a:pt x="118" y="22"/>
                    <a:pt x="118" y="22"/>
                  </a:cubicBezTo>
                  <a:cubicBezTo>
                    <a:pt x="124" y="18"/>
                    <a:pt x="124" y="18"/>
                    <a:pt x="124" y="18"/>
                  </a:cubicBezTo>
                  <a:cubicBezTo>
                    <a:pt x="127" y="12"/>
                    <a:pt x="127" y="12"/>
                    <a:pt x="127" y="12"/>
                  </a:cubicBezTo>
                  <a:cubicBezTo>
                    <a:pt x="129" y="13"/>
                    <a:pt x="129" y="13"/>
                    <a:pt x="129" y="13"/>
                  </a:cubicBezTo>
                  <a:cubicBezTo>
                    <a:pt x="128" y="20"/>
                    <a:pt x="128" y="20"/>
                    <a:pt x="128" y="20"/>
                  </a:cubicBezTo>
                  <a:cubicBezTo>
                    <a:pt x="125" y="21"/>
                    <a:pt x="125" y="21"/>
                    <a:pt x="125" y="21"/>
                  </a:cubicBezTo>
                  <a:cubicBezTo>
                    <a:pt x="123" y="27"/>
                    <a:pt x="123" y="27"/>
                    <a:pt x="123" y="27"/>
                  </a:cubicBezTo>
                  <a:cubicBezTo>
                    <a:pt x="123" y="31"/>
                    <a:pt x="123" y="31"/>
                    <a:pt x="123" y="31"/>
                  </a:cubicBezTo>
                  <a:cubicBezTo>
                    <a:pt x="127" y="31"/>
                    <a:pt x="127" y="31"/>
                    <a:pt x="127" y="31"/>
                  </a:cubicBezTo>
                  <a:cubicBezTo>
                    <a:pt x="122" y="36"/>
                    <a:pt x="122" y="36"/>
                    <a:pt x="122" y="36"/>
                  </a:cubicBezTo>
                  <a:cubicBezTo>
                    <a:pt x="120" y="39"/>
                    <a:pt x="120" y="39"/>
                    <a:pt x="120" y="39"/>
                  </a:cubicBezTo>
                  <a:cubicBezTo>
                    <a:pt x="126" y="41"/>
                    <a:pt x="126" y="41"/>
                    <a:pt x="126" y="41"/>
                  </a:cubicBezTo>
                  <a:cubicBezTo>
                    <a:pt x="128" y="42"/>
                    <a:pt x="128" y="42"/>
                    <a:pt x="128" y="42"/>
                  </a:cubicBezTo>
                  <a:cubicBezTo>
                    <a:pt x="131" y="46"/>
                    <a:pt x="131" y="46"/>
                    <a:pt x="131" y="46"/>
                  </a:cubicBezTo>
                  <a:cubicBezTo>
                    <a:pt x="130" y="47"/>
                    <a:pt x="130" y="47"/>
                    <a:pt x="130" y="47"/>
                  </a:cubicBezTo>
                  <a:cubicBezTo>
                    <a:pt x="134" y="51"/>
                    <a:pt x="134" y="51"/>
                    <a:pt x="134" y="51"/>
                  </a:cubicBezTo>
                  <a:cubicBezTo>
                    <a:pt x="134" y="53"/>
                    <a:pt x="134" y="53"/>
                    <a:pt x="134" y="53"/>
                  </a:cubicBezTo>
                  <a:cubicBezTo>
                    <a:pt x="130" y="57"/>
                    <a:pt x="130" y="57"/>
                    <a:pt x="130" y="57"/>
                  </a:cubicBezTo>
                  <a:cubicBezTo>
                    <a:pt x="127" y="57"/>
                    <a:pt x="127" y="57"/>
                    <a:pt x="127" y="57"/>
                  </a:cubicBezTo>
                  <a:cubicBezTo>
                    <a:pt x="128" y="61"/>
                    <a:pt x="128" y="61"/>
                    <a:pt x="128" y="61"/>
                  </a:cubicBezTo>
                  <a:cubicBezTo>
                    <a:pt x="127" y="63"/>
                    <a:pt x="127" y="63"/>
                    <a:pt x="127" y="63"/>
                  </a:cubicBezTo>
                  <a:cubicBezTo>
                    <a:pt x="129" y="65"/>
                    <a:pt x="129" y="65"/>
                    <a:pt x="129" y="65"/>
                  </a:cubicBezTo>
                  <a:cubicBezTo>
                    <a:pt x="133" y="66"/>
                    <a:pt x="133" y="66"/>
                    <a:pt x="133" y="66"/>
                  </a:cubicBezTo>
                  <a:cubicBezTo>
                    <a:pt x="139" y="66"/>
                    <a:pt x="139" y="66"/>
                    <a:pt x="139" y="66"/>
                  </a:cubicBezTo>
                  <a:cubicBezTo>
                    <a:pt x="143" y="69"/>
                    <a:pt x="143" y="69"/>
                    <a:pt x="143" y="69"/>
                  </a:cubicBezTo>
                  <a:cubicBezTo>
                    <a:pt x="146" y="75"/>
                    <a:pt x="146" y="75"/>
                    <a:pt x="146" y="75"/>
                  </a:cubicBezTo>
                  <a:cubicBezTo>
                    <a:pt x="148" y="80"/>
                    <a:pt x="148" y="80"/>
                    <a:pt x="148" y="80"/>
                  </a:cubicBezTo>
                  <a:cubicBezTo>
                    <a:pt x="147" y="81"/>
                    <a:pt x="147" y="81"/>
                    <a:pt x="147" y="81"/>
                  </a:cubicBezTo>
                  <a:cubicBezTo>
                    <a:pt x="150" y="84"/>
                    <a:pt x="150" y="84"/>
                    <a:pt x="150" y="84"/>
                  </a:cubicBezTo>
                  <a:cubicBezTo>
                    <a:pt x="152" y="89"/>
                    <a:pt x="152" y="89"/>
                    <a:pt x="152" y="89"/>
                  </a:cubicBezTo>
                  <a:cubicBezTo>
                    <a:pt x="149" y="98"/>
                    <a:pt x="149" y="98"/>
                    <a:pt x="149" y="98"/>
                  </a:cubicBezTo>
                  <a:cubicBezTo>
                    <a:pt x="148" y="104"/>
                    <a:pt x="148" y="104"/>
                    <a:pt x="148" y="104"/>
                  </a:cubicBezTo>
                  <a:cubicBezTo>
                    <a:pt x="148" y="114"/>
                    <a:pt x="148" y="114"/>
                    <a:pt x="148" y="114"/>
                  </a:cubicBezTo>
                  <a:cubicBezTo>
                    <a:pt x="149" y="120"/>
                    <a:pt x="149" y="120"/>
                    <a:pt x="149" y="120"/>
                  </a:cubicBezTo>
                  <a:cubicBezTo>
                    <a:pt x="151" y="123"/>
                    <a:pt x="151" y="123"/>
                    <a:pt x="151" y="123"/>
                  </a:cubicBezTo>
                  <a:cubicBezTo>
                    <a:pt x="153" y="116"/>
                    <a:pt x="153" y="116"/>
                    <a:pt x="153" y="116"/>
                  </a:cubicBezTo>
                  <a:cubicBezTo>
                    <a:pt x="154" y="105"/>
                    <a:pt x="154" y="105"/>
                    <a:pt x="154" y="105"/>
                  </a:cubicBezTo>
                  <a:cubicBezTo>
                    <a:pt x="157" y="102"/>
                    <a:pt x="157" y="102"/>
                    <a:pt x="157" y="102"/>
                  </a:cubicBezTo>
                  <a:cubicBezTo>
                    <a:pt x="157" y="99"/>
                    <a:pt x="157" y="99"/>
                    <a:pt x="157" y="99"/>
                  </a:cubicBezTo>
                  <a:cubicBezTo>
                    <a:pt x="157" y="97"/>
                    <a:pt x="157" y="97"/>
                    <a:pt x="157" y="97"/>
                  </a:cubicBezTo>
                  <a:cubicBezTo>
                    <a:pt x="160" y="95"/>
                    <a:pt x="160" y="95"/>
                    <a:pt x="160" y="95"/>
                  </a:cubicBezTo>
                  <a:cubicBezTo>
                    <a:pt x="163" y="91"/>
                    <a:pt x="163" y="91"/>
                    <a:pt x="163" y="91"/>
                  </a:cubicBezTo>
                  <a:cubicBezTo>
                    <a:pt x="163" y="82"/>
                    <a:pt x="163" y="82"/>
                    <a:pt x="163" y="82"/>
                  </a:cubicBezTo>
                  <a:cubicBezTo>
                    <a:pt x="163" y="79"/>
                    <a:pt x="163" y="79"/>
                    <a:pt x="163" y="79"/>
                  </a:cubicBezTo>
                  <a:cubicBezTo>
                    <a:pt x="163" y="75"/>
                    <a:pt x="163" y="75"/>
                    <a:pt x="163" y="75"/>
                  </a:cubicBezTo>
                  <a:cubicBezTo>
                    <a:pt x="167" y="71"/>
                    <a:pt x="167" y="71"/>
                    <a:pt x="167" y="71"/>
                  </a:cubicBezTo>
                  <a:cubicBezTo>
                    <a:pt x="168" y="74"/>
                    <a:pt x="168" y="74"/>
                    <a:pt x="168" y="74"/>
                  </a:cubicBezTo>
                  <a:cubicBezTo>
                    <a:pt x="167" y="77"/>
                    <a:pt x="167" y="77"/>
                    <a:pt x="167" y="77"/>
                  </a:cubicBezTo>
                  <a:cubicBezTo>
                    <a:pt x="167" y="77"/>
                    <a:pt x="165" y="80"/>
                    <a:pt x="165" y="80"/>
                  </a:cubicBezTo>
                  <a:cubicBezTo>
                    <a:pt x="166" y="81"/>
                    <a:pt x="168" y="82"/>
                    <a:pt x="168" y="82"/>
                  </a:cubicBezTo>
                  <a:cubicBezTo>
                    <a:pt x="170" y="77"/>
                    <a:pt x="170" y="77"/>
                    <a:pt x="170" y="77"/>
                  </a:cubicBezTo>
                  <a:cubicBezTo>
                    <a:pt x="170" y="68"/>
                    <a:pt x="170" y="68"/>
                    <a:pt x="170" y="68"/>
                  </a:cubicBezTo>
                  <a:cubicBezTo>
                    <a:pt x="169" y="54"/>
                    <a:pt x="169" y="54"/>
                    <a:pt x="169" y="54"/>
                  </a:cubicBezTo>
                  <a:cubicBezTo>
                    <a:pt x="169" y="54"/>
                    <a:pt x="169" y="54"/>
                    <a:pt x="169" y="54"/>
                  </a:cubicBezTo>
                  <a:cubicBezTo>
                    <a:pt x="148" y="57"/>
                    <a:pt x="148" y="57"/>
                    <a:pt x="148" y="57"/>
                  </a:cubicBezTo>
                  <a:lnTo>
                    <a:pt x="134" y="0"/>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81" name="Freeform 44"/>
            <p:cNvSpPr>
              <a:spLocks/>
            </p:cNvSpPr>
            <p:nvPr/>
          </p:nvSpPr>
          <p:spPr bwMode="auto">
            <a:xfrm>
              <a:off x="4672389" y="3471709"/>
              <a:ext cx="484755" cy="478328"/>
            </a:xfrm>
            <a:custGeom>
              <a:avLst/>
              <a:gdLst>
                <a:gd name="T0" fmla="*/ 24 w 148"/>
                <a:gd name="T1" fmla="*/ 136 h 146"/>
                <a:gd name="T2" fmla="*/ 31 w 148"/>
                <a:gd name="T3" fmla="*/ 144 h 146"/>
                <a:gd name="T4" fmla="*/ 38 w 148"/>
                <a:gd name="T5" fmla="*/ 146 h 146"/>
                <a:gd name="T6" fmla="*/ 48 w 148"/>
                <a:gd name="T7" fmla="*/ 142 h 146"/>
                <a:gd name="T8" fmla="*/ 64 w 148"/>
                <a:gd name="T9" fmla="*/ 134 h 146"/>
                <a:gd name="T10" fmla="*/ 79 w 148"/>
                <a:gd name="T11" fmla="*/ 125 h 146"/>
                <a:gd name="T12" fmla="*/ 79 w 148"/>
                <a:gd name="T13" fmla="*/ 112 h 146"/>
                <a:gd name="T14" fmla="*/ 87 w 148"/>
                <a:gd name="T15" fmla="*/ 99 h 146"/>
                <a:gd name="T16" fmla="*/ 91 w 148"/>
                <a:gd name="T17" fmla="*/ 80 h 146"/>
                <a:gd name="T18" fmla="*/ 100 w 148"/>
                <a:gd name="T19" fmla="*/ 84 h 146"/>
                <a:gd name="T20" fmla="*/ 103 w 148"/>
                <a:gd name="T21" fmla="*/ 83 h 146"/>
                <a:gd name="T22" fmla="*/ 108 w 148"/>
                <a:gd name="T23" fmla="*/ 71 h 146"/>
                <a:gd name="T24" fmla="*/ 110 w 148"/>
                <a:gd name="T25" fmla="*/ 67 h 146"/>
                <a:gd name="T26" fmla="*/ 114 w 148"/>
                <a:gd name="T27" fmla="*/ 69 h 146"/>
                <a:gd name="T28" fmla="*/ 122 w 148"/>
                <a:gd name="T29" fmla="*/ 57 h 146"/>
                <a:gd name="T30" fmla="*/ 126 w 148"/>
                <a:gd name="T31" fmla="*/ 47 h 146"/>
                <a:gd name="T32" fmla="*/ 135 w 148"/>
                <a:gd name="T33" fmla="*/ 44 h 146"/>
                <a:gd name="T34" fmla="*/ 143 w 148"/>
                <a:gd name="T35" fmla="*/ 47 h 146"/>
                <a:gd name="T36" fmla="*/ 148 w 148"/>
                <a:gd name="T37" fmla="*/ 43 h 146"/>
                <a:gd name="T38" fmla="*/ 145 w 148"/>
                <a:gd name="T39" fmla="*/ 36 h 146"/>
                <a:gd name="T40" fmla="*/ 130 w 148"/>
                <a:gd name="T41" fmla="*/ 28 h 146"/>
                <a:gd name="T42" fmla="*/ 120 w 148"/>
                <a:gd name="T43" fmla="*/ 31 h 146"/>
                <a:gd name="T44" fmla="*/ 113 w 148"/>
                <a:gd name="T45" fmla="*/ 34 h 146"/>
                <a:gd name="T46" fmla="*/ 107 w 148"/>
                <a:gd name="T47" fmla="*/ 40 h 146"/>
                <a:gd name="T48" fmla="*/ 94 w 148"/>
                <a:gd name="T49" fmla="*/ 50 h 146"/>
                <a:gd name="T50" fmla="*/ 88 w 148"/>
                <a:gd name="T51" fmla="*/ 33 h 146"/>
                <a:gd name="T52" fmla="*/ 51 w 148"/>
                <a:gd name="T53" fmla="*/ 0 h 146"/>
                <a:gd name="T54" fmla="*/ 47 w 148"/>
                <a:gd name="T55" fmla="*/ 3 h 146"/>
                <a:gd name="T56" fmla="*/ 48 w 148"/>
                <a:gd name="T57" fmla="*/ 7 h 146"/>
                <a:gd name="T58" fmla="*/ 48 w 148"/>
                <a:gd name="T59" fmla="*/ 19 h 146"/>
                <a:gd name="T60" fmla="*/ 47 w 148"/>
                <a:gd name="T61" fmla="*/ 28 h 146"/>
                <a:gd name="T62" fmla="*/ 46 w 148"/>
                <a:gd name="T63" fmla="*/ 39 h 146"/>
                <a:gd name="T64" fmla="*/ 36 w 148"/>
                <a:gd name="T65" fmla="*/ 51 h 146"/>
                <a:gd name="T66" fmla="*/ 28 w 148"/>
                <a:gd name="T67" fmla="*/ 55 h 146"/>
                <a:gd name="T68" fmla="*/ 21 w 148"/>
                <a:gd name="T69" fmla="*/ 65 h 146"/>
                <a:gd name="T70" fmla="*/ 19 w 148"/>
                <a:gd name="T71" fmla="*/ 76 h 146"/>
                <a:gd name="T72" fmla="*/ 12 w 148"/>
                <a:gd name="T73" fmla="*/ 76 h 146"/>
                <a:gd name="T74" fmla="*/ 9 w 148"/>
                <a:gd name="T75" fmla="*/ 91 h 146"/>
                <a:gd name="T76" fmla="*/ 3 w 148"/>
                <a:gd name="T77" fmla="*/ 98 h 146"/>
                <a:gd name="T78" fmla="*/ 3 w 148"/>
                <a:gd name="T79" fmla="*/ 114 h 146"/>
                <a:gd name="T80" fmla="*/ 10 w 148"/>
                <a:gd name="T81" fmla="*/ 127 h 146"/>
                <a:gd name="T82" fmla="*/ 19 w 148"/>
                <a:gd name="T83" fmla="*/ 138 h 146"/>
                <a:gd name="T84" fmla="*/ 21 w 148"/>
                <a:gd name="T85" fmla="*/ 13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48" h="146">
                  <a:moveTo>
                    <a:pt x="21" y="136"/>
                  </a:moveTo>
                  <a:lnTo>
                    <a:pt x="24" y="136"/>
                  </a:lnTo>
                  <a:lnTo>
                    <a:pt x="25" y="139"/>
                  </a:lnTo>
                  <a:lnTo>
                    <a:pt x="31" y="144"/>
                  </a:lnTo>
                  <a:lnTo>
                    <a:pt x="36" y="146"/>
                  </a:lnTo>
                  <a:lnTo>
                    <a:pt x="38" y="146"/>
                  </a:lnTo>
                  <a:lnTo>
                    <a:pt x="44" y="139"/>
                  </a:lnTo>
                  <a:lnTo>
                    <a:pt x="48" y="142"/>
                  </a:lnTo>
                  <a:lnTo>
                    <a:pt x="57" y="140"/>
                  </a:lnTo>
                  <a:lnTo>
                    <a:pt x="64" y="134"/>
                  </a:lnTo>
                  <a:lnTo>
                    <a:pt x="75" y="128"/>
                  </a:lnTo>
                  <a:lnTo>
                    <a:pt x="79" y="125"/>
                  </a:lnTo>
                  <a:lnTo>
                    <a:pt x="78" y="117"/>
                  </a:lnTo>
                  <a:lnTo>
                    <a:pt x="79" y="112"/>
                  </a:lnTo>
                  <a:lnTo>
                    <a:pt x="84" y="107"/>
                  </a:lnTo>
                  <a:lnTo>
                    <a:pt x="87" y="99"/>
                  </a:lnTo>
                  <a:lnTo>
                    <a:pt x="90" y="87"/>
                  </a:lnTo>
                  <a:lnTo>
                    <a:pt x="91" y="80"/>
                  </a:lnTo>
                  <a:lnTo>
                    <a:pt x="95" y="82"/>
                  </a:lnTo>
                  <a:lnTo>
                    <a:pt x="100" y="84"/>
                  </a:lnTo>
                  <a:lnTo>
                    <a:pt x="102" y="85"/>
                  </a:lnTo>
                  <a:lnTo>
                    <a:pt x="103" y="83"/>
                  </a:lnTo>
                  <a:lnTo>
                    <a:pt x="106" y="75"/>
                  </a:lnTo>
                  <a:lnTo>
                    <a:pt x="108" y="71"/>
                  </a:lnTo>
                  <a:lnTo>
                    <a:pt x="109" y="67"/>
                  </a:lnTo>
                  <a:lnTo>
                    <a:pt x="110" y="67"/>
                  </a:lnTo>
                  <a:lnTo>
                    <a:pt x="113" y="67"/>
                  </a:lnTo>
                  <a:lnTo>
                    <a:pt x="114" y="69"/>
                  </a:lnTo>
                  <a:lnTo>
                    <a:pt x="119" y="60"/>
                  </a:lnTo>
                  <a:lnTo>
                    <a:pt x="122" y="57"/>
                  </a:lnTo>
                  <a:lnTo>
                    <a:pt x="124" y="54"/>
                  </a:lnTo>
                  <a:lnTo>
                    <a:pt x="126" y="47"/>
                  </a:lnTo>
                  <a:lnTo>
                    <a:pt x="126" y="39"/>
                  </a:lnTo>
                  <a:lnTo>
                    <a:pt x="135" y="44"/>
                  </a:lnTo>
                  <a:lnTo>
                    <a:pt x="141" y="47"/>
                  </a:lnTo>
                  <a:lnTo>
                    <a:pt x="143" y="47"/>
                  </a:lnTo>
                  <a:lnTo>
                    <a:pt x="146" y="44"/>
                  </a:lnTo>
                  <a:lnTo>
                    <a:pt x="148" y="43"/>
                  </a:lnTo>
                  <a:lnTo>
                    <a:pt x="147" y="43"/>
                  </a:lnTo>
                  <a:lnTo>
                    <a:pt x="145" y="36"/>
                  </a:lnTo>
                  <a:lnTo>
                    <a:pt x="141" y="31"/>
                  </a:lnTo>
                  <a:lnTo>
                    <a:pt x="130" y="28"/>
                  </a:lnTo>
                  <a:lnTo>
                    <a:pt x="123" y="31"/>
                  </a:lnTo>
                  <a:lnTo>
                    <a:pt x="120" y="31"/>
                  </a:lnTo>
                  <a:lnTo>
                    <a:pt x="114" y="35"/>
                  </a:lnTo>
                  <a:lnTo>
                    <a:pt x="113" y="34"/>
                  </a:lnTo>
                  <a:lnTo>
                    <a:pt x="112" y="34"/>
                  </a:lnTo>
                  <a:lnTo>
                    <a:pt x="107" y="40"/>
                  </a:lnTo>
                  <a:lnTo>
                    <a:pt x="102" y="40"/>
                  </a:lnTo>
                  <a:lnTo>
                    <a:pt x="94" y="50"/>
                  </a:lnTo>
                  <a:lnTo>
                    <a:pt x="91" y="50"/>
                  </a:lnTo>
                  <a:lnTo>
                    <a:pt x="88" y="33"/>
                  </a:lnTo>
                  <a:lnTo>
                    <a:pt x="57" y="39"/>
                  </a:lnTo>
                  <a:lnTo>
                    <a:pt x="51" y="0"/>
                  </a:lnTo>
                  <a:lnTo>
                    <a:pt x="48" y="0"/>
                  </a:lnTo>
                  <a:lnTo>
                    <a:pt x="47" y="3"/>
                  </a:lnTo>
                  <a:lnTo>
                    <a:pt x="48" y="6"/>
                  </a:lnTo>
                  <a:lnTo>
                    <a:pt x="48" y="7"/>
                  </a:lnTo>
                  <a:lnTo>
                    <a:pt x="48" y="15"/>
                  </a:lnTo>
                  <a:lnTo>
                    <a:pt x="48" y="19"/>
                  </a:lnTo>
                  <a:lnTo>
                    <a:pt x="47" y="22"/>
                  </a:lnTo>
                  <a:lnTo>
                    <a:pt x="47" y="28"/>
                  </a:lnTo>
                  <a:lnTo>
                    <a:pt x="46" y="36"/>
                  </a:lnTo>
                  <a:lnTo>
                    <a:pt x="46" y="39"/>
                  </a:lnTo>
                  <a:lnTo>
                    <a:pt x="44" y="44"/>
                  </a:lnTo>
                  <a:lnTo>
                    <a:pt x="36" y="51"/>
                  </a:lnTo>
                  <a:lnTo>
                    <a:pt x="33" y="55"/>
                  </a:lnTo>
                  <a:lnTo>
                    <a:pt x="28" y="55"/>
                  </a:lnTo>
                  <a:lnTo>
                    <a:pt x="24" y="61"/>
                  </a:lnTo>
                  <a:lnTo>
                    <a:pt x="21" y="65"/>
                  </a:lnTo>
                  <a:lnTo>
                    <a:pt x="20" y="75"/>
                  </a:lnTo>
                  <a:lnTo>
                    <a:pt x="19" y="76"/>
                  </a:lnTo>
                  <a:lnTo>
                    <a:pt x="15" y="73"/>
                  </a:lnTo>
                  <a:lnTo>
                    <a:pt x="12" y="76"/>
                  </a:lnTo>
                  <a:lnTo>
                    <a:pt x="9" y="87"/>
                  </a:lnTo>
                  <a:lnTo>
                    <a:pt x="9" y="91"/>
                  </a:lnTo>
                  <a:lnTo>
                    <a:pt x="7" y="94"/>
                  </a:lnTo>
                  <a:lnTo>
                    <a:pt x="3" y="98"/>
                  </a:lnTo>
                  <a:lnTo>
                    <a:pt x="0" y="101"/>
                  </a:lnTo>
                  <a:lnTo>
                    <a:pt x="3" y="114"/>
                  </a:lnTo>
                  <a:lnTo>
                    <a:pt x="5" y="120"/>
                  </a:lnTo>
                  <a:lnTo>
                    <a:pt x="10" y="127"/>
                  </a:lnTo>
                  <a:lnTo>
                    <a:pt x="15" y="132"/>
                  </a:lnTo>
                  <a:lnTo>
                    <a:pt x="19" y="138"/>
                  </a:lnTo>
                  <a:lnTo>
                    <a:pt x="20" y="138"/>
                  </a:lnTo>
                  <a:lnTo>
                    <a:pt x="21" y="136"/>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82" name="Freeform 45"/>
            <p:cNvSpPr>
              <a:spLocks/>
            </p:cNvSpPr>
            <p:nvPr/>
          </p:nvSpPr>
          <p:spPr bwMode="auto">
            <a:xfrm>
              <a:off x="3961638" y="3727252"/>
              <a:ext cx="772984" cy="399698"/>
            </a:xfrm>
            <a:custGeom>
              <a:avLst/>
              <a:gdLst>
                <a:gd name="T0" fmla="*/ 207 w 236"/>
                <a:gd name="T1" fmla="*/ 91 h 122"/>
                <a:gd name="T2" fmla="*/ 214 w 236"/>
                <a:gd name="T3" fmla="*/ 88 h 122"/>
                <a:gd name="T4" fmla="*/ 220 w 236"/>
                <a:gd name="T5" fmla="*/ 74 h 122"/>
                <a:gd name="T6" fmla="*/ 235 w 236"/>
                <a:gd name="T7" fmla="*/ 64 h 122"/>
                <a:gd name="T8" fmla="*/ 232 w 236"/>
                <a:gd name="T9" fmla="*/ 54 h 122"/>
                <a:gd name="T10" fmla="*/ 222 w 236"/>
                <a:gd name="T11" fmla="*/ 42 h 122"/>
                <a:gd name="T12" fmla="*/ 217 w 236"/>
                <a:gd name="T13" fmla="*/ 23 h 122"/>
                <a:gd name="T14" fmla="*/ 215 w 236"/>
                <a:gd name="T15" fmla="*/ 22 h 122"/>
                <a:gd name="T16" fmla="*/ 207 w 236"/>
                <a:gd name="T17" fmla="*/ 13 h 122"/>
                <a:gd name="T18" fmla="*/ 203 w 236"/>
                <a:gd name="T19" fmla="*/ 11 h 122"/>
                <a:gd name="T20" fmla="*/ 199 w 236"/>
                <a:gd name="T21" fmla="*/ 15 h 122"/>
                <a:gd name="T22" fmla="*/ 192 w 236"/>
                <a:gd name="T23" fmla="*/ 17 h 122"/>
                <a:gd name="T24" fmla="*/ 184 w 236"/>
                <a:gd name="T25" fmla="*/ 13 h 122"/>
                <a:gd name="T26" fmla="*/ 181 w 236"/>
                <a:gd name="T27" fmla="*/ 16 h 122"/>
                <a:gd name="T28" fmla="*/ 178 w 236"/>
                <a:gd name="T29" fmla="*/ 18 h 122"/>
                <a:gd name="T30" fmla="*/ 174 w 236"/>
                <a:gd name="T31" fmla="*/ 15 h 122"/>
                <a:gd name="T32" fmla="*/ 166 w 236"/>
                <a:gd name="T33" fmla="*/ 13 h 122"/>
                <a:gd name="T34" fmla="*/ 163 w 236"/>
                <a:gd name="T35" fmla="*/ 7 h 122"/>
                <a:gd name="T36" fmla="*/ 154 w 236"/>
                <a:gd name="T37" fmla="*/ 0 h 122"/>
                <a:gd name="T38" fmla="*/ 148 w 236"/>
                <a:gd name="T39" fmla="*/ 3 h 122"/>
                <a:gd name="T40" fmla="*/ 141 w 236"/>
                <a:gd name="T41" fmla="*/ 2 h 122"/>
                <a:gd name="T42" fmla="*/ 144 w 236"/>
                <a:gd name="T43" fmla="*/ 7 h 122"/>
                <a:gd name="T44" fmla="*/ 144 w 236"/>
                <a:gd name="T45" fmla="*/ 15 h 122"/>
                <a:gd name="T46" fmla="*/ 138 w 236"/>
                <a:gd name="T47" fmla="*/ 17 h 122"/>
                <a:gd name="T48" fmla="*/ 126 w 236"/>
                <a:gd name="T49" fmla="*/ 20 h 122"/>
                <a:gd name="T50" fmla="*/ 125 w 236"/>
                <a:gd name="T51" fmla="*/ 23 h 122"/>
                <a:gd name="T52" fmla="*/ 124 w 236"/>
                <a:gd name="T53" fmla="*/ 29 h 122"/>
                <a:gd name="T54" fmla="*/ 120 w 236"/>
                <a:gd name="T55" fmla="*/ 37 h 122"/>
                <a:gd name="T56" fmla="*/ 115 w 236"/>
                <a:gd name="T57" fmla="*/ 39 h 122"/>
                <a:gd name="T58" fmla="*/ 112 w 236"/>
                <a:gd name="T59" fmla="*/ 47 h 122"/>
                <a:gd name="T60" fmla="*/ 104 w 236"/>
                <a:gd name="T61" fmla="*/ 52 h 122"/>
                <a:gd name="T62" fmla="*/ 100 w 236"/>
                <a:gd name="T63" fmla="*/ 48 h 122"/>
                <a:gd name="T64" fmla="*/ 97 w 236"/>
                <a:gd name="T65" fmla="*/ 44 h 122"/>
                <a:gd name="T66" fmla="*/ 93 w 236"/>
                <a:gd name="T67" fmla="*/ 51 h 122"/>
                <a:gd name="T68" fmla="*/ 92 w 236"/>
                <a:gd name="T69" fmla="*/ 58 h 122"/>
                <a:gd name="T70" fmla="*/ 86 w 236"/>
                <a:gd name="T71" fmla="*/ 55 h 122"/>
                <a:gd name="T72" fmla="*/ 80 w 236"/>
                <a:gd name="T73" fmla="*/ 56 h 122"/>
                <a:gd name="T74" fmla="*/ 76 w 236"/>
                <a:gd name="T75" fmla="*/ 61 h 122"/>
                <a:gd name="T76" fmla="*/ 71 w 236"/>
                <a:gd name="T77" fmla="*/ 60 h 122"/>
                <a:gd name="T78" fmla="*/ 63 w 236"/>
                <a:gd name="T79" fmla="*/ 57 h 122"/>
                <a:gd name="T80" fmla="*/ 57 w 236"/>
                <a:gd name="T81" fmla="*/ 61 h 122"/>
                <a:gd name="T82" fmla="*/ 49 w 236"/>
                <a:gd name="T83" fmla="*/ 66 h 122"/>
                <a:gd name="T84" fmla="*/ 43 w 236"/>
                <a:gd name="T85" fmla="*/ 67 h 122"/>
                <a:gd name="T86" fmla="*/ 43 w 236"/>
                <a:gd name="T87" fmla="*/ 72 h 122"/>
                <a:gd name="T88" fmla="*/ 44 w 236"/>
                <a:gd name="T89" fmla="*/ 78 h 122"/>
                <a:gd name="T90" fmla="*/ 36 w 236"/>
                <a:gd name="T91" fmla="*/ 81 h 122"/>
                <a:gd name="T92" fmla="*/ 33 w 236"/>
                <a:gd name="T93" fmla="*/ 88 h 122"/>
                <a:gd name="T94" fmla="*/ 33 w 236"/>
                <a:gd name="T95" fmla="*/ 94 h 122"/>
                <a:gd name="T96" fmla="*/ 27 w 236"/>
                <a:gd name="T97" fmla="*/ 94 h 122"/>
                <a:gd name="T98" fmla="*/ 19 w 236"/>
                <a:gd name="T99" fmla="*/ 89 h 122"/>
                <a:gd name="T100" fmla="*/ 14 w 236"/>
                <a:gd name="T101" fmla="*/ 93 h 122"/>
                <a:gd name="T102" fmla="*/ 10 w 236"/>
                <a:gd name="T103" fmla="*/ 97 h 122"/>
                <a:gd name="T104" fmla="*/ 14 w 236"/>
                <a:gd name="T105" fmla="*/ 102 h 122"/>
                <a:gd name="T106" fmla="*/ 14 w 236"/>
                <a:gd name="T107" fmla="*/ 107 h 122"/>
                <a:gd name="T108" fmla="*/ 12 w 236"/>
                <a:gd name="T109" fmla="*/ 115 h 122"/>
                <a:gd name="T110" fmla="*/ 7 w 236"/>
                <a:gd name="T111" fmla="*/ 116 h 122"/>
                <a:gd name="T112" fmla="*/ 5 w 236"/>
                <a:gd name="T113" fmla="*/ 117 h 122"/>
                <a:gd name="T114" fmla="*/ 0 w 236"/>
                <a:gd name="T115" fmla="*/ 117 h 122"/>
                <a:gd name="T116" fmla="*/ 0 w 236"/>
                <a:gd name="T117" fmla="*/ 121 h 122"/>
                <a:gd name="T118" fmla="*/ 2 w 236"/>
                <a:gd name="T119" fmla="*/ 121 h 122"/>
                <a:gd name="T120" fmla="*/ 50 w 236"/>
                <a:gd name="T121" fmla="*/ 111 h 122"/>
                <a:gd name="T122" fmla="*/ 192 w 236"/>
                <a:gd name="T123" fmla="*/ 100 h 122"/>
                <a:gd name="T124" fmla="*/ 202 w 236"/>
                <a:gd name="T125" fmla="*/ 94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 h="122">
                  <a:moveTo>
                    <a:pt x="202" y="94"/>
                  </a:moveTo>
                  <a:lnTo>
                    <a:pt x="207" y="91"/>
                  </a:lnTo>
                  <a:lnTo>
                    <a:pt x="210" y="89"/>
                  </a:lnTo>
                  <a:lnTo>
                    <a:pt x="214" y="88"/>
                  </a:lnTo>
                  <a:lnTo>
                    <a:pt x="217" y="79"/>
                  </a:lnTo>
                  <a:lnTo>
                    <a:pt x="220" y="74"/>
                  </a:lnTo>
                  <a:lnTo>
                    <a:pt x="231" y="70"/>
                  </a:lnTo>
                  <a:lnTo>
                    <a:pt x="235" y="64"/>
                  </a:lnTo>
                  <a:lnTo>
                    <a:pt x="236" y="60"/>
                  </a:lnTo>
                  <a:lnTo>
                    <a:pt x="232" y="54"/>
                  </a:lnTo>
                  <a:lnTo>
                    <a:pt x="227" y="49"/>
                  </a:lnTo>
                  <a:lnTo>
                    <a:pt x="222" y="42"/>
                  </a:lnTo>
                  <a:lnTo>
                    <a:pt x="220" y="36"/>
                  </a:lnTo>
                  <a:lnTo>
                    <a:pt x="217" y="23"/>
                  </a:lnTo>
                  <a:lnTo>
                    <a:pt x="218" y="22"/>
                  </a:lnTo>
                  <a:lnTo>
                    <a:pt x="215" y="22"/>
                  </a:lnTo>
                  <a:lnTo>
                    <a:pt x="211" y="18"/>
                  </a:lnTo>
                  <a:lnTo>
                    <a:pt x="207" y="13"/>
                  </a:lnTo>
                  <a:lnTo>
                    <a:pt x="204" y="10"/>
                  </a:lnTo>
                  <a:lnTo>
                    <a:pt x="203" y="11"/>
                  </a:lnTo>
                  <a:lnTo>
                    <a:pt x="201" y="12"/>
                  </a:lnTo>
                  <a:lnTo>
                    <a:pt x="199" y="15"/>
                  </a:lnTo>
                  <a:lnTo>
                    <a:pt x="198" y="16"/>
                  </a:lnTo>
                  <a:lnTo>
                    <a:pt x="192" y="17"/>
                  </a:lnTo>
                  <a:lnTo>
                    <a:pt x="187" y="15"/>
                  </a:lnTo>
                  <a:lnTo>
                    <a:pt x="184" y="13"/>
                  </a:lnTo>
                  <a:lnTo>
                    <a:pt x="183" y="14"/>
                  </a:lnTo>
                  <a:lnTo>
                    <a:pt x="181" y="16"/>
                  </a:lnTo>
                  <a:lnTo>
                    <a:pt x="181" y="17"/>
                  </a:lnTo>
                  <a:lnTo>
                    <a:pt x="178" y="18"/>
                  </a:lnTo>
                  <a:lnTo>
                    <a:pt x="176" y="16"/>
                  </a:lnTo>
                  <a:lnTo>
                    <a:pt x="174" y="15"/>
                  </a:lnTo>
                  <a:lnTo>
                    <a:pt x="171" y="14"/>
                  </a:lnTo>
                  <a:lnTo>
                    <a:pt x="166" y="13"/>
                  </a:lnTo>
                  <a:lnTo>
                    <a:pt x="165" y="11"/>
                  </a:lnTo>
                  <a:lnTo>
                    <a:pt x="163" y="7"/>
                  </a:lnTo>
                  <a:lnTo>
                    <a:pt x="159" y="4"/>
                  </a:lnTo>
                  <a:lnTo>
                    <a:pt x="154" y="0"/>
                  </a:lnTo>
                  <a:lnTo>
                    <a:pt x="153" y="1"/>
                  </a:lnTo>
                  <a:lnTo>
                    <a:pt x="148" y="3"/>
                  </a:lnTo>
                  <a:lnTo>
                    <a:pt x="143" y="1"/>
                  </a:lnTo>
                  <a:lnTo>
                    <a:pt x="141" y="2"/>
                  </a:lnTo>
                  <a:lnTo>
                    <a:pt x="142" y="6"/>
                  </a:lnTo>
                  <a:lnTo>
                    <a:pt x="144" y="7"/>
                  </a:lnTo>
                  <a:lnTo>
                    <a:pt x="143" y="9"/>
                  </a:lnTo>
                  <a:lnTo>
                    <a:pt x="144" y="15"/>
                  </a:lnTo>
                  <a:lnTo>
                    <a:pt x="142" y="17"/>
                  </a:lnTo>
                  <a:lnTo>
                    <a:pt x="138" y="17"/>
                  </a:lnTo>
                  <a:lnTo>
                    <a:pt x="134" y="19"/>
                  </a:lnTo>
                  <a:lnTo>
                    <a:pt x="126" y="20"/>
                  </a:lnTo>
                  <a:lnTo>
                    <a:pt x="125" y="21"/>
                  </a:lnTo>
                  <a:lnTo>
                    <a:pt x="125" y="23"/>
                  </a:lnTo>
                  <a:lnTo>
                    <a:pt x="124" y="25"/>
                  </a:lnTo>
                  <a:lnTo>
                    <a:pt x="124" y="29"/>
                  </a:lnTo>
                  <a:lnTo>
                    <a:pt x="122" y="33"/>
                  </a:lnTo>
                  <a:lnTo>
                    <a:pt x="120" y="37"/>
                  </a:lnTo>
                  <a:lnTo>
                    <a:pt x="118" y="39"/>
                  </a:lnTo>
                  <a:lnTo>
                    <a:pt x="115" y="39"/>
                  </a:lnTo>
                  <a:lnTo>
                    <a:pt x="112" y="44"/>
                  </a:lnTo>
                  <a:lnTo>
                    <a:pt x="112" y="47"/>
                  </a:lnTo>
                  <a:lnTo>
                    <a:pt x="110" y="51"/>
                  </a:lnTo>
                  <a:lnTo>
                    <a:pt x="104" y="52"/>
                  </a:lnTo>
                  <a:lnTo>
                    <a:pt x="103" y="51"/>
                  </a:lnTo>
                  <a:lnTo>
                    <a:pt x="100" y="48"/>
                  </a:lnTo>
                  <a:lnTo>
                    <a:pt x="99" y="44"/>
                  </a:lnTo>
                  <a:lnTo>
                    <a:pt x="97" y="44"/>
                  </a:lnTo>
                  <a:lnTo>
                    <a:pt x="96" y="48"/>
                  </a:lnTo>
                  <a:lnTo>
                    <a:pt x="93" y="51"/>
                  </a:lnTo>
                  <a:lnTo>
                    <a:pt x="93" y="55"/>
                  </a:lnTo>
                  <a:lnTo>
                    <a:pt x="92" y="58"/>
                  </a:lnTo>
                  <a:lnTo>
                    <a:pt x="88" y="57"/>
                  </a:lnTo>
                  <a:lnTo>
                    <a:pt x="86" y="55"/>
                  </a:lnTo>
                  <a:lnTo>
                    <a:pt x="82" y="55"/>
                  </a:lnTo>
                  <a:lnTo>
                    <a:pt x="80" y="56"/>
                  </a:lnTo>
                  <a:lnTo>
                    <a:pt x="76" y="57"/>
                  </a:lnTo>
                  <a:lnTo>
                    <a:pt x="76" y="61"/>
                  </a:lnTo>
                  <a:lnTo>
                    <a:pt x="75" y="62"/>
                  </a:lnTo>
                  <a:lnTo>
                    <a:pt x="71" y="60"/>
                  </a:lnTo>
                  <a:lnTo>
                    <a:pt x="68" y="57"/>
                  </a:lnTo>
                  <a:lnTo>
                    <a:pt x="63" y="57"/>
                  </a:lnTo>
                  <a:lnTo>
                    <a:pt x="60" y="57"/>
                  </a:lnTo>
                  <a:lnTo>
                    <a:pt x="57" y="61"/>
                  </a:lnTo>
                  <a:lnTo>
                    <a:pt x="49" y="61"/>
                  </a:lnTo>
                  <a:lnTo>
                    <a:pt x="49" y="66"/>
                  </a:lnTo>
                  <a:lnTo>
                    <a:pt x="46" y="66"/>
                  </a:lnTo>
                  <a:lnTo>
                    <a:pt x="43" y="67"/>
                  </a:lnTo>
                  <a:lnTo>
                    <a:pt x="43" y="71"/>
                  </a:lnTo>
                  <a:lnTo>
                    <a:pt x="43" y="72"/>
                  </a:lnTo>
                  <a:lnTo>
                    <a:pt x="43" y="75"/>
                  </a:lnTo>
                  <a:lnTo>
                    <a:pt x="44" y="78"/>
                  </a:lnTo>
                  <a:lnTo>
                    <a:pt x="42" y="79"/>
                  </a:lnTo>
                  <a:lnTo>
                    <a:pt x="36" y="81"/>
                  </a:lnTo>
                  <a:lnTo>
                    <a:pt x="33" y="83"/>
                  </a:lnTo>
                  <a:lnTo>
                    <a:pt x="33" y="88"/>
                  </a:lnTo>
                  <a:lnTo>
                    <a:pt x="35" y="93"/>
                  </a:lnTo>
                  <a:lnTo>
                    <a:pt x="33" y="94"/>
                  </a:lnTo>
                  <a:lnTo>
                    <a:pt x="30" y="94"/>
                  </a:lnTo>
                  <a:lnTo>
                    <a:pt x="27" y="94"/>
                  </a:lnTo>
                  <a:lnTo>
                    <a:pt x="23" y="91"/>
                  </a:lnTo>
                  <a:lnTo>
                    <a:pt x="19" y="89"/>
                  </a:lnTo>
                  <a:lnTo>
                    <a:pt x="17" y="90"/>
                  </a:lnTo>
                  <a:lnTo>
                    <a:pt x="14" y="93"/>
                  </a:lnTo>
                  <a:lnTo>
                    <a:pt x="11" y="94"/>
                  </a:lnTo>
                  <a:lnTo>
                    <a:pt x="10" y="97"/>
                  </a:lnTo>
                  <a:lnTo>
                    <a:pt x="10" y="100"/>
                  </a:lnTo>
                  <a:lnTo>
                    <a:pt x="14" y="102"/>
                  </a:lnTo>
                  <a:lnTo>
                    <a:pt x="14" y="104"/>
                  </a:lnTo>
                  <a:lnTo>
                    <a:pt x="14" y="107"/>
                  </a:lnTo>
                  <a:lnTo>
                    <a:pt x="14" y="112"/>
                  </a:lnTo>
                  <a:lnTo>
                    <a:pt x="12" y="115"/>
                  </a:lnTo>
                  <a:lnTo>
                    <a:pt x="10" y="116"/>
                  </a:lnTo>
                  <a:lnTo>
                    <a:pt x="7" y="116"/>
                  </a:lnTo>
                  <a:lnTo>
                    <a:pt x="5" y="117"/>
                  </a:lnTo>
                  <a:lnTo>
                    <a:pt x="5" y="117"/>
                  </a:lnTo>
                  <a:lnTo>
                    <a:pt x="4" y="117"/>
                  </a:lnTo>
                  <a:lnTo>
                    <a:pt x="0" y="117"/>
                  </a:lnTo>
                  <a:lnTo>
                    <a:pt x="0" y="118"/>
                  </a:lnTo>
                  <a:lnTo>
                    <a:pt x="0" y="121"/>
                  </a:lnTo>
                  <a:lnTo>
                    <a:pt x="0" y="122"/>
                  </a:lnTo>
                  <a:lnTo>
                    <a:pt x="2" y="121"/>
                  </a:lnTo>
                  <a:lnTo>
                    <a:pt x="52" y="120"/>
                  </a:lnTo>
                  <a:lnTo>
                    <a:pt x="50" y="111"/>
                  </a:lnTo>
                  <a:lnTo>
                    <a:pt x="143" y="105"/>
                  </a:lnTo>
                  <a:lnTo>
                    <a:pt x="192" y="100"/>
                  </a:lnTo>
                  <a:lnTo>
                    <a:pt x="198" y="97"/>
                  </a:lnTo>
                  <a:lnTo>
                    <a:pt x="202" y="94"/>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83" name="Freeform 46"/>
            <p:cNvSpPr>
              <a:spLocks/>
            </p:cNvSpPr>
            <p:nvPr/>
          </p:nvSpPr>
          <p:spPr bwMode="auto">
            <a:xfrm>
              <a:off x="3303288" y="3586375"/>
              <a:ext cx="704203" cy="612652"/>
            </a:xfrm>
            <a:custGeom>
              <a:avLst/>
              <a:gdLst>
                <a:gd name="T0" fmla="*/ 238 w 254"/>
                <a:gd name="T1" fmla="*/ 190 h 221"/>
                <a:gd name="T2" fmla="*/ 242 w 254"/>
                <a:gd name="T3" fmla="*/ 189 h 221"/>
                <a:gd name="T4" fmla="*/ 244 w 254"/>
                <a:gd name="T5" fmla="*/ 188 h 221"/>
                <a:gd name="T6" fmla="*/ 249 w 254"/>
                <a:gd name="T7" fmla="*/ 187 h 221"/>
                <a:gd name="T8" fmla="*/ 254 w 254"/>
                <a:gd name="T9" fmla="*/ 183 h 221"/>
                <a:gd name="T10" fmla="*/ 254 w 254"/>
                <a:gd name="T11" fmla="*/ 173 h 221"/>
                <a:gd name="T12" fmla="*/ 250 w 254"/>
                <a:gd name="T13" fmla="*/ 168 h 221"/>
                <a:gd name="T14" fmla="*/ 251 w 254"/>
                <a:gd name="T15" fmla="*/ 161 h 221"/>
                <a:gd name="T16" fmla="*/ 243 w 254"/>
                <a:gd name="T17" fmla="*/ 166 h 221"/>
                <a:gd name="T18" fmla="*/ 238 w 254"/>
                <a:gd name="T19" fmla="*/ 156 h 221"/>
                <a:gd name="T20" fmla="*/ 240 w 254"/>
                <a:gd name="T21" fmla="*/ 146 h 221"/>
                <a:gd name="T22" fmla="*/ 232 w 254"/>
                <a:gd name="T23" fmla="*/ 131 h 221"/>
                <a:gd name="T24" fmla="*/ 216 w 254"/>
                <a:gd name="T25" fmla="*/ 124 h 221"/>
                <a:gd name="T26" fmla="*/ 202 w 254"/>
                <a:gd name="T27" fmla="*/ 112 h 221"/>
                <a:gd name="T28" fmla="*/ 204 w 254"/>
                <a:gd name="T29" fmla="*/ 100 h 221"/>
                <a:gd name="T30" fmla="*/ 206 w 254"/>
                <a:gd name="T31" fmla="*/ 91 h 221"/>
                <a:gd name="T32" fmla="*/ 206 w 254"/>
                <a:gd name="T33" fmla="*/ 80 h 221"/>
                <a:gd name="T34" fmla="*/ 196 w 254"/>
                <a:gd name="T35" fmla="*/ 76 h 221"/>
                <a:gd name="T36" fmla="*/ 191 w 254"/>
                <a:gd name="T37" fmla="*/ 81 h 221"/>
                <a:gd name="T38" fmla="*/ 186 w 254"/>
                <a:gd name="T39" fmla="*/ 67 h 221"/>
                <a:gd name="T40" fmla="*/ 163 w 254"/>
                <a:gd name="T41" fmla="*/ 45 h 221"/>
                <a:gd name="T42" fmla="*/ 156 w 254"/>
                <a:gd name="T43" fmla="*/ 22 h 221"/>
                <a:gd name="T44" fmla="*/ 158 w 254"/>
                <a:gd name="T45" fmla="*/ 10 h 221"/>
                <a:gd name="T46" fmla="*/ 0 w 254"/>
                <a:gd name="T47" fmla="*/ 2 h 221"/>
                <a:gd name="T48" fmla="*/ 4 w 254"/>
                <a:gd name="T49" fmla="*/ 6 h 221"/>
                <a:gd name="T50" fmla="*/ 3 w 254"/>
                <a:gd name="T51" fmla="*/ 13 h 221"/>
                <a:gd name="T52" fmla="*/ 5 w 254"/>
                <a:gd name="T53" fmla="*/ 17 h 221"/>
                <a:gd name="T54" fmla="*/ 12 w 254"/>
                <a:gd name="T55" fmla="*/ 25 h 221"/>
                <a:gd name="T56" fmla="*/ 14 w 254"/>
                <a:gd name="T57" fmla="*/ 29 h 221"/>
                <a:gd name="T58" fmla="*/ 20 w 254"/>
                <a:gd name="T59" fmla="*/ 39 h 221"/>
                <a:gd name="T60" fmla="*/ 31 w 254"/>
                <a:gd name="T61" fmla="*/ 39 h 221"/>
                <a:gd name="T62" fmla="*/ 28 w 254"/>
                <a:gd name="T63" fmla="*/ 50 h 221"/>
                <a:gd name="T64" fmla="*/ 31 w 254"/>
                <a:gd name="T65" fmla="*/ 61 h 221"/>
                <a:gd name="T66" fmla="*/ 36 w 254"/>
                <a:gd name="T67" fmla="*/ 69 h 221"/>
                <a:gd name="T68" fmla="*/ 42 w 254"/>
                <a:gd name="T69" fmla="*/ 176 h 221"/>
                <a:gd name="T70" fmla="*/ 215 w 254"/>
                <a:gd name="T71" fmla="*/ 197 h 221"/>
                <a:gd name="T72" fmla="*/ 205 w 254"/>
                <a:gd name="T73" fmla="*/ 221 h 221"/>
                <a:gd name="T74" fmla="*/ 234 w 254"/>
                <a:gd name="T75" fmla="*/ 216 h 221"/>
                <a:gd name="T76" fmla="*/ 237 w 254"/>
                <a:gd name="T77" fmla="*/ 211 h 221"/>
                <a:gd name="T78" fmla="*/ 234 w 254"/>
                <a:gd name="T79" fmla="*/ 206 h 221"/>
                <a:gd name="T80" fmla="*/ 237 w 254"/>
                <a:gd name="T81" fmla="*/ 203 h 221"/>
                <a:gd name="T82" fmla="*/ 238 w 254"/>
                <a:gd name="T83" fmla="*/ 197 h 221"/>
                <a:gd name="T84" fmla="*/ 238 w 254"/>
                <a:gd name="T85" fmla="*/ 193 h 2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4" h="221">
                  <a:moveTo>
                    <a:pt x="238" y="193"/>
                  </a:moveTo>
                  <a:cubicBezTo>
                    <a:pt x="238" y="190"/>
                    <a:pt x="238" y="190"/>
                    <a:pt x="238" y="190"/>
                  </a:cubicBezTo>
                  <a:cubicBezTo>
                    <a:pt x="238" y="189"/>
                    <a:pt x="238" y="189"/>
                    <a:pt x="238" y="189"/>
                  </a:cubicBezTo>
                  <a:cubicBezTo>
                    <a:pt x="242" y="189"/>
                    <a:pt x="242" y="189"/>
                    <a:pt x="242" y="189"/>
                  </a:cubicBezTo>
                  <a:cubicBezTo>
                    <a:pt x="243" y="189"/>
                    <a:pt x="243" y="189"/>
                    <a:pt x="243" y="189"/>
                  </a:cubicBezTo>
                  <a:cubicBezTo>
                    <a:pt x="244" y="188"/>
                    <a:pt x="244" y="188"/>
                    <a:pt x="244" y="188"/>
                  </a:cubicBezTo>
                  <a:cubicBezTo>
                    <a:pt x="246" y="187"/>
                    <a:pt x="246" y="187"/>
                    <a:pt x="246" y="187"/>
                  </a:cubicBezTo>
                  <a:cubicBezTo>
                    <a:pt x="249" y="187"/>
                    <a:pt x="249" y="187"/>
                    <a:pt x="249" y="187"/>
                  </a:cubicBezTo>
                  <a:cubicBezTo>
                    <a:pt x="252" y="186"/>
                    <a:pt x="252" y="186"/>
                    <a:pt x="252" y="186"/>
                  </a:cubicBezTo>
                  <a:cubicBezTo>
                    <a:pt x="254" y="183"/>
                    <a:pt x="254" y="183"/>
                    <a:pt x="254" y="183"/>
                  </a:cubicBezTo>
                  <a:cubicBezTo>
                    <a:pt x="254" y="177"/>
                    <a:pt x="254" y="177"/>
                    <a:pt x="254" y="177"/>
                  </a:cubicBezTo>
                  <a:cubicBezTo>
                    <a:pt x="254" y="173"/>
                    <a:pt x="254" y="173"/>
                    <a:pt x="254" y="173"/>
                  </a:cubicBezTo>
                  <a:cubicBezTo>
                    <a:pt x="254" y="171"/>
                    <a:pt x="254" y="171"/>
                    <a:pt x="254" y="171"/>
                  </a:cubicBezTo>
                  <a:cubicBezTo>
                    <a:pt x="250" y="168"/>
                    <a:pt x="250" y="168"/>
                    <a:pt x="250" y="168"/>
                  </a:cubicBezTo>
                  <a:cubicBezTo>
                    <a:pt x="250" y="165"/>
                    <a:pt x="250" y="165"/>
                    <a:pt x="250" y="165"/>
                  </a:cubicBezTo>
                  <a:cubicBezTo>
                    <a:pt x="251" y="161"/>
                    <a:pt x="251" y="161"/>
                    <a:pt x="251" y="161"/>
                  </a:cubicBezTo>
                  <a:cubicBezTo>
                    <a:pt x="246" y="161"/>
                    <a:pt x="246" y="161"/>
                    <a:pt x="246" y="161"/>
                  </a:cubicBezTo>
                  <a:cubicBezTo>
                    <a:pt x="243" y="166"/>
                    <a:pt x="243" y="166"/>
                    <a:pt x="243" y="166"/>
                  </a:cubicBezTo>
                  <a:cubicBezTo>
                    <a:pt x="243" y="161"/>
                    <a:pt x="243" y="161"/>
                    <a:pt x="243" y="161"/>
                  </a:cubicBezTo>
                  <a:cubicBezTo>
                    <a:pt x="238" y="156"/>
                    <a:pt x="238" y="156"/>
                    <a:pt x="238" y="156"/>
                  </a:cubicBezTo>
                  <a:cubicBezTo>
                    <a:pt x="239" y="152"/>
                    <a:pt x="239" y="152"/>
                    <a:pt x="239" y="152"/>
                  </a:cubicBezTo>
                  <a:cubicBezTo>
                    <a:pt x="240" y="146"/>
                    <a:pt x="240" y="146"/>
                    <a:pt x="240" y="146"/>
                  </a:cubicBezTo>
                  <a:cubicBezTo>
                    <a:pt x="236" y="135"/>
                    <a:pt x="236" y="135"/>
                    <a:pt x="236" y="135"/>
                  </a:cubicBezTo>
                  <a:cubicBezTo>
                    <a:pt x="232" y="131"/>
                    <a:pt x="232" y="131"/>
                    <a:pt x="232" y="131"/>
                  </a:cubicBezTo>
                  <a:cubicBezTo>
                    <a:pt x="219" y="122"/>
                    <a:pt x="219" y="122"/>
                    <a:pt x="219" y="122"/>
                  </a:cubicBezTo>
                  <a:cubicBezTo>
                    <a:pt x="216" y="124"/>
                    <a:pt x="216" y="124"/>
                    <a:pt x="216" y="124"/>
                  </a:cubicBezTo>
                  <a:cubicBezTo>
                    <a:pt x="208" y="118"/>
                    <a:pt x="208" y="118"/>
                    <a:pt x="208" y="118"/>
                  </a:cubicBezTo>
                  <a:cubicBezTo>
                    <a:pt x="202" y="112"/>
                    <a:pt x="202" y="112"/>
                    <a:pt x="202" y="112"/>
                  </a:cubicBezTo>
                  <a:cubicBezTo>
                    <a:pt x="202" y="106"/>
                    <a:pt x="202" y="106"/>
                    <a:pt x="202" y="106"/>
                  </a:cubicBezTo>
                  <a:cubicBezTo>
                    <a:pt x="204" y="100"/>
                    <a:pt x="204" y="100"/>
                    <a:pt x="204" y="100"/>
                  </a:cubicBezTo>
                  <a:cubicBezTo>
                    <a:pt x="205" y="96"/>
                    <a:pt x="205" y="96"/>
                    <a:pt x="205" y="96"/>
                  </a:cubicBezTo>
                  <a:cubicBezTo>
                    <a:pt x="206" y="91"/>
                    <a:pt x="206" y="91"/>
                    <a:pt x="206" y="91"/>
                  </a:cubicBezTo>
                  <a:cubicBezTo>
                    <a:pt x="209" y="84"/>
                    <a:pt x="209" y="84"/>
                    <a:pt x="209" y="84"/>
                  </a:cubicBezTo>
                  <a:cubicBezTo>
                    <a:pt x="206" y="80"/>
                    <a:pt x="206" y="80"/>
                    <a:pt x="206" y="80"/>
                  </a:cubicBezTo>
                  <a:cubicBezTo>
                    <a:pt x="202" y="76"/>
                    <a:pt x="202" y="76"/>
                    <a:pt x="202" y="76"/>
                  </a:cubicBezTo>
                  <a:cubicBezTo>
                    <a:pt x="196" y="76"/>
                    <a:pt x="196" y="76"/>
                    <a:pt x="196" y="76"/>
                  </a:cubicBezTo>
                  <a:cubicBezTo>
                    <a:pt x="193" y="78"/>
                    <a:pt x="193" y="78"/>
                    <a:pt x="193" y="78"/>
                  </a:cubicBezTo>
                  <a:cubicBezTo>
                    <a:pt x="191" y="81"/>
                    <a:pt x="191" y="81"/>
                    <a:pt x="191" y="81"/>
                  </a:cubicBezTo>
                  <a:cubicBezTo>
                    <a:pt x="186" y="76"/>
                    <a:pt x="186" y="76"/>
                    <a:pt x="186" y="76"/>
                  </a:cubicBezTo>
                  <a:cubicBezTo>
                    <a:pt x="186" y="67"/>
                    <a:pt x="186" y="67"/>
                    <a:pt x="186" y="67"/>
                  </a:cubicBezTo>
                  <a:cubicBezTo>
                    <a:pt x="181" y="60"/>
                    <a:pt x="181" y="60"/>
                    <a:pt x="181" y="60"/>
                  </a:cubicBezTo>
                  <a:cubicBezTo>
                    <a:pt x="163" y="45"/>
                    <a:pt x="163" y="45"/>
                    <a:pt x="163" y="45"/>
                  </a:cubicBezTo>
                  <a:cubicBezTo>
                    <a:pt x="156" y="33"/>
                    <a:pt x="156" y="33"/>
                    <a:pt x="156" y="33"/>
                  </a:cubicBezTo>
                  <a:cubicBezTo>
                    <a:pt x="156" y="22"/>
                    <a:pt x="156" y="22"/>
                    <a:pt x="156" y="22"/>
                  </a:cubicBezTo>
                  <a:cubicBezTo>
                    <a:pt x="156" y="11"/>
                    <a:pt x="156" y="11"/>
                    <a:pt x="156" y="11"/>
                  </a:cubicBezTo>
                  <a:cubicBezTo>
                    <a:pt x="158" y="10"/>
                    <a:pt x="158" y="10"/>
                    <a:pt x="158" y="10"/>
                  </a:cubicBezTo>
                  <a:cubicBezTo>
                    <a:pt x="146" y="0"/>
                    <a:pt x="146" y="0"/>
                    <a:pt x="146" y="0"/>
                  </a:cubicBezTo>
                  <a:cubicBezTo>
                    <a:pt x="0" y="2"/>
                    <a:pt x="0" y="2"/>
                    <a:pt x="0" y="2"/>
                  </a:cubicBezTo>
                  <a:cubicBezTo>
                    <a:pt x="1" y="4"/>
                    <a:pt x="1" y="4"/>
                    <a:pt x="1" y="4"/>
                  </a:cubicBezTo>
                  <a:cubicBezTo>
                    <a:pt x="4" y="6"/>
                    <a:pt x="4" y="6"/>
                    <a:pt x="4" y="6"/>
                  </a:cubicBezTo>
                  <a:cubicBezTo>
                    <a:pt x="5" y="11"/>
                    <a:pt x="5" y="11"/>
                    <a:pt x="5" y="11"/>
                  </a:cubicBezTo>
                  <a:cubicBezTo>
                    <a:pt x="3" y="13"/>
                    <a:pt x="3" y="13"/>
                    <a:pt x="3" y="13"/>
                  </a:cubicBezTo>
                  <a:cubicBezTo>
                    <a:pt x="5" y="16"/>
                    <a:pt x="5" y="16"/>
                    <a:pt x="5" y="16"/>
                  </a:cubicBezTo>
                  <a:cubicBezTo>
                    <a:pt x="5" y="16"/>
                    <a:pt x="4" y="16"/>
                    <a:pt x="5" y="17"/>
                  </a:cubicBezTo>
                  <a:cubicBezTo>
                    <a:pt x="6" y="18"/>
                    <a:pt x="11" y="19"/>
                    <a:pt x="11" y="19"/>
                  </a:cubicBezTo>
                  <a:cubicBezTo>
                    <a:pt x="12" y="25"/>
                    <a:pt x="12" y="25"/>
                    <a:pt x="12" y="25"/>
                  </a:cubicBezTo>
                  <a:cubicBezTo>
                    <a:pt x="14" y="29"/>
                    <a:pt x="14" y="29"/>
                    <a:pt x="14" y="29"/>
                  </a:cubicBezTo>
                  <a:cubicBezTo>
                    <a:pt x="14" y="29"/>
                    <a:pt x="14" y="29"/>
                    <a:pt x="14" y="29"/>
                  </a:cubicBezTo>
                  <a:cubicBezTo>
                    <a:pt x="18" y="35"/>
                    <a:pt x="18" y="35"/>
                    <a:pt x="18" y="35"/>
                  </a:cubicBezTo>
                  <a:cubicBezTo>
                    <a:pt x="20" y="39"/>
                    <a:pt x="20" y="39"/>
                    <a:pt x="20" y="39"/>
                  </a:cubicBezTo>
                  <a:cubicBezTo>
                    <a:pt x="29" y="39"/>
                    <a:pt x="29" y="39"/>
                    <a:pt x="29" y="39"/>
                  </a:cubicBezTo>
                  <a:cubicBezTo>
                    <a:pt x="31" y="39"/>
                    <a:pt x="31" y="39"/>
                    <a:pt x="31" y="39"/>
                  </a:cubicBezTo>
                  <a:cubicBezTo>
                    <a:pt x="31" y="44"/>
                    <a:pt x="31" y="44"/>
                    <a:pt x="31" y="44"/>
                  </a:cubicBezTo>
                  <a:cubicBezTo>
                    <a:pt x="28" y="50"/>
                    <a:pt x="28" y="50"/>
                    <a:pt x="28" y="50"/>
                  </a:cubicBezTo>
                  <a:cubicBezTo>
                    <a:pt x="25" y="55"/>
                    <a:pt x="25" y="55"/>
                    <a:pt x="25" y="55"/>
                  </a:cubicBezTo>
                  <a:cubicBezTo>
                    <a:pt x="31" y="61"/>
                    <a:pt x="31" y="61"/>
                    <a:pt x="31" y="61"/>
                  </a:cubicBezTo>
                  <a:cubicBezTo>
                    <a:pt x="33" y="67"/>
                    <a:pt x="33" y="67"/>
                    <a:pt x="33" y="67"/>
                  </a:cubicBezTo>
                  <a:cubicBezTo>
                    <a:pt x="36" y="69"/>
                    <a:pt x="36" y="69"/>
                    <a:pt x="36" y="69"/>
                  </a:cubicBezTo>
                  <a:cubicBezTo>
                    <a:pt x="42" y="72"/>
                    <a:pt x="42" y="72"/>
                    <a:pt x="42" y="72"/>
                  </a:cubicBezTo>
                  <a:cubicBezTo>
                    <a:pt x="42" y="176"/>
                    <a:pt x="42" y="176"/>
                    <a:pt x="42" y="176"/>
                  </a:cubicBezTo>
                  <a:cubicBezTo>
                    <a:pt x="42" y="201"/>
                    <a:pt x="42" y="201"/>
                    <a:pt x="42" y="201"/>
                  </a:cubicBezTo>
                  <a:cubicBezTo>
                    <a:pt x="215" y="197"/>
                    <a:pt x="215" y="197"/>
                    <a:pt x="215" y="197"/>
                  </a:cubicBezTo>
                  <a:cubicBezTo>
                    <a:pt x="216" y="203"/>
                    <a:pt x="216" y="203"/>
                    <a:pt x="216" y="203"/>
                  </a:cubicBezTo>
                  <a:cubicBezTo>
                    <a:pt x="205" y="221"/>
                    <a:pt x="205" y="221"/>
                    <a:pt x="205" y="221"/>
                  </a:cubicBezTo>
                  <a:cubicBezTo>
                    <a:pt x="233" y="219"/>
                    <a:pt x="233" y="219"/>
                    <a:pt x="233" y="219"/>
                  </a:cubicBezTo>
                  <a:cubicBezTo>
                    <a:pt x="234" y="216"/>
                    <a:pt x="234" y="216"/>
                    <a:pt x="234" y="216"/>
                  </a:cubicBezTo>
                  <a:cubicBezTo>
                    <a:pt x="236" y="213"/>
                    <a:pt x="236" y="213"/>
                    <a:pt x="236" y="213"/>
                  </a:cubicBezTo>
                  <a:cubicBezTo>
                    <a:pt x="236" y="213"/>
                    <a:pt x="238" y="212"/>
                    <a:pt x="237" y="211"/>
                  </a:cubicBezTo>
                  <a:cubicBezTo>
                    <a:pt x="237" y="210"/>
                    <a:pt x="235" y="207"/>
                    <a:pt x="235" y="207"/>
                  </a:cubicBezTo>
                  <a:cubicBezTo>
                    <a:pt x="234" y="206"/>
                    <a:pt x="234" y="206"/>
                    <a:pt x="234" y="206"/>
                  </a:cubicBezTo>
                  <a:cubicBezTo>
                    <a:pt x="235" y="204"/>
                    <a:pt x="235" y="204"/>
                    <a:pt x="235" y="204"/>
                  </a:cubicBezTo>
                  <a:cubicBezTo>
                    <a:pt x="237" y="203"/>
                    <a:pt x="237" y="203"/>
                    <a:pt x="237" y="203"/>
                  </a:cubicBezTo>
                  <a:cubicBezTo>
                    <a:pt x="238" y="200"/>
                    <a:pt x="238" y="200"/>
                    <a:pt x="238" y="200"/>
                  </a:cubicBezTo>
                  <a:cubicBezTo>
                    <a:pt x="238" y="197"/>
                    <a:pt x="238" y="197"/>
                    <a:pt x="238" y="197"/>
                  </a:cubicBezTo>
                  <a:cubicBezTo>
                    <a:pt x="238" y="194"/>
                    <a:pt x="238" y="194"/>
                    <a:pt x="238" y="194"/>
                  </a:cubicBezTo>
                  <a:lnTo>
                    <a:pt x="238" y="193"/>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84" name="Freeform 47"/>
            <p:cNvSpPr>
              <a:spLocks/>
            </p:cNvSpPr>
            <p:nvPr/>
          </p:nvSpPr>
          <p:spPr bwMode="auto">
            <a:xfrm>
              <a:off x="3178824" y="2410215"/>
              <a:ext cx="681275" cy="792843"/>
            </a:xfrm>
            <a:custGeom>
              <a:avLst/>
              <a:gdLst>
                <a:gd name="T0" fmla="*/ 139 w 208"/>
                <a:gd name="T1" fmla="*/ 135 h 242"/>
                <a:gd name="T2" fmla="*/ 144 w 208"/>
                <a:gd name="T3" fmla="*/ 107 h 242"/>
                <a:gd name="T4" fmla="*/ 169 w 208"/>
                <a:gd name="T5" fmla="*/ 80 h 242"/>
                <a:gd name="T6" fmla="*/ 208 w 208"/>
                <a:gd name="T7" fmla="*/ 55 h 242"/>
                <a:gd name="T8" fmla="*/ 183 w 208"/>
                <a:gd name="T9" fmla="*/ 52 h 242"/>
                <a:gd name="T10" fmla="*/ 166 w 208"/>
                <a:gd name="T11" fmla="*/ 52 h 242"/>
                <a:gd name="T12" fmla="*/ 154 w 208"/>
                <a:gd name="T13" fmla="*/ 55 h 242"/>
                <a:gd name="T14" fmla="*/ 147 w 208"/>
                <a:gd name="T15" fmla="*/ 48 h 242"/>
                <a:gd name="T16" fmla="*/ 133 w 208"/>
                <a:gd name="T17" fmla="*/ 45 h 242"/>
                <a:gd name="T18" fmla="*/ 128 w 208"/>
                <a:gd name="T19" fmla="*/ 42 h 242"/>
                <a:gd name="T20" fmla="*/ 114 w 208"/>
                <a:gd name="T21" fmla="*/ 36 h 242"/>
                <a:gd name="T22" fmla="*/ 123 w 208"/>
                <a:gd name="T23" fmla="*/ 36 h 242"/>
                <a:gd name="T24" fmla="*/ 114 w 208"/>
                <a:gd name="T25" fmla="*/ 35 h 242"/>
                <a:gd name="T26" fmla="*/ 105 w 208"/>
                <a:gd name="T27" fmla="*/ 35 h 242"/>
                <a:gd name="T28" fmla="*/ 97 w 208"/>
                <a:gd name="T29" fmla="*/ 39 h 242"/>
                <a:gd name="T30" fmla="*/ 87 w 208"/>
                <a:gd name="T31" fmla="*/ 34 h 242"/>
                <a:gd name="T32" fmla="*/ 80 w 208"/>
                <a:gd name="T33" fmla="*/ 34 h 242"/>
                <a:gd name="T34" fmla="*/ 68 w 208"/>
                <a:gd name="T35" fmla="*/ 24 h 242"/>
                <a:gd name="T36" fmla="*/ 66 w 208"/>
                <a:gd name="T37" fmla="*/ 20 h 242"/>
                <a:gd name="T38" fmla="*/ 58 w 208"/>
                <a:gd name="T39" fmla="*/ 20 h 242"/>
                <a:gd name="T40" fmla="*/ 54 w 208"/>
                <a:gd name="T41" fmla="*/ 16 h 242"/>
                <a:gd name="T42" fmla="*/ 58 w 208"/>
                <a:gd name="T43" fmla="*/ 8 h 242"/>
                <a:gd name="T44" fmla="*/ 60 w 208"/>
                <a:gd name="T45" fmla="*/ 2 h 242"/>
                <a:gd name="T46" fmla="*/ 56 w 208"/>
                <a:gd name="T47" fmla="*/ 0 h 242"/>
                <a:gd name="T48" fmla="*/ 54 w 208"/>
                <a:gd name="T49" fmla="*/ 12 h 242"/>
                <a:gd name="T50" fmla="*/ 0 w 208"/>
                <a:gd name="T51" fmla="*/ 16 h 242"/>
                <a:gd name="T52" fmla="*/ 1 w 208"/>
                <a:gd name="T53" fmla="*/ 23 h 242"/>
                <a:gd name="T54" fmla="*/ 4 w 208"/>
                <a:gd name="T55" fmla="*/ 26 h 242"/>
                <a:gd name="T56" fmla="*/ 3 w 208"/>
                <a:gd name="T57" fmla="*/ 31 h 242"/>
                <a:gd name="T58" fmla="*/ 1 w 208"/>
                <a:gd name="T59" fmla="*/ 34 h 242"/>
                <a:gd name="T60" fmla="*/ 2 w 208"/>
                <a:gd name="T61" fmla="*/ 40 h 242"/>
                <a:gd name="T62" fmla="*/ 1 w 208"/>
                <a:gd name="T63" fmla="*/ 51 h 242"/>
                <a:gd name="T64" fmla="*/ 6 w 208"/>
                <a:gd name="T65" fmla="*/ 64 h 242"/>
                <a:gd name="T66" fmla="*/ 9 w 208"/>
                <a:gd name="T67" fmla="*/ 78 h 242"/>
                <a:gd name="T68" fmla="*/ 10 w 208"/>
                <a:gd name="T69" fmla="*/ 104 h 242"/>
                <a:gd name="T70" fmla="*/ 12 w 208"/>
                <a:gd name="T71" fmla="*/ 114 h 242"/>
                <a:gd name="T72" fmla="*/ 12 w 208"/>
                <a:gd name="T73" fmla="*/ 122 h 242"/>
                <a:gd name="T74" fmla="*/ 17 w 208"/>
                <a:gd name="T75" fmla="*/ 127 h 242"/>
                <a:gd name="T76" fmla="*/ 18 w 208"/>
                <a:gd name="T77" fmla="*/ 136 h 242"/>
                <a:gd name="T78" fmla="*/ 16 w 208"/>
                <a:gd name="T79" fmla="*/ 142 h 242"/>
                <a:gd name="T80" fmla="*/ 17 w 208"/>
                <a:gd name="T81" fmla="*/ 144 h 242"/>
                <a:gd name="T82" fmla="*/ 11 w 208"/>
                <a:gd name="T83" fmla="*/ 150 h 242"/>
                <a:gd name="T84" fmla="*/ 8 w 208"/>
                <a:gd name="T85" fmla="*/ 154 h 242"/>
                <a:gd name="T86" fmla="*/ 9 w 208"/>
                <a:gd name="T87" fmla="*/ 158 h 242"/>
                <a:gd name="T88" fmla="*/ 12 w 208"/>
                <a:gd name="T89" fmla="*/ 163 h 242"/>
                <a:gd name="T90" fmla="*/ 18 w 208"/>
                <a:gd name="T91" fmla="*/ 167 h 242"/>
                <a:gd name="T92" fmla="*/ 18 w 208"/>
                <a:gd name="T93" fmla="*/ 242 h 242"/>
                <a:gd name="T94" fmla="*/ 173 w 208"/>
                <a:gd name="T95" fmla="*/ 233 h 242"/>
                <a:gd name="T96" fmla="*/ 166 w 208"/>
                <a:gd name="T97" fmla="*/ 220 h 242"/>
                <a:gd name="T98" fmla="*/ 157 w 208"/>
                <a:gd name="T99" fmla="*/ 213 h 242"/>
                <a:gd name="T100" fmla="*/ 138 w 208"/>
                <a:gd name="T101" fmla="*/ 197 h 242"/>
                <a:gd name="T102" fmla="*/ 125 w 208"/>
                <a:gd name="T103" fmla="*/ 189 h 242"/>
                <a:gd name="T104" fmla="*/ 128 w 208"/>
                <a:gd name="T105" fmla="*/ 159 h 242"/>
                <a:gd name="T106" fmla="*/ 122 w 208"/>
                <a:gd name="T107" fmla="*/ 154 h 242"/>
                <a:gd name="T108" fmla="*/ 128 w 208"/>
                <a:gd name="T109" fmla="*/ 14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08" h="242">
                  <a:moveTo>
                    <a:pt x="128" y="141"/>
                  </a:moveTo>
                  <a:lnTo>
                    <a:pt x="139" y="135"/>
                  </a:lnTo>
                  <a:lnTo>
                    <a:pt x="139" y="111"/>
                  </a:lnTo>
                  <a:lnTo>
                    <a:pt x="144" y="107"/>
                  </a:lnTo>
                  <a:lnTo>
                    <a:pt x="161" y="91"/>
                  </a:lnTo>
                  <a:lnTo>
                    <a:pt x="169" y="80"/>
                  </a:lnTo>
                  <a:lnTo>
                    <a:pt x="185" y="69"/>
                  </a:lnTo>
                  <a:lnTo>
                    <a:pt x="208" y="55"/>
                  </a:lnTo>
                  <a:lnTo>
                    <a:pt x="200" y="53"/>
                  </a:lnTo>
                  <a:lnTo>
                    <a:pt x="183" y="52"/>
                  </a:lnTo>
                  <a:lnTo>
                    <a:pt x="169" y="49"/>
                  </a:lnTo>
                  <a:lnTo>
                    <a:pt x="166" y="52"/>
                  </a:lnTo>
                  <a:lnTo>
                    <a:pt x="162" y="55"/>
                  </a:lnTo>
                  <a:lnTo>
                    <a:pt x="154" y="55"/>
                  </a:lnTo>
                  <a:lnTo>
                    <a:pt x="151" y="51"/>
                  </a:lnTo>
                  <a:lnTo>
                    <a:pt x="147" y="48"/>
                  </a:lnTo>
                  <a:lnTo>
                    <a:pt x="136" y="45"/>
                  </a:lnTo>
                  <a:lnTo>
                    <a:pt x="133" y="45"/>
                  </a:lnTo>
                  <a:lnTo>
                    <a:pt x="129" y="43"/>
                  </a:lnTo>
                  <a:lnTo>
                    <a:pt x="128" y="42"/>
                  </a:lnTo>
                  <a:lnTo>
                    <a:pt x="119" y="41"/>
                  </a:lnTo>
                  <a:lnTo>
                    <a:pt x="114" y="36"/>
                  </a:lnTo>
                  <a:lnTo>
                    <a:pt x="120" y="39"/>
                  </a:lnTo>
                  <a:lnTo>
                    <a:pt x="123" y="36"/>
                  </a:lnTo>
                  <a:lnTo>
                    <a:pt x="119" y="35"/>
                  </a:lnTo>
                  <a:lnTo>
                    <a:pt x="114" y="35"/>
                  </a:lnTo>
                  <a:lnTo>
                    <a:pt x="109" y="35"/>
                  </a:lnTo>
                  <a:lnTo>
                    <a:pt x="105" y="35"/>
                  </a:lnTo>
                  <a:lnTo>
                    <a:pt x="100" y="35"/>
                  </a:lnTo>
                  <a:lnTo>
                    <a:pt x="97" y="39"/>
                  </a:lnTo>
                  <a:lnTo>
                    <a:pt x="93" y="39"/>
                  </a:lnTo>
                  <a:lnTo>
                    <a:pt x="87" y="34"/>
                  </a:lnTo>
                  <a:lnTo>
                    <a:pt x="84" y="34"/>
                  </a:lnTo>
                  <a:lnTo>
                    <a:pt x="80" y="34"/>
                  </a:lnTo>
                  <a:lnTo>
                    <a:pt x="73" y="32"/>
                  </a:lnTo>
                  <a:lnTo>
                    <a:pt x="68" y="24"/>
                  </a:lnTo>
                  <a:lnTo>
                    <a:pt x="68" y="24"/>
                  </a:lnTo>
                  <a:lnTo>
                    <a:pt x="66" y="20"/>
                  </a:lnTo>
                  <a:lnTo>
                    <a:pt x="62" y="20"/>
                  </a:lnTo>
                  <a:lnTo>
                    <a:pt x="58" y="20"/>
                  </a:lnTo>
                  <a:lnTo>
                    <a:pt x="55" y="20"/>
                  </a:lnTo>
                  <a:lnTo>
                    <a:pt x="54" y="16"/>
                  </a:lnTo>
                  <a:lnTo>
                    <a:pt x="57" y="12"/>
                  </a:lnTo>
                  <a:lnTo>
                    <a:pt x="58" y="8"/>
                  </a:lnTo>
                  <a:lnTo>
                    <a:pt x="62" y="5"/>
                  </a:lnTo>
                  <a:lnTo>
                    <a:pt x="60" y="2"/>
                  </a:lnTo>
                  <a:lnTo>
                    <a:pt x="60" y="2"/>
                  </a:lnTo>
                  <a:lnTo>
                    <a:pt x="56" y="0"/>
                  </a:lnTo>
                  <a:lnTo>
                    <a:pt x="56" y="10"/>
                  </a:lnTo>
                  <a:lnTo>
                    <a:pt x="54" y="12"/>
                  </a:lnTo>
                  <a:lnTo>
                    <a:pt x="52" y="16"/>
                  </a:lnTo>
                  <a:lnTo>
                    <a:pt x="0" y="16"/>
                  </a:lnTo>
                  <a:lnTo>
                    <a:pt x="1" y="20"/>
                  </a:lnTo>
                  <a:lnTo>
                    <a:pt x="1" y="23"/>
                  </a:lnTo>
                  <a:lnTo>
                    <a:pt x="1" y="24"/>
                  </a:lnTo>
                  <a:lnTo>
                    <a:pt x="4" y="26"/>
                  </a:lnTo>
                  <a:lnTo>
                    <a:pt x="4" y="30"/>
                  </a:lnTo>
                  <a:lnTo>
                    <a:pt x="3" y="31"/>
                  </a:lnTo>
                  <a:lnTo>
                    <a:pt x="1" y="33"/>
                  </a:lnTo>
                  <a:lnTo>
                    <a:pt x="1" y="34"/>
                  </a:lnTo>
                  <a:lnTo>
                    <a:pt x="1" y="38"/>
                  </a:lnTo>
                  <a:lnTo>
                    <a:pt x="2" y="40"/>
                  </a:lnTo>
                  <a:lnTo>
                    <a:pt x="3" y="45"/>
                  </a:lnTo>
                  <a:lnTo>
                    <a:pt x="1" y="51"/>
                  </a:lnTo>
                  <a:lnTo>
                    <a:pt x="3" y="56"/>
                  </a:lnTo>
                  <a:lnTo>
                    <a:pt x="6" y="64"/>
                  </a:lnTo>
                  <a:lnTo>
                    <a:pt x="9" y="70"/>
                  </a:lnTo>
                  <a:lnTo>
                    <a:pt x="9" y="78"/>
                  </a:lnTo>
                  <a:lnTo>
                    <a:pt x="10" y="92"/>
                  </a:lnTo>
                  <a:lnTo>
                    <a:pt x="10" y="104"/>
                  </a:lnTo>
                  <a:lnTo>
                    <a:pt x="10" y="112"/>
                  </a:lnTo>
                  <a:lnTo>
                    <a:pt x="12" y="114"/>
                  </a:lnTo>
                  <a:lnTo>
                    <a:pt x="12" y="116"/>
                  </a:lnTo>
                  <a:lnTo>
                    <a:pt x="12" y="122"/>
                  </a:lnTo>
                  <a:lnTo>
                    <a:pt x="15" y="124"/>
                  </a:lnTo>
                  <a:lnTo>
                    <a:pt x="17" y="127"/>
                  </a:lnTo>
                  <a:lnTo>
                    <a:pt x="18" y="132"/>
                  </a:lnTo>
                  <a:lnTo>
                    <a:pt x="18" y="136"/>
                  </a:lnTo>
                  <a:lnTo>
                    <a:pt x="18" y="141"/>
                  </a:lnTo>
                  <a:lnTo>
                    <a:pt x="16" y="142"/>
                  </a:lnTo>
                  <a:lnTo>
                    <a:pt x="16" y="142"/>
                  </a:lnTo>
                  <a:lnTo>
                    <a:pt x="17" y="144"/>
                  </a:lnTo>
                  <a:lnTo>
                    <a:pt x="13" y="147"/>
                  </a:lnTo>
                  <a:lnTo>
                    <a:pt x="11" y="150"/>
                  </a:lnTo>
                  <a:lnTo>
                    <a:pt x="8" y="152"/>
                  </a:lnTo>
                  <a:lnTo>
                    <a:pt x="8" y="154"/>
                  </a:lnTo>
                  <a:lnTo>
                    <a:pt x="8" y="156"/>
                  </a:lnTo>
                  <a:lnTo>
                    <a:pt x="9" y="158"/>
                  </a:lnTo>
                  <a:lnTo>
                    <a:pt x="12" y="160"/>
                  </a:lnTo>
                  <a:lnTo>
                    <a:pt x="12" y="163"/>
                  </a:lnTo>
                  <a:lnTo>
                    <a:pt x="17" y="164"/>
                  </a:lnTo>
                  <a:lnTo>
                    <a:pt x="18" y="167"/>
                  </a:lnTo>
                  <a:lnTo>
                    <a:pt x="21" y="169"/>
                  </a:lnTo>
                  <a:lnTo>
                    <a:pt x="18" y="242"/>
                  </a:lnTo>
                  <a:lnTo>
                    <a:pt x="172" y="239"/>
                  </a:lnTo>
                  <a:lnTo>
                    <a:pt x="173" y="233"/>
                  </a:lnTo>
                  <a:lnTo>
                    <a:pt x="172" y="227"/>
                  </a:lnTo>
                  <a:lnTo>
                    <a:pt x="166" y="220"/>
                  </a:lnTo>
                  <a:lnTo>
                    <a:pt x="160" y="216"/>
                  </a:lnTo>
                  <a:lnTo>
                    <a:pt x="157" y="213"/>
                  </a:lnTo>
                  <a:lnTo>
                    <a:pt x="150" y="204"/>
                  </a:lnTo>
                  <a:lnTo>
                    <a:pt x="138" y="197"/>
                  </a:lnTo>
                  <a:lnTo>
                    <a:pt x="130" y="193"/>
                  </a:lnTo>
                  <a:lnTo>
                    <a:pt x="125" y="189"/>
                  </a:lnTo>
                  <a:lnTo>
                    <a:pt x="126" y="174"/>
                  </a:lnTo>
                  <a:lnTo>
                    <a:pt x="128" y="159"/>
                  </a:lnTo>
                  <a:lnTo>
                    <a:pt x="126" y="159"/>
                  </a:lnTo>
                  <a:lnTo>
                    <a:pt x="122" y="154"/>
                  </a:lnTo>
                  <a:lnTo>
                    <a:pt x="126" y="145"/>
                  </a:lnTo>
                  <a:lnTo>
                    <a:pt x="128" y="14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85" name="Line 48"/>
            <p:cNvSpPr>
              <a:spLocks noChangeShapeType="1"/>
            </p:cNvSpPr>
            <p:nvPr/>
          </p:nvSpPr>
          <p:spPr bwMode="auto">
            <a:xfrm>
              <a:off x="3643928" y="2786980"/>
              <a:ext cx="0" cy="0"/>
            </a:xfrm>
            <a:prstGeom prst="line">
              <a:avLst/>
            </a:prstGeom>
            <a:grpFill/>
            <a:ln w="6350">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98" name="Line 49"/>
            <p:cNvSpPr>
              <a:spLocks noChangeShapeType="1"/>
            </p:cNvSpPr>
            <p:nvPr/>
          </p:nvSpPr>
          <p:spPr bwMode="auto">
            <a:xfrm>
              <a:off x="3643928" y="2786980"/>
              <a:ext cx="0" cy="0"/>
            </a:xfrm>
            <a:prstGeom prst="line">
              <a:avLst/>
            </a:pr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99" name="Freeform 50"/>
            <p:cNvSpPr>
              <a:spLocks/>
            </p:cNvSpPr>
            <p:nvPr/>
          </p:nvSpPr>
          <p:spPr bwMode="auto">
            <a:xfrm>
              <a:off x="3804421" y="2642827"/>
              <a:ext cx="795912" cy="750254"/>
            </a:xfrm>
            <a:custGeom>
              <a:avLst/>
              <a:gdLst>
                <a:gd name="T0" fmla="*/ 12 w 287"/>
                <a:gd name="T1" fmla="*/ 44 h 270"/>
                <a:gd name="T2" fmla="*/ 29 w 287"/>
                <a:gd name="T3" fmla="*/ 36 h 270"/>
                <a:gd name="T4" fmla="*/ 52 w 287"/>
                <a:gd name="T5" fmla="*/ 17 h 270"/>
                <a:gd name="T6" fmla="*/ 77 w 287"/>
                <a:gd name="T7" fmla="*/ 0 h 270"/>
                <a:gd name="T8" fmla="*/ 75 w 287"/>
                <a:gd name="T9" fmla="*/ 6 h 270"/>
                <a:gd name="T10" fmla="*/ 65 w 287"/>
                <a:gd name="T11" fmla="*/ 19 h 270"/>
                <a:gd name="T12" fmla="*/ 67 w 287"/>
                <a:gd name="T13" fmla="*/ 29 h 270"/>
                <a:gd name="T14" fmla="*/ 77 w 287"/>
                <a:gd name="T15" fmla="*/ 28 h 270"/>
                <a:gd name="T16" fmla="*/ 111 w 287"/>
                <a:gd name="T17" fmla="*/ 45 h 270"/>
                <a:gd name="T18" fmla="*/ 135 w 287"/>
                <a:gd name="T19" fmla="*/ 39 h 270"/>
                <a:gd name="T20" fmla="*/ 169 w 287"/>
                <a:gd name="T21" fmla="*/ 28 h 270"/>
                <a:gd name="T22" fmla="*/ 198 w 287"/>
                <a:gd name="T23" fmla="*/ 38 h 270"/>
                <a:gd name="T24" fmla="*/ 217 w 287"/>
                <a:gd name="T25" fmla="*/ 55 h 270"/>
                <a:gd name="T26" fmla="*/ 232 w 287"/>
                <a:gd name="T27" fmla="*/ 56 h 270"/>
                <a:gd name="T28" fmla="*/ 219 w 287"/>
                <a:gd name="T29" fmla="*/ 62 h 270"/>
                <a:gd name="T30" fmla="*/ 193 w 287"/>
                <a:gd name="T31" fmla="*/ 64 h 270"/>
                <a:gd name="T32" fmla="*/ 201 w 287"/>
                <a:gd name="T33" fmla="*/ 74 h 270"/>
                <a:gd name="T34" fmla="*/ 204 w 287"/>
                <a:gd name="T35" fmla="*/ 75 h 270"/>
                <a:gd name="T36" fmla="*/ 234 w 287"/>
                <a:gd name="T37" fmla="*/ 88 h 270"/>
                <a:gd name="T38" fmla="*/ 246 w 287"/>
                <a:gd name="T39" fmla="*/ 109 h 270"/>
                <a:gd name="T40" fmla="*/ 245 w 287"/>
                <a:gd name="T41" fmla="*/ 141 h 270"/>
                <a:gd name="T42" fmla="*/ 233 w 287"/>
                <a:gd name="T43" fmla="*/ 168 h 270"/>
                <a:gd name="T44" fmla="*/ 246 w 287"/>
                <a:gd name="T45" fmla="*/ 166 h 270"/>
                <a:gd name="T46" fmla="*/ 255 w 287"/>
                <a:gd name="T47" fmla="*/ 153 h 270"/>
                <a:gd name="T48" fmla="*/ 275 w 287"/>
                <a:gd name="T49" fmla="*/ 154 h 270"/>
                <a:gd name="T50" fmla="*/ 287 w 287"/>
                <a:gd name="T51" fmla="*/ 197 h 270"/>
                <a:gd name="T52" fmla="*/ 275 w 287"/>
                <a:gd name="T53" fmla="*/ 220 h 270"/>
                <a:gd name="T54" fmla="*/ 266 w 287"/>
                <a:gd name="T55" fmla="*/ 249 h 270"/>
                <a:gd name="T56" fmla="*/ 141 w 287"/>
                <a:gd name="T57" fmla="*/ 270 h 270"/>
                <a:gd name="T58" fmla="*/ 158 w 287"/>
                <a:gd name="T59" fmla="*/ 235 h 270"/>
                <a:gd name="T60" fmla="*/ 145 w 287"/>
                <a:gd name="T61" fmla="*/ 191 h 270"/>
                <a:gd name="T62" fmla="*/ 144 w 287"/>
                <a:gd name="T63" fmla="*/ 165 h 270"/>
                <a:gd name="T64" fmla="*/ 148 w 287"/>
                <a:gd name="T65" fmla="*/ 147 h 270"/>
                <a:gd name="T66" fmla="*/ 153 w 287"/>
                <a:gd name="T67" fmla="*/ 122 h 270"/>
                <a:gd name="T68" fmla="*/ 166 w 287"/>
                <a:gd name="T69" fmla="*/ 106 h 270"/>
                <a:gd name="T70" fmla="*/ 169 w 287"/>
                <a:gd name="T71" fmla="*/ 122 h 270"/>
                <a:gd name="T72" fmla="*/ 175 w 287"/>
                <a:gd name="T73" fmla="*/ 111 h 270"/>
                <a:gd name="T74" fmla="*/ 180 w 287"/>
                <a:gd name="T75" fmla="*/ 94 h 270"/>
                <a:gd name="T76" fmla="*/ 184 w 287"/>
                <a:gd name="T77" fmla="*/ 81 h 270"/>
                <a:gd name="T78" fmla="*/ 189 w 287"/>
                <a:gd name="T79" fmla="*/ 74 h 270"/>
                <a:gd name="T80" fmla="*/ 187 w 287"/>
                <a:gd name="T81" fmla="*/ 65 h 270"/>
                <a:gd name="T82" fmla="*/ 159 w 287"/>
                <a:gd name="T83" fmla="*/ 68 h 270"/>
                <a:gd name="T84" fmla="*/ 129 w 287"/>
                <a:gd name="T85" fmla="*/ 85 h 270"/>
                <a:gd name="T86" fmla="*/ 127 w 287"/>
                <a:gd name="T87" fmla="*/ 76 h 270"/>
                <a:gd name="T88" fmla="*/ 118 w 287"/>
                <a:gd name="T89" fmla="*/ 75 h 270"/>
                <a:gd name="T90" fmla="*/ 107 w 287"/>
                <a:gd name="T91" fmla="*/ 101 h 270"/>
                <a:gd name="T92" fmla="*/ 95 w 287"/>
                <a:gd name="T93" fmla="*/ 100 h 270"/>
                <a:gd name="T94" fmla="*/ 84 w 287"/>
                <a:gd name="T95" fmla="*/ 81 h 270"/>
                <a:gd name="T96" fmla="*/ 58 w 287"/>
                <a:gd name="T97" fmla="*/ 74 h 270"/>
                <a:gd name="T98" fmla="*/ 29 w 287"/>
                <a:gd name="T99" fmla="*/ 65 h 270"/>
                <a:gd name="T100" fmla="*/ 9 w 287"/>
                <a:gd name="T101" fmla="*/ 57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7" h="270">
                  <a:moveTo>
                    <a:pt x="0" y="51"/>
                  </a:moveTo>
                  <a:cubicBezTo>
                    <a:pt x="2" y="49"/>
                    <a:pt x="2" y="49"/>
                    <a:pt x="2" y="49"/>
                  </a:cubicBezTo>
                  <a:cubicBezTo>
                    <a:pt x="6" y="49"/>
                    <a:pt x="6" y="49"/>
                    <a:pt x="6" y="49"/>
                  </a:cubicBezTo>
                  <a:cubicBezTo>
                    <a:pt x="11" y="46"/>
                    <a:pt x="11" y="46"/>
                    <a:pt x="11" y="46"/>
                  </a:cubicBezTo>
                  <a:cubicBezTo>
                    <a:pt x="12" y="44"/>
                    <a:pt x="12" y="44"/>
                    <a:pt x="12" y="44"/>
                  </a:cubicBezTo>
                  <a:cubicBezTo>
                    <a:pt x="14" y="40"/>
                    <a:pt x="14" y="40"/>
                    <a:pt x="14" y="40"/>
                  </a:cubicBezTo>
                  <a:cubicBezTo>
                    <a:pt x="17" y="37"/>
                    <a:pt x="17" y="37"/>
                    <a:pt x="17" y="37"/>
                  </a:cubicBezTo>
                  <a:cubicBezTo>
                    <a:pt x="20" y="36"/>
                    <a:pt x="20" y="36"/>
                    <a:pt x="20" y="36"/>
                  </a:cubicBezTo>
                  <a:cubicBezTo>
                    <a:pt x="23" y="36"/>
                    <a:pt x="23" y="36"/>
                    <a:pt x="23" y="36"/>
                  </a:cubicBezTo>
                  <a:cubicBezTo>
                    <a:pt x="29" y="36"/>
                    <a:pt x="29" y="36"/>
                    <a:pt x="29" y="36"/>
                  </a:cubicBezTo>
                  <a:cubicBezTo>
                    <a:pt x="32" y="34"/>
                    <a:pt x="32" y="34"/>
                    <a:pt x="32" y="34"/>
                  </a:cubicBezTo>
                  <a:cubicBezTo>
                    <a:pt x="42" y="27"/>
                    <a:pt x="42" y="27"/>
                    <a:pt x="42" y="27"/>
                  </a:cubicBezTo>
                  <a:cubicBezTo>
                    <a:pt x="45" y="26"/>
                    <a:pt x="45" y="26"/>
                    <a:pt x="45" y="26"/>
                  </a:cubicBezTo>
                  <a:cubicBezTo>
                    <a:pt x="49" y="22"/>
                    <a:pt x="49" y="22"/>
                    <a:pt x="49" y="22"/>
                  </a:cubicBezTo>
                  <a:cubicBezTo>
                    <a:pt x="52" y="17"/>
                    <a:pt x="52" y="17"/>
                    <a:pt x="52" y="17"/>
                  </a:cubicBezTo>
                  <a:cubicBezTo>
                    <a:pt x="56" y="14"/>
                    <a:pt x="56" y="14"/>
                    <a:pt x="56" y="14"/>
                  </a:cubicBezTo>
                  <a:cubicBezTo>
                    <a:pt x="61" y="9"/>
                    <a:pt x="61" y="9"/>
                    <a:pt x="61" y="9"/>
                  </a:cubicBezTo>
                  <a:cubicBezTo>
                    <a:pt x="65" y="4"/>
                    <a:pt x="65" y="4"/>
                    <a:pt x="65" y="4"/>
                  </a:cubicBezTo>
                  <a:cubicBezTo>
                    <a:pt x="70" y="1"/>
                    <a:pt x="70" y="1"/>
                    <a:pt x="70" y="1"/>
                  </a:cubicBezTo>
                  <a:cubicBezTo>
                    <a:pt x="77" y="0"/>
                    <a:pt x="77" y="0"/>
                    <a:pt x="77" y="0"/>
                  </a:cubicBezTo>
                  <a:cubicBezTo>
                    <a:pt x="80" y="0"/>
                    <a:pt x="80" y="0"/>
                    <a:pt x="80" y="0"/>
                  </a:cubicBezTo>
                  <a:cubicBezTo>
                    <a:pt x="85" y="2"/>
                    <a:pt x="85" y="2"/>
                    <a:pt x="85" y="2"/>
                  </a:cubicBezTo>
                  <a:cubicBezTo>
                    <a:pt x="83" y="3"/>
                    <a:pt x="83" y="3"/>
                    <a:pt x="83" y="3"/>
                  </a:cubicBezTo>
                  <a:cubicBezTo>
                    <a:pt x="79" y="5"/>
                    <a:pt x="79" y="5"/>
                    <a:pt x="79" y="5"/>
                  </a:cubicBezTo>
                  <a:cubicBezTo>
                    <a:pt x="75" y="6"/>
                    <a:pt x="75" y="6"/>
                    <a:pt x="75" y="6"/>
                  </a:cubicBezTo>
                  <a:cubicBezTo>
                    <a:pt x="76" y="8"/>
                    <a:pt x="76" y="8"/>
                    <a:pt x="76" y="8"/>
                  </a:cubicBezTo>
                  <a:cubicBezTo>
                    <a:pt x="70" y="14"/>
                    <a:pt x="70" y="14"/>
                    <a:pt x="70" y="14"/>
                  </a:cubicBezTo>
                  <a:cubicBezTo>
                    <a:pt x="70" y="14"/>
                    <a:pt x="68" y="14"/>
                    <a:pt x="68" y="15"/>
                  </a:cubicBezTo>
                  <a:cubicBezTo>
                    <a:pt x="68" y="16"/>
                    <a:pt x="65" y="23"/>
                    <a:pt x="65" y="23"/>
                  </a:cubicBezTo>
                  <a:cubicBezTo>
                    <a:pt x="65" y="19"/>
                    <a:pt x="65" y="19"/>
                    <a:pt x="65" y="19"/>
                  </a:cubicBezTo>
                  <a:cubicBezTo>
                    <a:pt x="63" y="17"/>
                    <a:pt x="63" y="17"/>
                    <a:pt x="63" y="17"/>
                  </a:cubicBezTo>
                  <a:cubicBezTo>
                    <a:pt x="62" y="27"/>
                    <a:pt x="62" y="27"/>
                    <a:pt x="62" y="27"/>
                  </a:cubicBezTo>
                  <a:cubicBezTo>
                    <a:pt x="62" y="33"/>
                    <a:pt x="62" y="33"/>
                    <a:pt x="62" y="33"/>
                  </a:cubicBezTo>
                  <a:cubicBezTo>
                    <a:pt x="65" y="31"/>
                    <a:pt x="65" y="31"/>
                    <a:pt x="65" y="31"/>
                  </a:cubicBezTo>
                  <a:cubicBezTo>
                    <a:pt x="67" y="29"/>
                    <a:pt x="67" y="29"/>
                    <a:pt x="67" y="29"/>
                  </a:cubicBezTo>
                  <a:cubicBezTo>
                    <a:pt x="68" y="29"/>
                    <a:pt x="68" y="29"/>
                    <a:pt x="68" y="29"/>
                  </a:cubicBezTo>
                  <a:cubicBezTo>
                    <a:pt x="69" y="31"/>
                    <a:pt x="69" y="31"/>
                    <a:pt x="69" y="31"/>
                  </a:cubicBezTo>
                  <a:cubicBezTo>
                    <a:pt x="72" y="31"/>
                    <a:pt x="72" y="31"/>
                    <a:pt x="72" y="31"/>
                  </a:cubicBezTo>
                  <a:cubicBezTo>
                    <a:pt x="74" y="30"/>
                    <a:pt x="74" y="30"/>
                    <a:pt x="74" y="30"/>
                  </a:cubicBezTo>
                  <a:cubicBezTo>
                    <a:pt x="77" y="28"/>
                    <a:pt x="77" y="28"/>
                    <a:pt x="77" y="28"/>
                  </a:cubicBezTo>
                  <a:cubicBezTo>
                    <a:pt x="82" y="29"/>
                    <a:pt x="82" y="29"/>
                    <a:pt x="82" y="29"/>
                  </a:cubicBezTo>
                  <a:cubicBezTo>
                    <a:pt x="92" y="34"/>
                    <a:pt x="92" y="34"/>
                    <a:pt x="92" y="34"/>
                  </a:cubicBezTo>
                  <a:cubicBezTo>
                    <a:pt x="98" y="41"/>
                    <a:pt x="98" y="41"/>
                    <a:pt x="98" y="41"/>
                  </a:cubicBezTo>
                  <a:cubicBezTo>
                    <a:pt x="102" y="44"/>
                    <a:pt x="102" y="44"/>
                    <a:pt x="102" y="44"/>
                  </a:cubicBezTo>
                  <a:cubicBezTo>
                    <a:pt x="111" y="45"/>
                    <a:pt x="111" y="45"/>
                    <a:pt x="111" y="45"/>
                  </a:cubicBezTo>
                  <a:cubicBezTo>
                    <a:pt x="114" y="44"/>
                    <a:pt x="114" y="44"/>
                    <a:pt x="114" y="44"/>
                  </a:cubicBezTo>
                  <a:cubicBezTo>
                    <a:pt x="121" y="46"/>
                    <a:pt x="121" y="46"/>
                    <a:pt x="121" y="46"/>
                  </a:cubicBezTo>
                  <a:cubicBezTo>
                    <a:pt x="127" y="48"/>
                    <a:pt x="127" y="48"/>
                    <a:pt x="127" y="48"/>
                  </a:cubicBezTo>
                  <a:cubicBezTo>
                    <a:pt x="130" y="44"/>
                    <a:pt x="130" y="44"/>
                    <a:pt x="130" y="44"/>
                  </a:cubicBezTo>
                  <a:cubicBezTo>
                    <a:pt x="135" y="39"/>
                    <a:pt x="135" y="39"/>
                    <a:pt x="135" y="39"/>
                  </a:cubicBezTo>
                  <a:cubicBezTo>
                    <a:pt x="139" y="35"/>
                    <a:pt x="139" y="35"/>
                    <a:pt x="139" y="35"/>
                  </a:cubicBezTo>
                  <a:cubicBezTo>
                    <a:pt x="148" y="33"/>
                    <a:pt x="148" y="33"/>
                    <a:pt x="148" y="33"/>
                  </a:cubicBezTo>
                  <a:cubicBezTo>
                    <a:pt x="154" y="31"/>
                    <a:pt x="154" y="31"/>
                    <a:pt x="154" y="31"/>
                  </a:cubicBezTo>
                  <a:cubicBezTo>
                    <a:pt x="160" y="31"/>
                    <a:pt x="160" y="31"/>
                    <a:pt x="160" y="31"/>
                  </a:cubicBezTo>
                  <a:cubicBezTo>
                    <a:pt x="169" y="28"/>
                    <a:pt x="169" y="28"/>
                    <a:pt x="169" y="28"/>
                  </a:cubicBezTo>
                  <a:cubicBezTo>
                    <a:pt x="175" y="26"/>
                    <a:pt x="175" y="26"/>
                    <a:pt x="175" y="26"/>
                  </a:cubicBezTo>
                  <a:cubicBezTo>
                    <a:pt x="178" y="28"/>
                    <a:pt x="178" y="28"/>
                    <a:pt x="178" y="28"/>
                  </a:cubicBezTo>
                  <a:cubicBezTo>
                    <a:pt x="180" y="36"/>
                    <a:pt x="180" y="36"/>
                    <a:pt x="180" y="36"/>
                  </a:cubicBezTo>
                  <a:cubicBezTo>
                    <a:pt x="191" y="38"/>
                    <a:pt x="191" y="38"/>
                    <a:pt x="191" y="38"/>
                  </a:cubicBezTo>
                  <a:cubicBezTo>
                    <a:pt x="198" y="38"/>
                    <a:pt x="198" y="38"/>
                    <a:pt x="198" y="38"/>
                  </a:cubicBezTo>
                  <a:cubicBezTo>
                    <a:pt x="203" y="39"/>
                    <a:pt x="203" y="39"/>
                    <a:pt x="203" y="39"/>
                  </a:cubicBezTo>
                  <a:cubicBezTo>
                    <a:pt x="207" y="44"/>
                    <a:pt x="207" y="44"/>
                    <a:pt x="207" y="44"/>
                  </a:cubicBezTo>
                  <a:cubicBezTo>
                    <a:pt x="213" y="51"/>
                    <a:pt x="213" y="51"/>
                    <a:pt x="213" y="51"/>
                  </a:cubicBezTo>
                  <a:cubicBezTo>
                    <a:pt x="215" y="53"/>
                    <a:pt x="215" y="53"/>
                    <a:pt x="215" y="53"/>
                  </a:cubicBezTo>
                  <a:cubicBezTo>
                    <a:pt x="215" y="53"/>
                    <a:pt x="216" y="54"/>
                    <a:pt x="217" y="55"/>
                  </a:cubicBezTo>
                  <a:cubicBezTo>
                    <a:pt x="218" y="56"/>
                    <a:pt x="219" y="58"/>
                    <a:pt x="219" y="58"/>
                  </a:cubicBezTo>
                  <a:cubicBezTo>
                    <a:pt x="224" y="59"/>
                    <a:pt x="224" y="59"/>
                    <a:pt x="224" y="59"/>
                  </a:cubicBezTo>
                  <a:cubicBezTo>
                    <a:pt x="224" y="59"/>
                    <a:pt x="226" y="57"/>
                    <a:pt x="226" y="57"/>
                  </a:cubicBezTo>
                  <a:cubicBezTo>
                    <a:pt x="226" y="56"/>
                    <a:pt x="230" y="54"/>
                    <a:pt x="230" y="54"/>
                  </a:cubicBezTo>
                  <a:cubicBezTo>
                    <a:pt x="232" y="56"/>
                    <a:pt x="232" y="56"/>
                    <a:pt x="232" y="56"/>
                  </a:cubicBezTo>
                  <a:cubicBezTo>
                    <a:pt x="232" y="56"/>
                    <a:pt x="234" y="57"/>
                    <a:pt x="232" y="58"/>
                  </a:cubicBezTo>
                  <a:cubicBezTo>
                    <a:pt x="231" y="58"/>
                    <a:pt x="230" y="60"/>
                    <a:pt x="229" y="60"/>
                  </a:cubicBezTo>
                  <a:cubicBezTo>
                    <a:pt x="227" y="60"/>
                    <a:pt x="225" y="60"/>
                    <a:pt x="225" y="60"/>
                  </a:cubicBezTo>
                  <a:cubicBezTo>
                    <a:pt x="221" y="60"/>
                    <a:pt x="221" y="60"/>
                    <a:pt x="221" y="60"/>
                  </a:cubicBezTo>
                  <a:cubicBezTo>
                    <a:pt x="219" y="62"/>
                    <a:pt x="219" y="62"/>
                    <a:pt x="219" y="62"/>
                  </a:cubicBezTo>
                  <a:cubicBezTo>
                    <a:pt x="208" y="62"/>
                    <a:pt x="208" y="62"/>
                    <a:pt x="208" y="62"/>
                  </a:cubicBezTo>
                  <a:cubicBezTo>
                    <a:pt x="205" y="63"/>
                    <a:pt x="205" y="63"/>
                    <a:pt x="205" y="63"/>
                  </a:cubicBezTo>
                  <a:cubicBezTo>
                    <a:pt x="201" y="61"/>
                    <a:pt x="201" y="61"/>
                    <a:pt x="201" y="61"/>
                  </a:cubicBezTo>
                  <a:cubicBezTo>
                    <a:pt x="197" y="59"/>
                    <a:pt x="197" y="59"/>
                    <a:pt x="197" y="59"/>
                  </a:cubicBezTo>
                  <a:cubicBezTo>
                    <a:pt x="193" y="64"/>
                    <a:pt x="193" y="64"/>
                    <a:pt x="193" y="64"/>
                  </a:cubicBezTo>
                  <a:cubicBezTo>
                    <a:pt x="194" y="67"/>
                    <a:pt x="194" y="67"/>
                    <a:pt x="194" y="67"/>
                  </a:cubicBezTo>
                  <a:cubicBezTo>
                    <a:pt x="194" y="69"/>
                    <a:pt x="194" y="69"/>
                    <a:pt x="194" y="69"/>
                  </a:cubicBezTo>
                  <a:cubicBezTo>
                    <a:pt x="194" y="69"/>
                    <a:pt x="194" y="71"/>
                    <a:pt x="195" y="71"/>
                  </a:cubicBezTo>
                  <a:cubicBezTo>
                    <a:pt x="195" y="71"/>
                    <a:pt x="196" y="72"/>
                    <a:pt x="196" y="72"/>
                  </a:cubicBezTo>
                  <a:cubicBezTo>
                    <a:pt x="201" y="74"/>
                    <a:pt x="201" y="74"/>
                    <a:pt x="201" y="74"/>
                  </a:cubicBezTo>
                  <a:cubicBezTo>
                    <a:pt x="203" y="72"/>
                    <a:pt x="203" y="72"/>
                    <a:pt x="203" y="72"/>
                  </a:cubicBezTo>
                  <a:cubicBezTo>
                    <a:pt x="203" y="72"/>
                    <a:pt x="200" y="70"/>
                    <a:pt x="201" y="70"/>
                  </a:cubicBezTo>
                  <a:cubicBezTo>
                    <a:pt x="202" y="70"/>
                    <a:pt x="206" y="72"/>
                    <a:pt x="206" y="72"/>
                  </a:cubicBezTo>
                  <a:cubicBezTo>
                    <a:pt x="206" y="72"/>
                    <a:pt x="205" y="74"/>
                    <a:pt x="205" y="74"/>
                  </a:cubicBezTo>
                  <a:cubicBezTo>
                    <a:pt x="204" y="75"/>
                    <a:pt x="204" y="75"/>
                    <a:pt x="204" y="75"/>
                  </a:cubicBezTo>
                  <a:cubicBezTo>
                    <a:pt x="205" y="76"/>
                    <a:pt x="210" y="77"/>
                    <a:pt x="210" y="77"/>
                  </a:cubicBezTo>
                  <a:cubicBezTo>
                    <a:pt x="211" y="77"/>
                    <a:pt x="214" y="79"/>
                    <a:pt x="214" y="79"/>
                  </a:cubicBezTo>
                  <a:cubicBezTo>
                    <a:pt x="219" y="82"/>
                    <a:pt x="219" y="82"/>
                    <a:pt x="219" y="82"/>
                  </a:cubicBezTo>
                  <a:cubicBezTo>
                    <a:pt x="226" y="85"/>
                    <a:pt x="226" y="85"/>
                    <a:pt x="226" y="85"/>
                  </a:cubicBezTo>
                  <a:cubicBezTo>
                    <a:pt x="234" y="88"/>
                    <a:pt x="234" y="88"/>
                    <a:pt x="234" y="88"/>
                  </a:cubicBezTo>
                  <a:cubicBezTo>
                    <a:pt x="242" y="96"/>
                    <a:pt x="242" y="96"/>
                    <a:pt x="242" y="96"/>
                  </a:cubicBezTo>
                  <a:cubicBezTo>
                    <a:pt x="246" y="101"/>
                    <a:pt x="246" y="101"/>
                    <a:pt x="246" y="101"/>
                  </a:cubicBezTo>
                  <a:cubicBezTo>
                    <a:pt x="244" y="103"/>
                    <a:pt x="244" y="103"/>
                    <a:pt x="244" y="103"/>
                  </a:cubicBezTo>
                  <a:cubicBezTo>
                    <a:pt x="244" y="103"/>
                    <a:pt x="243" y="103"/>
                    <a:pt x="243" y="104"/>
                  </a:cubicBezTo>
                  <a:cubicBezTo>
                    <a:pt x="244" y="105"/>
                    <a:pt x="246" y="109"/>
                    <a:pt x="246" y="109"/>
                  </a:cubicBezTo>
                  <a:cubicBezTo>
                    <a:pt x="245" y="110"/>
                    <a:pt x="247" y="113"/>
                    <a:pt x="247" y="113"/>
                  </a:cubicBezTo>
                  <a:cubicBezTo>
                    <a:pt x="249" y="124"/>
                    <a:pt x="249" y="124"/>
                    <a:pt x="249" y="124"/>
                  </a:cubicBezTo>
                  <a:cubicBezTo>
                    <a:pt x="250" y="130"/>
                    <a:pt x="250" y="130"/>
                    <a:pt x="250" y="130"/>
                  </a:cubicBezTo>
                  <a:cubicBezTo>
                    <a:pt x="249" y="136"/>
                    <a:pt x="249" y="136"/>
                    <a:pt x="249" y="136"/>
                  </a:cubicBezTo>
                  <a:cubicBezTo>
                    <a:pt x="245" y="141"/>
                    <a:pt x="245" y="141"/>
                    <a:pt x="245" y="141"/>
                  </a:cubicBezTo>
                  <a:cubicBezTo>
                    <a:pt x="242" y="147"/>
                    <a:pt x="242" y="147"/>
                    <a:pt x="242" y="147"/>
                  </a:cubicBezTo>
                  <a:cubicBezTo>
                    <a:pt x="242" y="147"/>
                    <a:pt x="240" y="151"/>
                    <a:pt x="239" y="152"/>
                  </a:cubicBezTo>
                  <a:cubicBezTo>
                    <a:pt x="239" y="152"/>
                    <a:pt x="235" y="155"/>
                    <a:pt x="235" y="156"/>
                  </a:cubicBezTo>
                  <a:cubicBezTo>
                    <a:pt x="235" y="156"/>
                    <a:pt x="233" y="160"/>
                    <a:pt x="233" y="160"/>
                  </a:cubicBezTo>
                  <a:cubicBezTo>
                    <a:pt x="233" y="168"/>
                    <a:pt x="233" y="168"/>
                    <a:pt x="233" y="168"/>
                  </a:cubicBezTo>
                  <a:cubicBezTo>
                    <a:pt x="235" y="170"/>
                    <a:pt x="235" y="170"/>
                    <a:pt x="235" y="170"/>
                  </a:cubicBezTo>
                  <a:cubicBezTo>
                    <a:pt x="240" y="172"/>
                    <a:pt x="240" y="172"/>
                    <a:pt x="240" y="172"/>
                  </a:cubicBezTo>
                  <a:cubicBezTo>
                    <a:pt x="242" y="170"/>
                    <a:pt x="242" y="170"/>
                    <a:pt x="242" y="170"/>
                  </a:cubicBezTo>
                  <a:cubicBezTo>
                    <a:pt x="242" y="170"/>
                    <a:pt x="244" y="169"/>
                    <a:pt x="244" y="168"/>
                  </a:cubicBezTo>
                  <a:cubicBezTo>
                    <a:pt x="245" y="168"/>
                    <a:pt x="246" y="166"/>
                    <a:pt x="246" y="166"/>
                  </a:cubicBezTo>
                  <a:cubicBezTo>
                    <a:pt x="246" y="166"/>
                    <a:pt x="249" y="164"/>
                    <a:pt x="249" y="164"/>
                  </a:cubicBezTo>
                  <a:cubicBezTo>
                    <a:pt x="249" y="164"/>
                    <a:pt x="249" y="161"/>
                    <a:pt x="249" y="161"/>
                  </a:cubicBezTo>
                  <a:cubicBezTo>
                    <a:pt x="249" y="161"/>
                    <a:pt x="250" y="157"/>
                    <a:pt x="250" y="157"/>
                  </a:cubicBezTo>
                  <a:cubicBezTo>
                    <a:pt x="250" y="157"/>
                    <a:pt x="252" y="156"/>
                    <a:pt x="252" y="156"/>
                  </a:cubicBezTo>
                  <a:cubicBezTo>
                    <a:pt x="252" y="155"/>
                    <a:pt x="255" y="153"/>
                    <a:pt x="255" y="153"/>
                  </a:cubicBezTo>
                  <a:cubicBezTo>
                    <a:pt x="255" y="153"/>
                    <a:pt x="259" y="150"/>
                    <a:pt x="259" y="150"/>
                  </a:cubicBezTo>
                  <a:cubicBezTo>
                    <a:pt x="260" y="150"/>
                    <a:pt x="262" y="147"/>
                    <a:pt x="262" y="147"/>
                  </a:cubicBezTo>
                  <a:cubicBezTo>
                    <a:pt x="265" y="147"/>
                    <a:pt x="265" y="147"/>
                    <a:pt x="265" y="147"/>
                  </a:cubicBezTo>
                  <a:cubicBezTo>
                    <a:pt x="269" y="148"/>
                    <a:pt x="269" y="148"/>
                    <a:pt x="269" y="148"/>
                  </a:cubicBezTo>
                  <a:cubicBezTo>
                    <a:pt x="275" y="154"/>
                    <a:pt x="275" y="154"/>
                    <a:pt x="275" y="154"/>
                  </a:cubicBezTo>
                  <a:cubicBezTo>
                    <a:pt x="279" y="162"/>
                    <a:pt x="279" y="162"/>
                    <a:pt x="279" y="162"/>
                  </a:cubicBezTo>
                  <a:cubicBezTo>
                    <a:pt x="283" y="184"/>
                    <a:pt x="283" y="184"/>
                    <a:pt x="283" y="184"/>
                  </a:cubicBezTo>
                  <a:cubicBezTo>
                    <a:pt x="286" y="189"/>
                    <a:pt x="286" y="189"/>
                    <a:pt x="286" y="189"/>
                  </a:cubicBezTo>
                  <a:cubicBezTo>
                    <a:pt x="286" y="193"/>
                    <a:pt x="286" y="193"/>
                    <a:pt x="286" y="193"/>
                  </a:cubicBezTo>
                  <a:cubicBezTo>
                    <a:pt x="286" y="193"/>
                    <a:pt x="287" y="196"/>
                    <a:pt x="287" y="197"/>
                  </a:cubicBezTo>
                  <a:cubicBezTo>
                    <a:pt x="287" y="198"/>
                    <a:pt x="287" y="213"/>
                    <a:pt x="287" y="213"/>
                  </a:cubicBezTo>
                  <a:cubicBezTo>
                    <a:pt x="280" y="213"/>
                    <a:pt x="280" y="213"/>
                    <a:pt x="280" y="213"/>
                  </a:cubicBezTo>
                  <a:cubicBezTo>
                    <a:pt x="278" y="213"/>
                    <a:pt x="278" y="213"/>
                    <a:pt x="278" y="213"/>
                  </a:cubicBezTo>
                  <a:cubicBezTo>
                    <a:pt x="278" y="216"/>
                    <a:pt x="278" y="216"/>
                    <a:pt x="278" y="216"/>
                  </a:cubicBezTo>
                  <a:cubicBezTo>
                    <a:pt x="275" y="220"/>
                    <a:pt x="275" y="220"/>
                    <a:pt x="275" y="220"/>
                  </a:cubicBezTo>
                  <a:cubicBezTo>
                    <a:pt x="274" y="225"/>
                    <a:pt x="274" y="225"/>
                    <a:pt x="274" y="225"/>
                  </a:cubicBezTo>
                  <a:cubicBezTo>
                    <a:pt x="272" y="229"/>
                    <a:pt x="272" y="229"/>
                    <a:pt x="272" y="229"/>
                  </a:cubicBezTo>
                  <a:cubicBezTo>
                    <a:pt x="269" y="233"/>
                    <a:pt x="269" y="233"/>
                    <a:pt x="269" y="233"/>
                  </a:cubicBezTo>
                  <a:cubicBezTo>
                    <a:pt x="266" y="243"/>
                    <a:pt x="266" y="243"/>
                    <a:pt x="266" y="243"/>
                  </a:cubicBezTo>
                  <a:cubicBezTo>
                    <a:pt x="266" y="249"/>
                    <a:pt x="266" y="249"/>
                    <a:pt x="266" y="249"/>
                  </a:cubicBezTo>
                  <a:cubicBezTo>
                    <a:pt x="262" y="254"/>
                    <a:pt x="262" y="254"/>
                    <a:pt x="262" y="254"/>
                  </a:cubicBezTo>
                  <a:cubicBezTo>
                    <a:pt x="259" y="259"/>
                    <a:pt x="259" y="259"/>
                    <a:pt x="259" y="259"/>
                  </a:cubicBezTo>
                  <a:cubicBezTo>
                    <a:pt x="213" y="267"/>
                    <a:pt x="213" y="267"/>
                    <a:pt x="213" y="267"/>
                  </a:cubicBezTo>
                  <a:cubicBezTo>
                    <a:pt x="212" y="265"/>
                    <a:pt x="212" y="265"/>
                    <a:pt x="212" y="265"/>
                  </a:cubicBezTo>
                  <a:cubicBezTo>
                    <a:pt x="141" y="270"/>
                    <a:pt x="141" y="270"/>
                    <a:pt x="141" y="270"/>
                  </a:cubicBezTo>
                  <a:cubicBezTo>
                    <a:pt x="146" y="265"/>
                    <a:pt x="146" y="265"/>
                    <a:pt x="146" y="265"/>
                  </a:cubicBezTo>
                  <a:cubicBezTo>
                    <a:pt x="148" y="261"/>
                    <a:pt x="148" y="261"/>
                    <a:pt x="148" y="261"/>
                  </a:cubicBezTo>
                  <a:cubicBezTo>
                    <a:pt x="152" y="254"/>
                    <a:pt x="152" y="254"/>
                    <a:pt x="152" y="254"/>
                  </a:cubicBezTo>
                  <a:cubicBezTo>
                    <a:pt x="156" y="245"/>
                    <a:pt x="156" y="245"/>
                    <a:pt x="156" y="245"/>
                  </a:cubicBezTo>
                  <a:cubicBezTo>
                    <a:pt x="158" y="235"/>
                    <a:pt x="158" y="235"/>
                    <a:pt x="158" y="235"/>
                  </a:cubicBezTo>
                  <a:cubicBezTo>
                    <a:pt x="157" y="217"/>
                    <a:pt x="157" y="217"/>
                    <a:pt x="157" y="217"/>
                  </a:cubicBezTo>
                  <a:cubicBezTo>
                    <a:pt x="157" y="209"/>
                    <a:pt x="157" y="209"/>
                    <a:pt x="157" y="209"/>
                  </a:cubicBezTo>
                  <a:cubicBezTo>
                    <a:pt x="153" y="203"/>
                    <a:pt x="153" y="203"/>
                    <a:pt x="153" y="203"/>
                  </a:cubicBezTo>
                  <a:cubicBezTo>
                    <a:pt x="149" y="195"/>
                    <a:pt x="149" y="195"/>
                    <a:pt x="149" y="195"/>
                  </a:cubicBezTo>
                  <a:cubicBezTo>
                    <a:pt x="145" y="191"/>
                    <a:pt x="145" y="191"/>
                    <a:pt x="145" y="191"/>
                  </a:cubicBezTo>
                  <a:cubicBezTo>
                    <a:pt x="142" y="184"/>
                    <a:pt x="142" y="184"/>
                    <a:pt x="142" y="184"/>
                  </a:cubicBezTo>
                  <a:cubicBezTo>
                    <a:pt x="144" y="179"/>
                    <a:pt x="144" y="179"/>
                    <a:pt x="144" y="179"/>
                  </a:cubicBezTo>
                  <a:cubicBezTo>
                    <a:pt x="146" y="177"/>
                    <a:pt x="146" y="177"/>
                    <a:pt x="146" y="177"/>
                  </a:cubicBezTo>
                  <a:cubicBezTo>
                    <a:pt x="146" y="173"/>
                    <a:pt x="146" y="173"/>
                    <a:pt x="146" y="173"/>
                  </a:cubicBezTo>
                  <a:cubicBezTo>
                    <a:pt x="144" y="165"/>
                    <a:pt x="144" y="165"/>
                    <a:pt x="144" y="165"/>
                  </a:cubicBezTo>
                  <a:cubicBezTo>
                    <a:pt x="141" y="162"/>
                    <a:pt x="141" y="162"/>
                    <a:pt x="141" y="162"/>
                  </a:cubicBezTo>
                  <a:cubicBezTo>
                    <a:pt x="144" y="160"/>
                    <a:pt x="144" y="160"/>
                    <a:pt x="144" y="160"/>
                  </a:cubicBezTo>
                  <a:cubicBezTo>
                    <a:pt x="145" y="155"/>
                    <a:pt x="145" y="155"/>
                    <a:pt x="145" y="155"/>
                  </a:cubicBezTo>
                  <a:cubicBezTo>
                    <a:pt x="146" y="150"/>
                    <a:pt x="146" y="150"/>
                    <a:pt x="146" y="150"/>
                  </a:cubicBezTo>
                  <a:cubicBezTo>
                    <a:pt x="148" y="147"/>
                    <a:pt x="148" y="147"/>
                    <a:pt x="148" y="147"/>
                  </a:cubicBezTo>
                  <a:cubicBezTo>
                    <a:pt x="148" y="139"/>
                    <a:pt x="148" y="139"/>
                    <a:pt x="148" y="139"/>
                  </a:cubicBezTo>
                  <a:cubicBezTo>
                    <a:pt x="147" y="135"/>
                    <a:pt x="147" y="135"/>
                    <a:pt x="147" y="135"/>
                  </a:cubicBezTo>
                  <a:cubicBezTo>
                    <a:pt x="148" y="130"/>
                    <a:pt x="148" y="130"/>
                    <a:pt x="148" y="130"/>
                  </a:cubicBezTo>
                  <a:cubicBezTo>
                    <a:pt x="151" y="126"/>
                    <a:pt x="151" y="126"/>
                    <a:pt x="151" y="126"/>
                  </a:cubicBezTo>
                  <a:cubicBezTo>
                    <a:pt x="153" y="122"/>
                    <a:pt x="153" y="122"/>
                    <a:pt x="153" y="122"/>
                  </a:cubicBezTo>
                  <a:cubicBezTo>
                    <a:pt x="153" y="117"/>
                    <a:pt x="153" y="117"/>
                    <a:pt x="153" y="117"/>
                  </a:cubicBezTo>
                  <a:cubicBezTo>
                    <a:pt x="157" y="116"/>
                    <a:pt x="157" y="116"/>
                    <a:pt x="157" y="116"/>
                  </a:cubicBezTo>
                  <a:cubicBezTo>
                    <a:pt x="163" y="116"/>
                    <a:pt x="163" y="116"/>
                    <a:pt x="163" y="116"/>
                  </a:cubicBezTo>
                  <a:cubicBezTo>
                    <a:pt x="165" y="108"/>
                    <a:pt x="165" y="108"/>
                    <a:pt x="165" y="108"/>
                  </a:cubicBezTo>
                  <a:cubicBezTo>
                    <a:pt x="166" y="106"/>
                    <a:pt x="166" y="106"/>
                    <a:pt x="166" y="106"/>
                  </a:cubicBezTo>
                  <a:cubicBezTo>
                    <a:pt x="168" y="105"/>
                    <a:pt x="168" y="105"/>
                    <a:pt x="168" y="105"/>
                  </a:cubicBezTo>
                  <a:cubicBezTo>
                    <a:pt x="171" y="114"/>
                    <a:pt x="171" y="114"/>
                    <a:pt x="171" y="114"/>
                  </a:cubicBezTo>
                  <a:cubicBezTo>
                    <a:pt x="167" y="119"/>
                    <a:pt x="167" y="119"/>
                    <a:pt x="167" y="119"/>
                  </a:cubicBezTo>
                  <a:cubicBezTo>
                    <a:pt x="167" y="121"/>
                    <a:pt x="167" y="121"/>
                    <a:pt x="167" y="121"/>
                  </a:cubicBezTo>
                  <a:cubicBezTo>
                    <a:pt x="167" y="121"/>
                    <a:pt x="168" y="122"/>
                    <a:pt x="169" y="122"/>
                  </a:cubicBezTo>
                  <a:cubicBezTo>
                    <a:pt x="170" y="122"/>
                    <a:pt x="170" y="122"/>
                    <a:pt x="170" y="122"/>
                  </a:cubicBezTo>
                  <a:cubicBezTo>
                    <a:pt x="170" y="122"/>
                    <a:pt x="172" y="121"/>
                    <a:pt x="172" y="121"/>
                  </a:cubicBezTo>
                  <a:cubicBezTo>
                    <a:pt x="172" y="120"/>
                    <a:pt x="173" y="117"/>
                    <a:pt x="173" y="117"/>
                  </a:cubicBezTo>
                  <a:cubicBezTo>
                    <a:pt x="174" y="116"/>
                    <a:pt x="174" y="116"/>
                    <a:pt x="174" y="116"/>
                  </a:cubicBezTo>
                  <a:cubicBezTo>
                    <a:pt x="175" y="111"/>
                    <a:pt x="175" y="111"/>
                    <a:pt x="175" y="111"/>
                  </a:cubicBezTo>
                  <a:cubicBezTo>
                    <a:pt x="175" y="108"/>
                    <a:pt x="175" y="108"/>
                    <a:pt x="175" y="108"/>
                  </a:cubicBezTo>
                  <a:cubicBezTo>
                    <a:pt x="175" y="104"/>
                    <a:pt x="175" y="104"/>
                    <a:pt x="175" y="104"/>
                  </a:cubicBezTo>
                  <a:cubicBezTo>
                    <a:pt x="175" y="100"/>
                    <a:pt x="175" y="100"/>
                    <a:pt x="175" y="100"/>
                  </a:cubicBezTo>
                  <a:cubicBezTo>
                    <a:pt x="178" y="96"/>
                    <a:pt x="178" y="96"/>
                    <a:pt x="178" y="96"/>
                  </a:cubicBezTo>
                  <a:cubicBezTo>
                    <a:pt x="180" y="94"/>
                    <a:pt x="180" y="94"/>
                    <a:pt x="180" y="94"/>
                  </a:cubicBezTo>
                  <a:cubicBezTo>
                    <a:pt x="185" y="93"/>
                    <a:pt x="185" y="93"/>
                    <a:pt x="185" y="93"/>
                  </a:cubicBezTo>
                  <a:cubicBezTo>
                    <a:pt x="187" y="91"/>
                    <a:pt x="187" y="91"/>
                    <a:pt x="187" y="91"/>
                  </a:cubicBezTo>
                  <a:cubicBezTo>
                    <a:pt x="183" y="87"/>
                    <a:pt x="183" y="87"/>
                    <a:pt x="183" y="87"/>
                  </a:cubicBezTo>
                  <a:cubicBezTo>
                    <a:pt x="182" y="84"/>
                    <a:pt x="182" y="84"/>
                    <a:pt x="182" y="84"/>
                  </a:cubicBezTo>
                  <a:cubicBezTo>
                    <a:pt x="184" y="81"/>
                    <a:pt x="184" y="81"/>
                    <a:pt x="184" y="81"/>
                  </a:cubicBezTo>
                  <a:cubicBezTo>
                    <a:pt x="186" y="78"/>
                    <a:pt x="186" y="78"/>
                    <a:pt x="186" y="78"/>
                  </a:cubicBezTo>
                  <a:cubicBezTo>
                    <a:pt x="187" y="77"/>
                    <a:pt x="187" y="77"/>
                    <a:pt x="187" y="77"/>
                  </a:cubicBezTo>
                  <a:cubicBezTo>
                    <a:pt x="187" y="75"/>
                    <a:pt x="187" y="75"/>
                    <a:pt x="187" y="75"/>
                  </a:cubicBezTo>
                  <a:cubicBezTo>
                    <a:pt x="188" y="74"/>
                    <a:pt x="188" y="74"/>
                    <a:pt x="188" y="74"/>
                  </a:cubicBezTo>
                  <a:cubicBezTo>
                    <a:pt x="188" y="74"/>
                    <a:pt x="188" y="74"/>
                    <a:pt x="189" y="74"/>
                  </a:cubicBezTo>
                  <a:cubicBezTo>
                    <a:pt x="189" y="74"/>
                    <a:pt x="193" y="73"/>
                    <a:pt x="193" y="73"/>
                  </a:cubicBezTo>
                  <a:cubicBezTo>
                    <a:pt x="195" y="73"/>
                    <a:pt x="195" y="73"/>
                    <a:pt x="195" y="73"/>
                  </a:cubicBezTo>
                  <a:cubicBezTo>
                    <a:pt x="193" y="70"/>
                    <a:pt x="193" y="70"/>
                    <a:pt x="193" y="70"/>
                  </a:cubicBezTo>
                  <a:cubicBezTo>
                    <a:pt x="189" y="67"/>
                    <a:pt x="189" y="67"/>
                    <a:pt x="189" y="67"/>
                  </a:cubicBezTo>
                  <a:cubicBezTo>
                    <a:pt x="187" y="65"/>
                    <a:pt x="187" y="65"/>
                    <a:pt x="187" y="65"/>
                  </a:cubicBezTo>
                  <a:cubicBezTo>
                    <a:pt x="184" y="63"/>
                    <a:pt x="184" y="63"/>
                    <a:pt x="184" y="63"/>
                  </a:cubicBezTo>
                  <a:cubicBezTo>
                    <a:pt x="179" y="61"/>
                    <a:pt x="179" y="61"/>
                    <a:pt x="179" y="61"/>
                  </a:cubicBezTo>
                  <a:cubicBezTo>
                    <a:pt x="170" y="60"/>
                    <a:pt x="170" y="60"/>
                    <a:pt x="170" y="60"/>
                  </a:cubicBezTo>
                  <a:cubicBezTo>
                    <a:pt x="163" y="64"/>
                    <a:pt x="163" y="64"/>
                    <a:pt x="163" y="64"/>
                  </a:cubicBezTo>
                  <a:cubicBezTo>
                    <a:pt x="159" y="68"/>
                    <a:pt x="159" y="68"/>
                    <a:pt x="159" y="68"/>
                  </a:cubicBezTo>
                  <a:cubicBezTo>
                    <a:pt x="152" y="69"/>
                    <a:pt x="152" y="69"/>
                    <a:pt x="152" y="69"/>
                  </a:cubicBezTo>
                  <a:cubicBezTo>
                    <a:pt x="144" y="69"/>
                    <a:pt x="144" y="69"/>
                    <a:pt x="144" y="69"/>
                  </a:cubicBezTo>
                  <a:cubicBezTo>
                    <a:pt x="140" y="72"/>
                    <a:pt x="140" y="72"/>
                    <a:pt x="140" y="72"/>
                  </a:cubicBezTo>
                  <a:cubicBezTo>
                    <a:pt x="135" y="81"/>
                    <a:pt x="135" y="81"/>
                    <a:pt x="135" y="81"/>
                  </a:cubicBezTo>
                  <a:cubicBezTo>
                    <a:pt x="129" y="85"/>
                    <a:pt x="129" y="85"/>
                    <a:pt x="129" y="85"/>
                  </a:cubicBezTo>
                  <a:cubicBezTo>
                    <a:pt x="128" y="84"/>
                    <a:pt x="128" y="84"/>
                    <a:pt x="128" y="84"/>
                  </a:cubicBezTo>
                  <a:cubicBezTo>
                    <a:pt x="130" y="80"/>
                    <a:pt x="130" y="80"/>
                    <a:pt x="130" y="80"/>
                  </a:cubicBezTo>
                  <a:cubicBezTo>
                    <a:pt x="133" y="77"/>
                    <a:pt x="133" y="77"/>
                    <a:pt x="133" y="77"/>
                  </a:cubicBezTo>
                  <a:cubicBezTo>
                    <a:pt x="131" y="74"/>
                    <a:pt x="131" y="74"/>
                    <a:pt x="131" y="74"/>
                  </a:cubicBezTo>
                  <a:cubicBezTo>
                    <a:pt x="127" y="76"/>
                    <a:pt x="127" y="76"/>
                    <a:pt x="127" y="76"/>
                  </a:cubicBezTo>
                  <a:cubicBezTo>
                    <a:pt x="125" y="77"/>
                    <a:pt x="125" y="77"/>
                    <a:pt x="125" y="77"/>
                  </a:cubicBezTo>
                  <a:cubicBezTo>
                    <a:pt x="123" y="81"/>
                    <a:pt x="123" y="81"/>
                    <a:pt x="123" y="81"/>
                  </a:cubicBezTo>
                  <a:cubicBezTo>
                    <a:pt x="121" y="82"/>
                    <a:pt x="121" y="82"/>
                    <a:pt x="121" y="82"/>
                  </a:cubicBezTo>
                  <a:cubicBezTo>
                    <a:pt x="120" y="82"/>
                    <a:pt x="120" y="82"/>
                    <a:pt x="120" y="82"/>
                  </a:cubicBezTo>
                  <a:cubicBezTo>
                    <a:pt x="118" y="75"/>
                    <a:pt x="118" y="75"/>
                    <a:pt x="118" y="75"/>
                  </a:cubicBezTo>
                  <a:cubicBezTo>
                    <a:pt x="117" y="75"/>
                    <a:pt x="117" y="75"/>
                    <a:pt x="117" y="75"/>
                  </a:cubicBezTo>
                  <a:cubicBezTo>
                    <a:pt x="115" y="81"/>
                    <a:pt x="115" y="81"/>
                    <a:pt x="115" y="81"/>
                  </a:cubicBezTo>
                  <a:cubicBezTo>
                    <a:pt x="114" y="85"/>
                    <a:pt x="114" y="85"/>
                    <a:pt x="114" y="85"/>
                  </a:cubicBezTo>
                  <a:cubicBezTo>
                    <a:pt x="110" y="90"/>
                    <a:pt x="110" y="90"/>
                    <a:pt x="110" y="90"/>
                  </a:cubicBezTo>
                  <a:cubicBezTo>
                    <a:pt x="107" y="101"/>
                    <a:pt x="107" y="101"/>
                    <a:pt x="107" y="101"/>
                  </a:cubicBezTo>
                  <a:cubicBezTo>
                    <a:pt x="105" y="107"/>
                    <a:pt x="105" y="107"/>
                    <a:pt x="105" y="107"/>
                  </a:cubicBezTo>
                  <a:cubicBezTo>
                    <a:pt x="99" y="112"/>
                    <a:pt x="99" y="112"/>
                    <a:pt x="99" y="112"/>
                  </a:cubicBezTo>
                  <a:cubicBezTo>
                    <a:pt x="97" y="108"/>
                    <a:pt x="97" y="108"/>
                    <a:pt x="97" y="108"/>
                  </a:cubicBezTo>
                  <a:cubicBezTo>
                    <a:pt x="96" y="101"/>
                    <a:pt x="96" y="101"/>
                    <a:pt x="96" y="101"/>
                  </a:cubicBezTo>
                  <a:cubicBezTo>
                    <a:pt x="95" y="100"/>
                    <a:pt x="95" y="100"/>
                    <a:pt x="95" y="100"/>
                  </a:cubicBezTo>
                  <a:cubicBezTo>
                    <a:pt x="93" y="97"/>
                    <a:pt x="93" y="97"/>
                    <a:pt x="93" y="97"/>
                  </a:cubicBezTo>
                  <a:cubicBezTo>
                    <a:pt x="94" y="94"/>
                    <a:pt x="94" y="94"/>
                    <a:pt x="94" y="94"/>
                  </a:cubicBezTo>
                  <a:cubicBezTo>
                    <a:pt x="93" y="88"/>
                    <a:pt x="93" y="88"/>
                    <a:pt x="93" y="88"/>
                  </a:cubicBezTo>
                  <a:cubicBezTo>
                    <a:pt x="90" y="85"/>
                    <a:pt x="90" y="85"/>
                    <a:pt x="90" y="85"/>
                  </a:cubicBezTo>
                  <a:cubicBezTo>
                    <a:pt x="84" y="81"/>
                    <a:pt x="84" y="81"/>
                    <a:pt x="84" y="81"/>
                  </a:cubicBezTo>
                  <a:cubicBezTo>
                    <a:pt x="82" y="77"/>
                    <a:pt x="82" y="77"/>
                    <a:pt x="82" y="77"/>
                  </a:cubicBezTo>
                  <a:cubicBezTo>
                    <a:pt x="75" y="76"/>
                    <a:pt x="75" y="76"/>
                    <a:pt x="75" y="76"/>
                  </a:cubicBezTo>
                  <a:cubicBezTo>
                    <a:pt x="66" y="76"/>
                    <a:pt x="66" y="76"/>
                    <a:pt x="66" y="76"/>
                  </a:cubicBezTo>
                  <a:cubicBezTo>
                    <a:pt x="64" y="74"/>
                    <a:pt x="64" y="74"/>
                    <a:pt x="64" y="74"/>
                  </a:cubicBezTo>
                  <a:cubicBezTo>
                    <a:pt x="58" y="74"/>
                    <a:pt x="58" y="74"/>
                    <a:pt x="58" y="74"/>
                  </a:cubicBezTo>
                  <a:cubicBezTo>
                    <a:pt x="50" y="73"/>
                    <a:pt x="50" y="73"/>
                    <a:pt x="50" y="73"/>
                  </a:cubicBezTo>
                  <a:cubicBezTo>
                    <a:pt x="49" y="71"/>
                    <a:pt x="49" y="71"/>
                    <a:pt x="49" y="71"/>
                  </a:cubicBezTo>
                  <a:cubicBezTo>
                    <a:pt x="43" y="68"/>
                    <a:pt x="43" y="68"/>
                    <a:pt x="43" y="68"/>
                  </a:cubicBezTo>
                  <a:cubicBezTo>
                    <a:pt x="36" y="67"/>
                    <a:pt x="36" y="67"/>
                    <a:pt x="36" y="67"/>
                  </a:cubicBezTo>
                  <a:cubicBezTo>
                    <a:pt x="29" y="65"/>
                    <a:pt x="29" y="65"/>
                    <a:pt x="29" y="65"/>
                  </a:cubicBezTo>
                  <a:cubicBezTo>
                    <a:pt x="21" y="62"/>
                    <a:pt x="21" y="62"/>
                    <a:pt x="21" y="62"/>
                  </a:cubicBezTo>
                  <a:cubicBezTo>
                    <a:pt x="16" y="59"/>
                    <a:pt x="16" y="59"/>
                    <a:pt x="16" y="59"/>
                  </a:cubicBezTo>
                  <a:cubicBezTo>
                    <a:pt x="12" y="59"/>
                    <a:pt x="12" y="59"/>
                    <a:pt x="12" y="59"/>
                  </a:cubicBezTo>
                  <a:cubicBezTo>
                    <a:pt x="11" y="59"/>
                    <a:pt x="11" y="59"/>
                    <a:pt x="11" y="59"/>
                  </a:cubicBezTo>
                  <a:cubicBezTo>
                    <a:pt x="9" y="57"/>
                    <a:pt x="9" y="57"/>
                    <a:pt x="9" y="57"/>
                  </a:cubicBezTo>
                  <a:cubicBezTo>
                    <a:pt x="7" y="54"/>
                    <a:pt x="7" y="54"/>
                    <a:pt x="7" y="54"/>
                  </a:cubicBezTo>
                  <a:cubicBezTo>
                    <a:pt x="0" y="52"/>
                    <a:pt x="0" y="52"/>
                    <a:pt x="0" y="52"/>
                  </a:cubicBezTo>
                  <a:lnTo>
                    <a:pt x="0" y="5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100" name="Freeform 51"/>
            <p:cNvSpPr>
              <a:spLocks/>
            </p:cNvSpPr>
            <p:nvPr/>
          </p:nvSpPr>
          <p:spPr bwMode="auto">
            <a:xfrm>
              <a:off x="3578420" y="2731285"/>
              <a:ext cx="556811" cy="592996"/>
            </a:xfrm>
            <a:custGeom>
              <a:avLst/>
              <a:gdLst>
                <a:gd name="T0" fmla="*/ 175 w 201"/>
                <a:gd name="T1" fmla="*/ 65 h 213"/>
                <a:gd name="T2" fmla="*/ 172 w 201"/>
                <a:gd name="T3" fmla="*/ 53 h 213"/>
                <a:gd name="T4" fmla="*/ 157 w 201"/>
                <a:gd name="T5" fmla="*/ 44 h 213"/>
                <a:gd name="T6" fmla="*/ 140 w 201"/>
                <a:gd name="T7" fmla="*/ 42 h 213"/>
                <a:gd name="T8" fmla="*/ 125 w 201"/>
                <a:gd name="T9" fmla="*/ 36 h 213"/>
                <a:gd name="T10" fmla="*/ 103 w 201"/>
                <a:gd name="T11" fmla="*/ 30 h 213"/>
                <a:gd name="T12" fmla="*/ 93 w 201"/>
                <a:gd name="T13" fmla="*/ 27 h 213"/>
                <a:gd name="T14" fmla="*/ 82 w 201"/>
                <a:gd name="T15" fmla="*/ 20 h 213"/>
                <a:gd name="T16" fmla="*/ 78 w 201"/>
                <a:gd name="T17" fmla="*/ 18 h 213"/>
                <a:gd name="T18" fmla="*/ 70 w 201"/>
                <a:gd name="T19" fmla="*/ 17 h 213"/>
                <a:gd name="T20" fmla="*/ 67 w 201"/>
                <a:gd name="T21" fmla="*/ 15 h 213"/>
                <a:gd name="T22" fmla="*/ 70 w 201"/>
                <a:gd name="T23" fmla="*/ 2 h 213"/>
                <a:gd name="T24" fmla="*/ 61 w 201"/>
                <a:gd name="T25" fmla="*/ 3 h 213"/>
                <a:gd name="T26" fmla="*/ 47 w 201"/>
                <a:gd name="T27" fmla="*/ 9 h 213"/>
                <a:gd name="T28" fmla="*/ 33 w 201"/>
                <a:gd name="T29" fmla="*/ 16 h 213"/>
                <a:gd name="T30" fmla="*/ 21 w 201"/>
                <a:gd name="T31" fmla="*/ 15 h 213"/>
                <a:gd name="T32" fmla="*/ 5 w 201"/>
                <a:gd name="T33" fmla="*/ 55 h 213"/>
                <a:gd name="T34" fmla="*/ 7 w 201"/>
                <a:gd name="T35" fmla="*/ 72 h 213"/>
                <a:gd name="T36" fmla="*/ 10 w 201"/>
                <a:gd name="T37" fmla="*/ 112 h 213"/>
                <a:gd name="T38" fmla="*/ 42 w 201"/>
                <a:gd name="T39" fmla="*/ 135 h 213"/>
                <a:gd name="T40" fmla="*/ 60 w 201"/>
                <a:gd name="T41" fmla="*/ 152 h 213"/>
                <a:gd name="T42" fmla="*/ 63 w 201"/>
                <a:gd name="T43" fmla="*/ 173 h 213"/>
                <a:gd name="T44" fmla="*/ 65 w 201"/>
                <a:gd name="T45" fmla="*/ 187 h 213"/>
                <a:gd name="T46" fmla="*/ 67 w 201"/>
                <a:gd name="T47" fmla="*/ 203 h 213"/>
                <a:gd name="T48" fmla="*/ 82 w 201"/>
                <a:gd name="T49" fmla="*/ 209 h 213"/>
                <a:gd name="T50" fmla="*/ 184 w 201"/>
                <a:gd name="T51" fmla="*/ 195 h 213"/>
                <a:gd name="T52" fmla="*/ 178 w 201"/>
                <a:gd name="T53" fmla="*/ 172 h 213"/>
                <a:gd name="T54" fmla="*/ 182 w 201"/>
                <a:gd name="T55" fmla="*/ 155 h 213"/>
                <a:gd name="T56" fmla="*/ 182 w 201"/>
                <a:gd name="T57" fmla="*/ 140 h 213"/>
                <a:gd name="T58" fmla="*/ 184 w 201"/>
                <a:gd name="T59" fmla="*/ 131 h 213"/>
                <a:gd name="T60" fmla="*/ 186 w 201"/>
                <a:gd name="T61" fmla="*/ 121 h 213"/>
                <a:gd name="T62" fmla="*/ 188 w 201"/>
                <a:gd name="T63" fmla="*/ 105 h 213"/>
                <a:gd name="T64" fmla="*/ 197 w 201"/>
                <a:gd name="T65" fmla="*/ 85 h 213"/>
                <a:gd name="T66" fmla="*/ 201 w 201"/>
                <a:gd name="T67" fmla="*/ 79 h 213"/>
                <a:gd name="T68" fmla="*/ 201 w 201"/>
                <a:gd name="T69" fmla="*/ 73 h 213"/>
                <a:gd name="T70" fmla="*/ 194 w 201"/>
                <a:gd name="T71" fmla="*/ 79 h 213"/>
                <a:gd name="T72" fmla="*/ 187 w 201"/>
                <a:gd name="T73" fmla="*/ 92 h 213"/>
                <a:gd name="T74" fmla="*/ 177 w 201"/>
                <a:gd name="T75" fmla="*/ 101 h 213"/>
                <a:gd name="T76" fmla="*/ 168 w 201"/>
                <a:gd name="T77" fmla="*/ 107 h 213"/>
                <a:gd name="T78" fmla="*/ 174 w 201"/>
                <a:gd name="T79" fmla="*/ 93 h 213"/>
                <a:gd name="T80" fmla="*/ 179 w 201"/>
                <a:gd name="T81" fmla="*/ 87 h 213"/>
                <a:gd name="T82" fmla="*/ 180 w 201"/>
                <a:gd name="T83" fmla="*/ 7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1" h="213">
                  <a:moveTo>
                    <a:pt x="178" y="69"/>
                  </a:moveTo>
                  <a:cubicBezTo>
                    <a:pt x="177" y="68"/>
                    <a:pt x="177" y="68"/>
                    <a:pt x="177" y="68"/>
                  </a:cubicBezTo>
                  <a:cubicBezTo>
                    <a:pt x="175" y="65"/>
                    <a:pt x="175" y="65"/>
                    <a:pt x="175" y="65"/>
                  </a:cubicBezTo>
                  <a:cubicBezTo>
                    <a:pt x="176" y="62"/>
                    <a:pt x="176" y="62"/>
                    <a:pt x="176" y="62"/>
                  </a:cubicBezTo>
                  <a:cubicBezTo>
                    <a:pt x="175" y="56"/>
                    <a:pt x="175" y="56"/>
                    <a:pt x="175" y="56"/>
                  </a:cubicBezTo>
                  <a:cubicBezTo>
                    <a:pt x="172" y="53"/>
                    <a:pt x="172" y="53"/>
                    <a:pt x="172" y="53"/>
                  </a:cubicBezTo>
                  <a:cubicBezTo>
                    <a:pt x="166" y="49"/>
                    <a:pt x="166" y="49"/>
                    <a:pt x="166" y="49"/>
                  </a:cubicBezTo>
                  <a:cubicBezTo>
                    <a:pt x="164" y="45"/>
                    <a:pt x="164" y="45"/>
                    <a:pt x="164" y="45"/>
                  </a:cubicBezTo>
                  <a:cubicBezTo>
                    <a:pt x="157" y="44"/>
                    <a:pt x="157" y="44"/>
                    <a:pt x="157" y="44"/>
                  </a:cubicBezTo>
                  <a:cubicBezTo>
                    <a:pt x="148" y="44"/>
                    <a:pt x="148" y="44"/>
                    <a:pt x="148" y="44"/>
                  </a:cubicBezTo>
                  <a:cubicBezTo>
                    <a:pt x="146" y="42"/>
                    <a:pt x="146" y="42"/>
                    <a:pt x="146" y="42"/>
                  </a:cubicBezTo>
                  <a:cubicBezTo>
                    <a:pt x="140" y="42"/>
                    <a:pt x="140" y="42"/>
                    <a:pt x="140" y="42"/>
                  </a:cubicBezTo>
                  <a:cubicBezTo>
                    <a:pt x="132" y="41"/>
                    <a:pt x="132" y="41"/>
                    <a:pt x="132" y="41"/>
                  </a:cubicBezTo>
                  <a:cubicBezTo>
                    <a:pt x="131" y="39"/>
                    <a:pt x="131" y="39"/>
                    <a:pt x="131" y="39"/>
                  </a:cubicBezTo>
                  <a:cubicBezTo>
                    <a:pt x="125" y="36"/>
                    <a:pt x="125" y="36"/>
                    <a:pt x="125" y="36"/>
                  </a:cubicBezTo>
                  <a:cubicBezTo>
                    <a:pt x="118" y="35"/>
                    <a:pt x="118" y="35"/>
                    <a:pt x="118" y="35"/>
                  </a:cubicBezTo>
                  <a:cubicBezTo>
                    <a:pt x="111" y="33"/>
                    <a:pt x="111" y="33"/>
                    <a:pt x="111" y="33"/>
                  </a:cubicBezTo>
                  <a:cubicBezTo>
                    <a:pt x="103" y="30"/>
                    <a:pt x="103" y="30"/>
                    <a:pt x="103" y="30"/>
                  </a:cubicBezTo>
                  <a:cubicBezTo>
                    <a:pt x="98" y="27"/>
                    <a:pt x="98" y="27"/>
                    <a:pt x="98" y="27"/>
                  </a:cubicBezTo>
                  <a:cubicBezTo>
                    <a:pt x="94" y="27"/>
                    <a:pt x="94" y="27"/>
                    <a:pt x="94" y="27"/>
                  </a:cubicBezTo>
                  <a:cubicBezTo>
                    <a:pt x="93" y="27"/>
                    <a:pt x="93" y="27"/>
                    <a:pt x="93" y="27"/>
                  </a:cubicBezTo>
                  <a:cubicBezTo>
                    <a:pt x="91" y="25"/>
                    <a:pt x="91" y="25"/>
                    <a:pt x="91" y="25"/>
                  </a:cubicBezTo>
                  <a:cubicBezTo>
                    <a:pt x="89" y="22"/>
                    <a:pt x="89" y="22"/>
                    <a:pt x="89" y="22"/>
                  </a:cubicBezTo>
                  <a:cubicBezTo>
                    <a:pt x="82" y="20"/>
                    <a:pt x="82" y="20"/>
                    <a:pt x="82" y="20"/>
                  </a:cubicBezTo>
                  <a:cubicBezTo>
                    <a:pt x="82" y="20"/>
                    <a:pt x="82" y="20"/>
                    <a:pt x="82" y="20"/>
                  </a:cubicBezTo>
                  <a:cubicBezTo>
                    <a:pt x="81" y="20"/>
                    <a:pt x="81" y="20"/>
                    <a:pt x="81" y="20"/>
                  </a:cubicBezTo>
                  <a:cubicBezTo>
                    <a:pt x="78" y="18"/>
                    <a:pt x="78" y="18"/>
                    <a:pt x="78" y="18"/>
                  </a:cubicBezTo>
                  <a:cubicBezTo>
                    <a:pt x="75" y="16"/>
                    <a:pt x="75" y="16"/>
                    <a:pt x="75" y="16"/>
                  </a:cubicBezTo>
                  <a:cubicBezTo>
                    <a:pt x="72" y="15"/>
                    <a:pt x="72" y="15"/>
                    <a:pt x="72" y="15"/>
                  </a:cubicBezTo>
                  <a:cubicBezTo>
                    <a:pt x="70" y="17"/>
                    <a:pt x="70" y="17"/>
                    <a:pt x="70" y="17"/>
                  </a:cubicBezTo>
                  <a:cubicBezTo>
                    <a:pt x="67" y="18"/>
                    <a:pt x="67" y="18"/>
                    <a:pt x="67" y="18"/>
                  </a:cubicBezTo>
                  <a:cubicBezTo>
                    <a:pt x="66" y="17"/>
                    <a:pt x="66" y="17"/>
                    <a:pt x="66" y="17"/>
                  </a:cubicBezTo>
                  <a:cubicBezTo>
                    <a:pt x="67" y="15"/>
                    <a:pt x="67" y="15"/>
                    <a:pt x="67" y="15"/>
                  </a:cubicBezTo>
                  <a:cubicBezTo>
                    <a:pt x="68" y="9"/>
                    <a:pt x="68" y="9"/>
                    <a:pt x="68" y="9"/>
                  </a:cubicBezTo>
                  <a:cubicBezTo>
                    <a:pt x="69" y="7"/>
                    <a:pt x="69" y="7"/>
                    <a:pt x="69" y="7"/>
                  </a:cubicBezTo>
                  <a:cubicBezTo>
                    <a:pt x="70" y="2"/>
                    <a:pt x="70" y="2"/>
                    <a:pt x="70" y="2"/>
                  </a:cubicBezTo>
                  <a:cubicBezTo>
                    <a:pt x="67" y="0"/>
                    <a:pt x="67" y="0"/>
                    <a:pt x="67" y="0"/>
                  </a:cubicBezTo>
                  <a:cubicBezTo>
                    <a:pt x="65" y="1"/>
                    <a:pt x="65" y="1"/>
                    <a:pt x="65" y="1"/>
                  </a:cubicBezTo>
                  <a:cubicBezTo>
                    <a:pt x="61" y="3"/>
                    <a:pt x="61" y="3"/>
                    <a:pt x="61" y="3"/>
                  </a:cubicBezTo>
                  <a:cubicBezTo>
                    <a:pt x="57" y="4"/>
                    <a:pt x="57" y="4"/>
                    <a:pt x="57" y="4"/>
                  </a:cubicBezTo>
                  <a:cubicBezTo>
                    <a:pt x="52" y="6"/>
                    <a:pt x="52" y="6"/>
                    <a:pt x="52" y="6"/>
                  </a:cubicBezTo>
                  <a:cubicBezTo>
                    <a:pt x="47" y="9"/>
                    <a:pt x="47" y="9"/>
                    <a:pt x="47" y="9"/>
                  </a:cubicBezTo>
                  <a:cubicBezTo>
                    <a:pt x="39" y="13"/>
                    <a:pt x="39" y="13"/>
                    <a:pt x="39" y="13"/>
                  </a:cubicBezTo>
                  <a:cubicBezTo>
                    <a:pt x="37" y="16"/>
                    <a:pt x="37" y="16"/>
                    <a:pt x="37" y="16"/>
                  </a:cubicBezTo>
                  <a:cubicBezTo>
                    <a:pt x="33" y="16"/>
                    <a:pt x="33" y="16"/>
                    <a:pt x="33" y="16"/>
                  </a:cubicBezTo>
                  <a:cubicBezTo>
                    <a:pt x="28" y="14"/>
                    <a:pt x="28" y="14"/>
                    <a:pt x="28" y="14"/>
                  </a:cubicBezTo>
                  <a:cubicBezTo>
                    <a:pt x="25" y="11"/>
                    <a:pt x="25" y="11"/>
                    <a:pt x="25" y="11"/>
                  </a:cubicBezTo>
                  <a:cubicBezTo>
                    <a:pt x="21" y="15"/>
                    <a:pt x="21" y="15"/>
                    <a:pt x="21" y="15"/>
                  </a:cubicBezTo>
                  <a:cubicBezTo>
                    <a:pt x="20" y="43"/>
                    <a:pt x="20" y="43"/>
                    <a:pt x="20" y="43"/>
                  </a:cubicBezTo>
                  <a:cubicBezTo>
                    <a:pt x="7" y="51"/>
                    <a:pt x="7" y="51"/>
                    <a:pt x="7" y="51"/>
                  </a:cubicBezTo>
                  <a:cubicBezTo>
                    <a:pt x="5" y="55"/>
                    <a:pt x="5" y="55"/>
                    <a:pt x="5" y="55"/>
                  </a:cubicBezTo>
                  <a:cubicBezTo>
                    <a:pt x="0" y="66"/>
                    <a:pt x="0" y="66"/>
                    <a:pt x="0" y="66"/>
                  </a:cubicBezTo>
                  <a:cubicBezTo>
                    <a:pt x="5" y="72"/>
                    <a:pt x="5" y="72"/>
                    <a:pt x="5" y="72"/>
                  </a:cubicBezTo>
                  <a:cubicBezTo>
                    <a:pt x="7" y="72"/>
                    <a:pt x="7" y="72"/>
                    <a:pt x="7" y="72"/>
                  </a:cubicBezTo>
                  <a:cubicBezTo>
                    <a:pt x="5" y="89"/>
                    <a:pt x="5" y="89"/>
                    <a:pt x="5" y="89"/>
                  </a:cubicBezTo>
                  <a:cubicBezTo>
                    <a:pt x="4" y="107"/>
                    <a:pt x="4" y="107"/>
                    <a:pt x="4" y="107"/>
                  </a:cubicBezTo>
                  <a:cubicBezTo>
                    <a:pt x="10" y="112"/>
                    <a:pt x="10" y="112"/>
                    <a:pt x="10" y="112"/>
                  </a:cubicBezTo>
                  <a:cubicBezTo>
                    <a:pt x="19" y="117"/>
                    <a:pt x="19" y="117"/>
                    <a:pt x="19" y="117"/>
                  </a:cubicBezTo>
                  <a:cubicBezTo>
                    <a:pt x="33" y="125"/>
                    <a:pt x="33" y="125"/>
                    <a:pt x="33" y="125"/>
                  </a:cubicBezTo>
                  <a:cubicBezTo>
                    <a:pt x="42" y="135"/>
                    <a:pt x="42" y="135"/>
                    <a:pt x="42" y="135"/>
                  </a:cubicBezTo>
                  <a:cubicBezTo>
                    <a:pt x="45" y="139"/>
                    <a:pt x="45" y="139"/>
                    <a:pt x="45" y="139"/>
                  </a:cubicBezTo>
                  <a:cubicBezTo>
                    <a:pt x="52" y="144"/>
                    <a:pt x="52" y="144"/>
                    <a:pt x="52" y="144"/>
                  </a:cubicBezTo>
                  <a:cubicBezTo>
                    <a:pt x="60" y="152"/>
                    <a:pt x="60" y="152"/>
                    <a:pt x="60" y="152"/>
                  </a:cubicBezTo>
                  <a:cubicBezTo>
                    <a:pt x="61" y="159"/>
                    <a:pt x="61" y="159"/>
                    <a:pt x="61" y="159"/>
                  </a:cubicBezTo>
                  <a:cubicBezTo>
                    <a:pt x="60" y="166"/>
                    <a:pt x="60" y="166"/>
                    <a:pt x="60" y="166"/>
                  </a:cubicBezTo>
                  <a:cubicBezTo>
                    <a:pt x="63" y="173"/>
                    <a:pt x="63" y="173"/>
                    <a:pt x="63" y="173"/>
                  </a:cubicBezTo>
                  <a:cubicBezTo>
                    <a:pt x="65" y="176"/>
                    <a:pt x="65" y="176"/>
                    <a:pt x="65" y="176"/>
                  </a:cubicBezTo>
                  <a:cubicBezTo>
                    <a:pt x="65" y="183"/>
                    <a:pt x="65" y="183"/>
                    <a:pt x="65" y="183"/>
                  </a:cubicBezTo>
                  <a:cubicBezTo>
                    <a:pt x="65" y="187"/>
                    <a:pt x="65" y="187"/>
                    <a:pt x="65" y="187"/>
                  </a:cubicBezTo>
                  <a:cubicBezTo>
                    <a:pt x="65" y="193"/>
                    <a:pt x="65" y="193"/>
                    <a:pt x="65" y="193"/>
                  </a:cubicBezTo>
                  <a:cubicBezTo>
                    <a:pt x="67" y="198"/>
                    <a:pt x="67" y="198"/>
                    <a:pt x="67" y="198"/>
                  </a:cubicBezTo>
                  <a:cubicBezTo>
                    <a:pt x="67" y="203"/>
                    <a:pt x="67" y="203"/>
                    <a:pt x="67" y="203"/>
                  </a:cubicBezTo>
                  <a:cubicBezTo>
                    <a:pt x="72" y="203"/>
                    <a:pt x="72" y="203"/>
                    <a:pt x="72" y="203"/>
                  </a:cubicBezTo>
                  <a:cubicBezTo>
                    <a:pt x="72" y="203"/>
                    <a:pt x="76" y="207"/>
                    <a:pt x="77" y="207"/>
                  </a:cubicBezTo>
                  <a:cubicBezTo>
                    <a:pt x="78" y="207"/>
                    <a:pt x="82" y="209"/>
                    <a:pt x="82" y="209"/>
                  </a:cubicBezTo>
                  <a:cubicBezTo>
                    <a:pt x="85" y="213"/>
                    <a:pt x="85" y="213"/>
                    <a:pt x="85" y="213"/>
                  </a:cubicBezTo>
                  <a:cubicBezTo>
                    <a:pt x="184" y="207"/>
                    <a:pt x="184" y="207"/>
                    <a:pt x="184" y="207"/>
                  </a:cubicBezTo>
                  <a:cubicBezTo>
                    <a:pt x="184" y="195"/>
                    <a:pt x="184" y="195"/>
                    <a:pt x="184" y="195"/>
                  </a:cubicBezTo>
                  <a:cubicBezTo>
                    <a:pt x="184" y="191"/>
                    <a:pt x="184" y="191"/>
                    <a:pt x="184" y="191"/>
                  </a:cubicBezTo>
                  <a:cubicBezTo>
                    <a:pt x="179" y="179"/>
                    <a:pt x="179" y="179"/>
                    <a:pt x="179" y="179"/>
                  </a:cubicBezTo>
                  <a:cubicBezTo>
                    <a:pt x="178" y="172"/>
                    <a:pt x="178" y="172"/>
                    <a:pt x="178" y="172"/>
                  </a:cubicBezTo>
                  <a:cubicBezTo>
                    <a:pt x="179" y="164"/>
                    <a:pt x="179" y="164"/>
                    <a:pt x="179" y="164"/>
                  </a:cubicBezTo>
                  <a:cubicBezTo>
                    <a:pt x="181" y="158"/>
                    <a:pt x="181" y="158"/>
                    <a:pt x="181" y="158"/>
                  </a:cubicBezTo>
                  <a:cubicBezTo>
                    <a:pt x="182" y="155"/>
                    <a:pt x="182" y="155"/>
                    <a:pt x="182" y="155"/>
                  </a:cubicBezTo>
                  <a:cubicBezTo>
                    <a:pt x="184" y="152"/>
                    <a:pt x="184" y="152"/>
                    <a:pt x="184" y="152"/>
                  </a:cubicBezTo>
                  <a:cubicBezTo>
                    <a:pt x="182" y="147"/>
                    <a:pt x="182" y="147"/>
                    <a:pt x="182" y="147"/>
                  </a:cubicBezTo>
                  <a:cubicBezTo>
                    <a:pt x="182" y="140"/>
                    <a:pt x="182" y="140"/>
                    <a:pt x="182" y="140"/>
                  </a:cubicBezTo>
                  <a:cubicBezTo>
                    <a:pt x="182" y="136"/>
                    <a:pt x="182" y="136"/>
                    <a:pt x="182" y="136"/>
                  </a:cubicBezTo>
                  <a:cubicBezTo>
                    <a:pt x="184" y="133"/>
                    <a:pt x="184" y="133"/>
                    <a:pt x="184" y="133"/>
                  </a:cubicBezTo>
                  <a:cubicBezTo>
                    <a:pt x="184" y="131"/>
                    <a:pt x="184" y="131"/>
                    <a:pt x="184" y="131"/>
                  </a:cubicBezTo>
                  <a:cubicBezTo>
                    <a:pt x="188" y="127"/>
                    <a:pt x="188" y="127"/>
                    <a:pt x="188" y="127"/>
                  </a:cubicBezTo>
                  <a:cubicBezTo>
                    <a:pt x="188" y="125"/>
                    <a:pt x="188" y="125"/>
                    <a:pt x="188" y="125"/>
                  </a:cubicBezTo>
                  <a:cubicBezTo>
                    <a:pt x="186" y="121"/>
                    <a:pt x="186" y="121"/>
                    <a:pt x="186" y="121"/>
                  </a:cubicBezTo>
                  <a:cubicBezTo>
                    <a:pt x="186" y="118"/>
                    <a:pt x="186" y="118"/>
                    <a:pt x="186" y="118"/>
                  </a:cubicBezTo>
                  <a:cubicBezTo>
                    <a:pt x="187" y="110"/>
                    <a:pt x="187" y="110"/>
                    <a:pt x="187" y="110"/>
                  </a:cubicBezTo>
                  <a:cubicBezTo>
                    <a:pt x="188" y="105"/>
                    <a:pt x="188" y="105"/>
                    <a:pt x="188" y="105"/>
                  </a:cubicBezTo>
                  <a:cubicBezTo>
                    <a:pt x="191" y="99"/>
                    <a:pt x="191" y="99"/>
                    <a:pt x="191" y="99"/>
                  </a:cubicBezTo>
                  <a:cubicBezTo>
                    <a:pt x="196" y="89"/>
                    <a:pt x="196" y="89"/>
                    <a:pt x="196" y="89"/>
                  </a:cubicBezTo>
                  <a:cubicBezTo>
                    <a:pt x="197" y="85"/>
                    <a:pt x="197" y="85"/>
                    <a:pt x="197" y="85"/>
                  </a:cubicBezTo>
                  <a:cubicBezTo>
                    <a:pt x="197" y="82"/>
                    <a:pt x="197" y="82"/>
                    <a:pt x="197" y="82"/>
                  </a:cubicBezTo>
                  <a:cubicBezTo>
                    <a:pt x="201" y="81"/>
                    <a:pt x="201" y="81"/>
                    <a:pt x="201" y="81"/>
                  </a:cubicBezTo>
                  <a:cubicBezTo>
                    <a:pt x="201" y="79"/>
                    <a:pt x="201" y="79"/>
                    <a:pt x="201" y="79"/>
                  </a:cubicBezTo>
                  <a:cubicBezTo>
                    <a:pt x="201" y="77"/>
                    <a:pt x="201" y="77"/>
                    <a:pt x="201" y="77"/>
                  </a:cubicBezTo>
                  <a:cubicBezTo>
                    <a:pt x="201" y="75"/>
                    <a:pt x="201" y="75"/>
                    <a:pt x="201" y="75"/>
                  </a:cubicBezTo>
                  <a:cubicBezTo>
                    <a:pt x="201" y="73"/>
                    <a:pt x="201" y="73"/>
                    <a:pt x="201" y="73"/>
                  </a:cubicBezTo>
                  <a:cubicBezTo>
                    <a:pt x="201" y="71"/>
                    <a:pt x="201" y="71"/>
                    <a:pt x="201" y="71"/>
                  </a:cubicBezTo>
                  <a:cubicBezTo>
                    <a:pt x="197" y="75"/>
                    <a:pt x="197" y="75"/>
                    <a:pt x="197" y="75"/>
                  </a:cubicBezTo>
                  <a:cubicBezTo>
                    <a:pt x="194" y="79"/>
                    <a:pt x="194" y="79"/>
                    <a:pt x="194" y="79"/>
                  </a:cubicBezTo>
                  <a:cubicBezTo>
                    <a:pt x="193" y="84"/>
                    <a:pt x="193" y="84"/>
                    <a:pt x="193" y="84"/>
                  </a:cubicBezTo>
                  <a:cubicBezTo>
                    <a:pt x="190" y="90"/>
                    <a:pt x="190" y="90"/>
                    <a:pt x="190" y="90"/>
                  </a:cubicBezTo>
                  <a:cubicBezTo>
                    <a:pt x="187" y="92"/>
                    <a:pt x="187" y="92"/>
                    <a:pt x="187" y="92"/>
                  </a:cubicBezTo>
                  <a:cubicBezTo>
                    <a:pt x="181" y="95"/>
                    <a:pt x="181" y="95"/>
                    <a:pt x="181" y="95"/>
                  </a:cubicBezTo>
                  <a:cubicBezTo>
                    <a:pt x="178" y="99"/>
                    <a:pt x="178" y="99"/>
                    <a:pt x="178" y="99"/>
                  </a:cubicBezTo>
                  <a:cubicBezTo>
                    <a:pt x="177" y="101"/>
                    <a:pt x="177" y="101"/>
                    <a:pt x="177" y="101"/>
                  </a:cubicBezTo>
                  <a:cubicBezTo>
                    <a:pt x="175" y="105"/>
                    <a:pt x="175" y="105"/>
                    <a:pt x="175" y="105"/>
                  </a:cubicBezTo>
                  <a:cubicBezTo>
                    <a:pt x="171" y="110"/>
                    <a:pt x="171" y="110"/>
                    <a:pt x="171" y="110"/>
                  </a:cubicBezTo>
                  <a:cubicBezTo>
                    <a:pt x="168" y="107"/>
                    <a:pt x="168" y="107"/>
                    <a:pt x="168" y="107"/>
                  </a:cubicBezTo>
                  <a:cubicBezTo>
                    <a:pt x="171" y="103"/>
                    <a:pt x="171" y="103"/>
                    <a:pt x="171" y="103"/>
                  </a:cubicBezTo>
                  <a:cubicBezTo>
                    <a:pt x="173" y="96"/>
                    <a:pt x="173" y="96"/>
                    <a:pt x="173" y="96"/>
                  </a:cubicBezTo>
                  <a:cubicBezTo>
                    <a:pt x="174" y="93"/>
                    <a:pt x="174" y="93"/>
                    <a:pt x="174" y="93"/>
                  </a:cubicBezTo>
                  <a:cubicBezTo>
                    <a:pt x="175" y="91"/>
                    <a:pt x="175" y="91"/>
                    <a:pt x="175" y="91"/>
                  </a:cubicBezTo>
                  <a:cubicBezTo>
                    <a:pt x="177" y="89"/>
                    <a:pt x="177" y="89"/>
                    <a:pt x="177" y="89"/>
                  </a:cubicBezTo>
                  <a:cubicBezTo>
                    <a:pt x="179" y="87"/>
                    <a:pt x="179" y="87"/>
                    <a:pt x="179" y="87"/>
                  </a:cubicBezTo>
                  <a:cubicBezTo>
                    <a:pt x="180" y="85"/>
                    <a:pt x="180" y="85"/>
                    <a:pt x="180" y="85"/>
                  </a:cubicBezTo>
                  <a:cubicBezTo>
                    <a:pt x="179" y="80"/>
                    <a:pt x="179" y="80"/>
                    <a:pt x="179" y="80"/>
                  </a:cubicBezTo>
                  <a:cubicBezTo>
                    <a:pt x="180" y="78"/>
                    <a:pt x="180" y="78"/>
                    <a:pt x="180" y="78"/>
                  </a:cubicBezTo>
                  <a:cubicBezTo>
                    <a:pt x="179" y="76"/>
                    <a:pt x="179" y="76"/>
                    <a:pt x="179" y="76"/>
                  </a:cubicBezTo>
                  <a:lnTo>
                    <a:pt x="178" y="69"/>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101" name="Freeform 52"/>
            <p:cNvSpPr>
              <a:spLocks/>
            </p:cNvSpPr>
            <p:nvPr/>
          </p:nvSpPr>
          <p:spPr bwMode="auto">
            <a:xfrm>
              <a:off x="4393985" y="3291516"/>
              <a:ext cx="445451" cy="511089"/>
            </a:xfrm>
            <a:custGeom>
              <a:avLst/>
              <a:gdLst>
                <a:gd name="T0" fmla="*/ 114 w 136"/>
                <a:gd name="T1" fmla="*/ 8 h 156"/>
                <a:gd name="T2" fmla="*/ 101 w 136"/>
                <a:gd name="T3" fmla="*/ 17 h 156"/>
                <a:gd name="T4" fmla="*/ 93 w 136"/>
                <a:gd name="T5" fmla="*/ 22 h 156"/>
                <a:gd name="T6" fmla="*/ 88 w 136"/>
                <a:gd name="T7" fmla="*/ 27 h 156"/>
                <a:gd name="T8" fmla="*/ 82 w 136"/>
                <a:gd name="T9" fmla="*/ 27 h 156"/>
                <a:gd name="T10" fmla="*/ 74 w 136"/>
                <a:gd name="T11" fmla="*/ 33 h 156"/>
                <a:gd name="T12" fmla="*/ 69 w 136"/>
                <a:gd name="T13" fmla="*/ 33 h 156"/>
                <a:gd name="T14" fmla="*/ 65 w 136"/>
                <a:gd name="T15" fmla="*/ 31 h 156"/>
                <a:gd name="T16" fmla="*/ 60 w 136"/>
                <a:gd name="T17" fmla="*/ 29 h 156"/>
                <a:gd name="T18" fmla="*/ 55 w 136"/>
                <a:gd name="T19" fmla="*/ 27 h 156"/>
                <a:gd name="T20" fmla="*/ 47 w 136"/>
                <a:gd name="T21" fmla="*/ 23 h 156"/>
                <a:gd name="T22" fmla="*/ 0 w 136"/>
                <a:gd name="T23" fmla="*/ 28 h 156"/>
                <a:gd name="T24" fmla="*/ 16 w 136"/>
                <a:gd name="T25" fmla="*/ 136 h 156"/>
                <a:gd name="T26" fmla="*/ 22 w 136"/>
                <a:gd name="T27" fmla="*/ 133 h 156"/>
                <a:gd name="T28" fmla="*/ 31 w 136"/>
                <a:gd name="T29" fmla="*/ 140 h 156"/>
                <a:gd name="T30" fmla="*/ 34 w 136"/>
                <a:gd name="T31" fmla="*/ 146 h 156"/>
                <a:gd name="T32" fmla="*/ 42 w 136"/>
                <a:gd name="T33" fmla="*/ 148 h 156"/>
                <a:gd name="T34" fmla="*/ 46 w 136"/>
                <a:gd name="T35" fmla="*/ 151 h 156"/>
                <a:gd name="T36" fmla="*/ 49 w 136"/>
                <a:gd name="T37" fmla="*/ 149 h 156"/>
                <a:gd name="T38" fmla="*/ 52 w 136"/>
                <a:gd name="T39" fmla="*/ 146 h 156"/>
                <a:gd name="T40" fmla="*/ 60 w 136"/>
                <a:gd name="T41" fmla="*/ 150 h 156"/>
                <a:gd name="T42" fmla="*/ 67 w 136"/>
                <a:gd name="T43" fmla="*/ 148 h 156"/>
                <a:gd name="T44" fmla="*/ 71 w 136"/>
                <a:gd name="T45" fmla="*/ 144 h 156"/>
                <a:gd name="T46" fmla="*/ 75 w 136"/>
                <a:gd name="T47" fmla="*/ 146 h 156"/>
                <a:gd name="T48" fmla="*/ 83 w 136"/>
                <a:gd name="T49" fmla="*/ 155 h 156"/>
                <a:gd name="T50" fmla="*/ 85 w 136"/>
                <a:gd name="T51" fmla="*/ 156 h 156"/>
                <a:gd name="T52" fmla="*/ 92 w 136"/>
                <a:gd name="T53" fmla="*/ 149 h 156"/>
                <a:gd name="T54" fmla="*/ 94 w 136"/>
                <a:gd name="T55" fmla="*/ 142 h 156"/>
                <a:gd name="T56" fmla="*/ 100 w 136"/>
                <a:gd name="T57" fmla="*/ 128 h 156"/>
                <a:gd name="T58" fmla="*/ 105 w 136"/>
                <a:gd name="T59" fmla="*/ 130 h 156"/>
                <a:gd name="T60" fmla="*/ 109 w 136"/>
                <a:gd name="T61" fmla="*/ 116 h 156"/>
                <a:gd name="T62" fmla="*/ 118 w 136"/>
                <a:gd name="T63" fmla="*/ 110 h 156"/>
                <a:gd name="T64" fmla="*/ 129 w 136"/>
                <a:gd name="T65" fmla="*/ 99 h 156"/>
                <a:gd name="T66" fmla="*/ 131 w 136"/>
                <a:gd name="T67" fmla="*/ 91 h 156"/>
                <a:gd name="T68" fmla="*/ 132 w 136"/>
                <a:gd name="T69" fmla="*/ 77 h 156"/>
                <a:gd name="T70" fmla="*/ 133 w 136"/>
                <a:gd name="T71" fmla="*/ 70 h 156"/>
                <a:gd name="T72" fmla="*/ 133 w 136"/>
                <a:gd name="T73" fmla="*/ 61 h 156"/>
                <a:gd name="T74" fmla="*/ 133 w 136"/>
                <a:gd name="T75" fmla="*/ 55 h 156"/>
                <a:gd name="T76" fmla="*/ 126 w 136"/>
                <a:gd name="T77" fmla="*/ 0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36" h="156">
                  <a:moveTo>
                    <a:pt x="121" y="5"/>
                  </a:moveTo>
                  <a:lnTo>
                    <a:pt x="114" y="8"/>
                  </a:lnTo>
                  <a:lnTo>
                    <a:pt x="108" y="13"/>
                  </a:lnTo>
                  <a:lnTo>
                    <a:pt x="101" y="17"/>
                  </a:lnTo>
                  <a:lnTo>
                    <a:pt x="96" y="21"/>
                  </a:lnTo>
                  <a:lnTo>
                    <a:pt x="93" y="22"/>
                  </a:lnTo>
                  <a:lnTo>
                    <a:pt x="91" y="24"/>
                  </a:lnTo>
                  <a:lnTo>
                    <a:pt x="88" y="27"/>
                  </a:lnTo>
                  <a:lnTo>
                    <a:pt x="85" y="27"/>
                  </a:lnTo>
                  <a:lnTo>
                    <a:pt x="82" y="27"/>
                  </a:lnTo>
                  <a:lnTo>
                    <a:pt x="78" y="29"/>
                  </a:lnTo>
                  <a:lnTo>
                    <a:pt x="74" y="33"/>
                  </a:lnTo>
                  <a:lnTo>
                    <a:pt x="71" y="33"/>
                  </a:lnTo>
                  <a:lnTo>
                    <a:pt x="69" y="33"/>
                  </a:lnTo>
                  <a:lnTo>
                    <a:pt x="68" y="33"/>
                  </a:lnTo>
                  <a:lnTo>
                    <a:pt x="65" y="31"/>
                  </a:lnTo>
                  <a:lnTo>
                    <a:pt x="62" y="28"/>
                  </a:lnTo>
                  <a:lnTo>
                    <a:pt x="60" y="29"/>
                  </a:lnTo>
                  <a:lnTo>
                    <a:pt x="56" y="28"/>
                  </a:lnTo>
                  <a:lnTo>
                    <a:pt x="55" y="27"/>
                  </a:lnTo>
                  <a:lnTo>
                    <a:pt x="51" y="24"/>
                  </a:lnTo>
                  <a:lnTo>
                    <a:pt x="47" y="23"/>
                  </a:lnTo>
                  <a:lnTo>
                    <a:pt x="39" y="22"/>
                  </a:lnTo>
                  <a:lnTo>
                    <a:pt x="0" y="28"/>
                  </a:lnTo>
                  <a:lnTo>
                    <a:pt x="11" y="134"/>
                  </a:lnTo>
                  <a:lnTo>
                    <a:pt x="16" y="136"/>
                  </a:lnTo>
                  <a:lnTo>
                    <a:pt x="21" y="134"/>
                  </a:lnTo>
                  <a:lnTo>
                    <a:pt x="22" y="133"/>
                  </a:lnTo>
                  <a:lnTo>
                    <a:pt x="27" y="137"/>
                  </a:lnTo>
                  <a:lnTo>
                    <a:pt x="31" y="140"/>
                  </a:lnTo>
                  <a:lnTo>
                    <a:pt x="33" y="144"/>
                  </a:lnTo>
                  <a:lnTo>
                    <a:pt x="34" y="146"/>
                  </a:lnTo>
                  <a:lnTo>
                    <a:pt x="39" y="147"/>
                  </a:lnTo>
                  <a:lnTo>
                    <a:pt x="42" y="148"/>
                  </a:lnTo>
                  <a:lnTo>
                    <a:pt x="44" y="149"/>
                  </a:lnTo>
                  <a:lnTo>
                    <a:pt x="46" y="151"/>
                  </a:lnTo>
                  <a:lnTo>
                    <a:pt x="49" y="150"/>
                  </a:lnTo>
                  <a:lnTo>
                    <a:pt x="49" y="149"/>
                  </a:lnTo>
                  <a:lnTo>
                    <a:pt x="51" y="147"/>
                  </a:lnTo>
                  <a:lnTo>
                    <a:pt x="52" y="146"/>
                  </a:lnTo>
                  <a:lnTo>
                    <a:pt x="55" y="148"/>
                  </a:lnTo>
                  <a:lnTo>
                    <a:pt x="60" y="150"/>
                  </a:lnTo>
                  <a:lnTo>
                    <a:pt x="66" y="149"/>
                  </a:lnTo>
                  <a:lnTo>
                    <a:pt x="67" y="148"/>
                  </a:lnTo>
                  <a:lnTo>
                    <a:pt x="69" y="145"/>
                  </a:lnTo>
                  <a:lnTo>
                    <a:pt x="71" y="144"/>
                  </a:lnTo>
                  <a:lnTo>
                    <a:pt x="72" y="143"/>
                  </a:lnTo>
                  <a:lnTo>
                    <a:pt x="75" y="146"/>
                  </a:lnTo>
                  <a:lnTo>
                    <a:pt x="79" y="151"/>
                  </a:lnTo>
                  <a:lnTo>
                    <a:pt x="83" y="155"/>
                  </a:lnTo>
                  <a:lnTo>
                    <a:pt x="86" y="155"/>
                  </a:lnTo>
                  <a:lnTo>
                    <a:pt x="85" y="156"/>
                  </a:lnTo>
                  <a:lnTo>
                    <a:pt x="88" y="153"/>
                  </a:lnTo>
                  <a:lnTo>
                    <a:pt x="92" y="149"/>
                  </a:lnTo>
                  <a:lnTo>
                    <a:pt x="94" y="146"/>
                  </a:lnTo>
                  <a:lnTo>
                    <a:pt x="94" y="142"/>
                  </a:lnTo>
                  <a:lnTo>
                    <a:pt x="97" y="131"/>
                  </a:lnTo>
                  <a:lnTo>
                    <a:pt x="100" y="128"/>
                  </a:lnTo>
                  <a:lnTo>
                    <a:pt x="104" y="131"/>
                  </a:lnTo>
                  <a:lnTo>
                    <a:pt x="105" y="130"/>
                  </a:lnTo>
                  <a:lnTo>
                    <a:pt x="106" y="120"/>
                  </a:lnTo>
                  <a:lnTo>
                    <a:pt x="109" y="116"/>
                  </a:lnTo>
                  <a:lnTo>
                    <a:pt x="113" y="110"/>
                  </a:lnTo>
                  <a:lnTo>
                    <a:pt x="118" y="110"/>
                  </a:lnTo>
                  <a:lnTo>
                    <a:pt x="121" y="106"/>
                  </a:lnTo>
                  <a:lnTo>
                    <a:pt x="129" y="99"/>
                  </a:lnTo>
                  <a:lnTo>
                    <a:pt x="131" y="94"/>
                  </a:lnTo>
                  <a:lnTo>
                    <a:pt x="131" y="91"/>
                  </a:lnTo>
                  <a:lnTo>
                    <a:pt x="132" y="83"/>
                  </a:lnTo>
                  <a:lnTo>
                    <a:pt x="132" y="77"/>
                  </a:lnTo>
                  <a:lnTo>
                    <a:pt x="133" y="74"/>
                  </a:lnTo>
                  <a:lnTo>
                    <a:pt x="133" y="70"/>
                  </a:lnTo>
                  <a:lnTo>
                    <a:pt x="133" y="62"/>
                  </a:lnTo>
                  <a:lnTo>
                    <a:pt x="133" y="61"/>
                  </a:lnTo>
                  <a:lnTo>
                    <a:pt x="132" y="58"/>
                  </a:lnTo>
                  <a:lnTo>
                    <a:pt x="133" y="55"/>
                  </a:lnTo>
                  <a:lnTo>
                    <a:pt x="136" y="55"/>
                  </a:lnTo>
                  <a:lnTo>
                    <a:pt x="126" y="0"/>
                  </a:lnTo>
                  <a:lnTo>
                    <a:pt x="121" y="5"/>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102" name="Freeform 53"/>
            <p:cNvSpPr>
              <a:spLocks/>
            </p:cNvSpPr>
            <p:nvPr/>
          </p:nvSpPr>
          <p:spPr bwMode="auto">
            <a:xfrm>
              <a:off x="4105753" y="3379976"/>
              <a:ext cx="327536" cy="563508"/>
            </a:xfrm>
            <a:custGeom>
              <a:avLst/>
              <a:gdLst>
                <a:gd name="T0" fmla="*/ 5 w 100"/>
                <a:gd name="T1" fmla="*/ 167 h 172"/>
                <a:gd name="T2" fmla="*/ 16 w 100"/>
                <a:gd name="T3" fmla="*/ 163 h 172"/>
                <a:gd name="T4" fmla="*/ 24 w 100"/>
                <a:gd name="T5" fmla="*/ 163 h 172"/>
                <a:gd name="T6" fmla="*/ 31 w 100"/>
                <a:gd name="T7" fmla="*/ 168 h 172"/>
                <a:gd name="T8" fmla="*/ 32 w 100"/>
                <a:gd name="T9" fmla="*/ 163 h 172"/>
                <a:gd name="T10" fmla="*/ 38 w 100"/>
                <a:gd name="T11" fmla="*/ 161 h 172"/>
                <a:gd name="T12" fmla="*/ 44 w 100"/>
                <a:gd name="T13" fmla="*/ 163 h 172"/>
                <a:gd name="T14" fmla="*/ 49 w 100"/>
                <a:gd name="T15" fmla="*/ 161 h 172"/>
                <a:gd name="T16" fmla="*/ 52 w 100"/>
                <a:gd name="T17" fmla="*/ 154 h 172"/>
                <a:gd name="T18" fmla="*/ 55 w 100"/>
                <a:gd name="T19" fmla="*/ 150 h 172"/>
                <a:gd name="T20" fmla="*/ 59 w 100"/>
                <a:gd name="T21" fmla="*/ 157 h 172"/>
                <a:gd name="T22" fmla="*/ 66 w 100"/>
                <a:gd name="T23" fmla="*/ 157 h 172"/>
                <a:gd name="T24" fmla="*/ 68 w 100"/>
                <a:gd name="T25" fmla="*/ 150 h 172"/>
                <a:gd name="T26" fmla="*/ 74 w 100"/>
                <a:gd name="T27" fmla="*/ 145 h 172"/>
                <a:gd name="T28" fmla="*/ 78 w 100"/>
                <a:gd name="T29" fmla="*/ 139 h 172"/>
                <a:gd name="T30" fmla="*/ 80 w 100"/>
                <a:gd name="T31" fmla="*/ 131 h 172"/>
                <a:gd name="T32" fmla="*/ 81 w 100"/>
                <a:gd name="T33" fmla="*/ 127 h 172"/>
                <a:gd name="T34" fmla="*/ 90 w 100"/>
                <a:gd name="T35" fmla="*/ 125 h 172"/>
                <a:gd name="T36" fmla="*/ 98 w 100"/>
                <a:gd name="T37" fmla="*/ 123 h 172"/>
                <a:gd name="T38" fmla="*/ 99 w 100"/>
                <a:gd name="T39" fmla="*/ 115 h 172"/>
                <a:gd name="T40" fmla="*/ 98 w 100"/>
                <a:gd name="T41" fmla="*/ 112 h 172"/>
                <a:gd name="T42" fmla="*/ 99 w 100"/>
                <a:gd name="T43" fmla="*/ 107 h 172"/>
                <a:gd name="T44" fmla="*/ 88 w 100"/>
                <a:gd name="T45" fmla="*/ 0 h 172"/>
                <a:gd name="T46" fmla="*/ 27 w 100"/>
                <a:gd name="T47" fmla="*/ 5 h 172"/>
                <a:gd name="T48" fmla="*/ 16 w 100"/>
                <a:gd name="T49" fmla="*/ 12 h 172"/>
                <a:gd name="T50" fmla="*/ 8 w 100"/>
                <a:gd name="T51" fmla="*/ 12 h 172"/>
                <a:gd name="T52" fmla="*/ 10 w 100"/>
                <a:gd name="T53" fmla="*/ 106 h 172"/>
                <a:gd name="T54" fmla="*/ 10 w 100"/>
                <a:gd name="T55" fmla="*/ 113 h 172"/>
                <a:gd name="T56" fmla="*/ 15 w 100"/>
                <a:gd name="T57" fmla="*/ 124 h 172"/>
                <a:gd name="T58" fmla="*/ 16 w 100"/>
                <a:gd name="T59" fmla="*/ 134 h 172"/>
                <a:gd name="T60" fmla="*/ 11 w 100"/>
                <a:gd name="T61" fmla="*/ 140 h 172"/>
                <a:gd name="T62" fmla="*/ 8 w 100"/>
                <a:gd name="T63" fmla="*/ 147 h 172"/>
                <a:gd name="T64" fmla="*/ 4 w 100"/>
                <a:gd name="T65" fmla="*/ 156 h 172"/>
                <a:gd name="T66" fmla="*/ 0 w 100"/>
                <a:gd name="T67" fmla="*/ 161 h 172"/>
                <a:gd name="T68" fmla="*/ 1 w 100"/>
                <a:gd name="T69" fmla="*/ 171 h 172"/>
                <a:gd name="T70" fmla="*/ 2 w 100"/>
                <a:gd name="T71" fmla="*/ 172 h 1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0" h="172">
                  <a:moveTo>
                    <a:pt x="5" y="172"/>
                  </a:moveTo>
                  <a:lnTo>
                    <a:pt x="5" y="167"/>
                  </a:lnTo>
                  <a:lnTo>
                    <a:pt x="13" y="167"/>
                  </a:lnTo>
                  <a:lnTo>
                    <a:pt x="16" y="163"/>
                  </a:lnTo>
                  <a:lnTo>
                    <a:pt x="19" y="163"/>
                  </a:lnTo>
                  <a:lnTo>
                    <a:pt x="24" y="163"/>
                  </a:lnTo>
                  <a:lnTo>
                    <a:pt x="27" y="166"/>
                  </a:lnTo>
                  <a:lnTo>
                    <a:pt x="31" y="168"/>
                  </a:lnTo>
                  <a:lnTo>
                    <a:pt x="32" y="167"/>
                  </a:lnTo>
                  <a:lnTo>
                    <a:pt x="32" y="163"/>
                  </a:lnTo>
                  <a:lnTo>
                    <a:pt x="36" y="162"/>
                  </a:lnTo>
                  <a:lnTo>
                    <a:pt x="38" y="161"/>
                  </a:lnTo>
                  <a:lnTo>
                    <a:pt x="42" y="161"/>
                  </a:lnTo>
                  <a:lnTo>
                    <a:pt x="44" y="163"/>
                  </a:lnTo>
                  <a:lnTo>
                    <a:pt x="48" y="164"/>
                  </a:lnTo>
                  <a:lnTo>
                    <a:pt x="49" y="161"/>
                  </a:lnTo>
                  <a:lnTo>
                    <a:pt x="49" y="157"/>
                  </a:lnTo>
                  <a:lnTo>
                    <a:pt x="52" y="154"/>
                  </a:lnTo>
                  <a:lnTo>
                    <a:pt x="53" y="150"/>
                  </a:lnTo>
                  <a:lnTo>
                    <a:pt x="55" y="150"/>
                  </a:lnTo>
                  <a:lnTo>
                    <a:pt x="56" y="154"/>
                  </a:lnTo>
                  <a:lnTo>
                    <a:pt x="59" y="157"/>
                  </a:lnTo>
                  <a:lnTo>
                    <a:pt x="60" y="158"/>
                  </a:lnTo>
                  <a:lnTo>
                    <a:pt x="66" y="157"/>
                  </a:lnTo>
                  <a:lnTo>
                    <a:pt x="68" y="153"/>
                  </a:lnTo>
                  <a:lnTo>
                    <a:pt x="68" y="150"/>
                  </a:lnTo>
                  <a:lnTo>
                    <a:pt x="71" y="145"/>
                  </a:lnTo>
                  <a:lnTo>
                    <a:pt x="74" y="145"/>
                  </a:lnTo>
                  <a:lnTo>
                    <a:pt x="76" y="143"/>
                  </a:lnTo>
                  <a:lnTo>
                    <a:pt x="78" y="139"/>
                  </a:lnTo>
                  <a:lnTo>
                    <a:pt x="80" y="135"/>
                  </a:lnTo>
                  <a:lnTo>
                    <a:pt x="80" y="131"/>
                  </a:lnTo>
                  <a:lnTo>
                    <a:pt x="81" y="129"/>
                  </a:lnTo>
                  <a:lnTo>
                    <a:pt x="81" y="127"/>
                  </a:lnTo>
                  <a:lnTo>
                    <a:pt x="82" y="126"/>
                  </a:lnTo>
                  <a:lnTo>
                    <a:pt x="90" y="125"/>
                  </a:lnTo>
                  <a:lnTo>
                    <a:pt x="94" y="123"/>
                  </a:lnTo>
                  <a:lnTo>
                    <a:pt x="98" y="123"/>
                  </a:lnTo>
                  <a:lnTo>
                    <a:pt x="100" y="121"/>
                  </a:lnTo>
                  <a:lnTo>
                    <a:pt x="99" y="115"/>
                  </a:lnTo>
                  <a:lnTo>
                    <a:pt x="100" y="113"/>
                  </a:lnTo>
                  <a:lnTo>
                    <a:pt x="98" y="112"/>
                  </a:lnTo>
                  <a:lnTo>
                    <a:pt x="97" y="108"/>
                  </a:lnTo>
                  <a:lnTo>
                    <a:pt x="99" y="107"/>
                  </a:lnTo>
                  <a:lnTo>
                    <a:pt x="88" y="1"/>
                  </a:lnTo>
                  <a:lnTo>
                    <a:pt x="88" y="0"/>
                  </a:lnTo>
                  <a:lnTo>
                    <a:pt x="27" y="4"/>
                  </a:lnTo>
                  <a:lnTo>
                    <a:pt x="27" y="5"/>
                  </a:lnTo>
                  <a:lnTo>
                    <a:pt x="20" y="9"/>
                  </a:lnTo>
                  <a:lnTo>
                    <a:pt x="16" y="12"/>
                  </a:lnTo>
                  <a:lnTo>
                    <a:pt x="13" y="13"/>
                  </a:lnTo>
                  <a:lnTo>
                    <a:pt x="8" y="12"/>
                  </a:lnTo>
                  <a:lnTo>
                    <a:pt x="11" y="103"/>
                  </a:lnTo>
                  <a:lnTo>
                    <a:pt x="10" y="106"/>
                  </a:lnTo>
                  <a:lnTo>
                    <a:pt x="10" y="109"/>
                  </a:lnTo>
                  <a:lnTo>
                    <a:pt x="10" y="113"/>
                  </a:lnTo>
                  <a:lnTo>
                    <a:pt x="11" y="117"/>
                  </a:lnTo>
                  <a:lnTo>
                    <a:pt x="15" y="124"/>
                  </a:lnTo>
                  <a:lnTo>
                    <a:pt x="16" y="130"/>
                  </a:lnTo>
                  <a:lnTo>
                    <a:pt x="16" y="134"/>
                  </a:lnTo>
                  <a:lnTo>
                    <a:pt x="13" y="136"/>
                  </a:lnTo>
                  <a:lnTo>
                    <a:pt x="11" y="140"/>
                  </a:lnTo>
                  <a:lnTo>
                    <a:pt x="10" y="145"/>
                  </a:lnTo>
                  <a:lnTo>
                    <a:pt x="8" y="147"/>
                  </a:lnTo>
                  <a:lnTo>
                    <a:pt x="5" y="150"/>
                  </a:lnTo>
                  <a:lnTo>
                    <a:pt x="4" y="156"/>
                  </a:lnTo>
                  <a:lnTo>
                    <a:pt x="2" y="157"/>
                  </a:lnTo>
                  <a:lnTo>
                    <a:pt x="0" y="161"/>
                  </a:lnTo>
                  <a:lnTo>
                    <a:pt x="0" y="167"/>
                  </a:lnTo>
                  <a:lnTo>
                    <a:pt x="1" y="171"/>
                  </a:lnTo>
                  <a:lnTo>
                    <a:pt x="2" y="172"/>
                  </a:lnTo>
                  <a:lnTo>
                    <a:pt x="2" y="172"/>
                  </a:lnTo>
                  <a:lnTo>
                    <a:pt x="5" y="172"/>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103" name="Freeform 54"/>
            <p:cNvSpPr>
              <a:spLocks/>
            </p:cNvSpPr>
            <p:nvPr/>
          </p:nvSpPr>
          <p:spPr bwMode="auto">
            <a:xfrm>
              <a:off x="3735637" y="3307898"/>
              <a:ext cx="422522" cy="740424"/>
            </a:xfrm>
            <a:custGeom>
              <a:avLst/>
              <a:gdLst>
                <a:gd name="T0" fmla="*/ 88 w 129"/>
                <a:gd name="T1" fmla="*/ 217 h 226"/>
                <a:gd name="T2" fmla="*/ 96 w 129"/>
                <a:gd name="T3" fmla="*/ 222 h 226"/>
                <a:gd name="T4" fmla="*/ 102 w 129"/>
                <a:gd name="T5" fmla="*/ 222 h 226"/>
                <a:gd name="T6" fmla="*/ 102 w 129"/>
                <a:gd name="T7" fmla="*/ 216 h 226"/>
                <a:gd name="T8" fmla="*/ 105 w 129"/>
                <a:gd name="T9" fmla="*/ 209 h 226"/>
                <a:gd name="T10" fmla="*/ 113 w 129"/>
                <a:gd name="T11" fmla="*/ 206 h 226"/>
                <a:gd name="T12" fmla="*/ 112 w 129"/>
                <a:gd name="T13" fmla="*/ 200 h 226"/>
                <a:gd name="T14" fmla="*/ 112 w 129"/>
                <a:gd name="T15" fmla="*/ 195 h 226"/>
                <a:gd name="T16" fmla="*/ 115 w 129"/>
                <a:gd name="T17" fmla="*/ 194 h 226"/>
                <a:gd name="T18" fmla="*/ 113 w 129"/>
                <a:gd name="T19" fmla="*/ 189 h 226"/>
                <a:gd name="T20" fmla="*/ 115 w 129"/>
                <a:gd name="T21" fmla="*/ 179 h 226"/>
                <a:gd name="T22" fmla="*/ 118 w 129"/>
                <a:gd name="T23" fmla="*/ 172 h 226"/>
                <a:gd name="T24" fmla="*/ 123 w 129"/>
                <a:gd name="T25" fmla="*/ 167 h 226"/>
                <a:gd name="T26" fmla="*/ 126 w 129"/>
                <a:gd name="T27" fmla="*/ 158 h 226"/>
                <a:gd name="T28" fmla="*/ 129 w 129"/>
                <a:gd name="T29" fmla="*/ 152 h 226"/>
                <a:gd name="T30" fmla="*/ 124 w 129"/>
                <a:gd name="T31" fmla="*/ 139 h 226"/>
                <a:gd name="T32" fmla="*/ 123 w 129"/>
                <a:gd name="T33" fmla="*/ 131 h 226"/>
                <a:gd name="T34" fmla="*/ 124 w 129"/>
                <a:gd name="T35" fmla="*/ 125 h 226"/>
                <a:gd name="T36" fmla="*/ 122 w 129"/>
                <a:gd name="T37" fmla="*/ 34 h 226"/>
                <a:gd name="T38" fmla="*/ 116 w 129"/>
                <a:gd name="T39" fmla="*/ 26 h 226"/>
                <a:gd name="T40" fmla="*/ 113 w 129"/>
                <a:gd name="T41" fmla="*/ 17 h 226"/>
                <a:gd name="T42" fmla="*/ 107 w 129"/>
                <a:gd name="T43" fmla="*/ 3 h 226"/>
                <a:gd name="T44" fmla="*/ 24 w 129"/>
                <a:gd name="T45" fmla="*/ 5 h 226"/>
                <a:gd name="T46" fmla="*/ 22 w 129"/>
                <a:gd name="T47" fmla="*/ 3 h 226"/>
                <a:gd name="T48" fmla="*/ 21 w 129"/>
                <a:gd name="T49" fmla="*/ 8 h 226"/>
                <a:gd name="T50" fmla="*/ 28 w 129"/>
                <a:gd name="T51" fmla="*/ 14 h 226"/>
                <a:gd name="T52" fmla="*/ 38 w 129"/>
                <a:gd name="T53" fmla="*/ 23 h 226"/>
                <a:gd name="T54" fmla="*/ 36 w 129"/>
                <a:gd name="T55" fmla="*/ 32 h 226"/>
                <a:gd name="T56" fmla="*/ 31 w 129"/>
                <a:gd name="T57" fmla="*/ 43 h 226"/>
                <a:gd name="T58" fmla="*/ 27 w 129"/>
                <a:gd name="T59" fmla="*/ 47 h 226"/>
                <a:gd name="T60" fmla="*/ 15 w 129"/>
                <a:gd name="T61" fmla="*/ 50 h 226"/>
                <a:gd name="T62" fmla="*/ 12 w 129"/>
                <a:gd name="T63" fmla="*/ 55 h 226"/>
                <a:gd name="T64" fmla="*/ 15 w 129"/>
                <a:gd name="T65" fmla="*/ 65 h 226"/>
                <a:gd name="T66" fmla="*/ 13 w 129"/>
                <a:gd name="T67" fmla="*/ 70 h 226"/>
                <a:gd name="T68" fmla="*/ 11 w 129"/>
                <a:gd name="T69" fmla="*/ 77 h 226"/>
                <a:gd name="T70" fmla="*/ 2 w 129"/>
                <a:gd name="T71" fmla="*/ 86 h 226"/>
                <a:gd name="T72" fmla="*/ 0 w 129"/>
                <a:gd name="T73" fmla="*/ 95 h 226"/>
                <a:gd name="T74" fmla="*/ 0 w 129"/>
                <a:gd name="T75" fmla="*/ 113 h 226"/>
                <a:gd name="T76" fmla="*/ 21 w 129"/>
                <a:gd name="T77" fmla="*/ 136 h 226"/>
                <a:gd name="T78" fmla="*/ 25 w 129"/>
                <a:gd name="T79" fmla="*/ 150 h 226"/>
                <a:gd name="T80" fmla="*/ 31 w 129"/>
                <a:gd name="T81" fmla="*/ 151 h 226"/>
                <a:gd name="T82" fmla="*/ 39 w 129"/>
                <a:gd name="T83" fmla="*/ 150 h 226"/>
                <a:gd name="T84" fmla="*/ 45 w 129"/>
                <a:gd name="T85" fmla="*/ 156 h 226"/>
                <a:gd name="T86" fmla="*/ 41 w 129"/>
                <a:gd name="T87" fmla="*/ 167 h 226"/>
                <a:gd name="T88" fmla="*/ 39 w 129"/>
                <a:gd name="T89" fmla="*/ 175 h 226"/>
                <a:gd name="T90" fmla="*/ 44 w 129"/>
                <a:gd name="T91" fmla="*/ 185 h 226"/>
                <a:gd name="T92" fmla="*/ 53 w 129"/>
                <a:gd name="T93" fmla="*/ 189 h 226"/>
                <a:gd name="T94" fmla="*/ 68 w 129"/>
                <a:gd name="T95" fmla="*/ 200 h 226"/>
                <a:gd name="T96" fmla="*/ 70 w 129"/>
                <a:gd name="T97" fmla="*/ 214 h 226"/>
                <a:gd name="T98" fmla="*/ 74 w 129"/>
                <a:gd name="T99" fmla="*/ 222 h 226"/>
                <a:gd name="T100" fmla="*/ 76 w 129"/>
                <a:gd name="T101" fmla="*/ 222 h 226"/>
                <a:gd name="T102" fmla="*/ 83 w 129"/>
                <a:gd name="T103" fmla="*/ 221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29" h="226">
                  <a:moveTo>
                    <a:pt x="86" y="218"/>
                  </a:moveTo>
                  <a:lnTo>
                    <a:pt x="88" y="217"/>
                  </a:lnTo>
                  <a:lnTo>
                    <a:pt x="92" y="219"/>
                  </a:lnTo>
                  <a:lnTo>
                    <a:pt x="96" y="222"/>
                  </a:lnTo>
                  <a:lnTo>
                    <a:pt x="99" y="222"/>
                  </a:lnTo>
                  <a:lnTo>
                    <a:pt x="102" y="222"/>
                  </a:lnTo>
                  <a:lnTo>
                    <a:pt x="104" y="221"/>
                  </a:lnTo>
                  <a:lnTo>
                    <a:pt x="102" y="216"/>
                  </a:lnTo>
                  <a:lnTo>
                    <a:pt x="102" y="211"/>
                  </a:lnTo>
                  <a:lnTo>
                    <a:pt x="105" y="209"/>
                  </a:lnTo>
                  <a:lnTo>
                    <a:pt x="111" y="207"/>
                  </a:lnTo>
                  <a:lnTo>
                    <a:pt x="113" y="206"/>
                  </a:lnTo>
                  <a:lnTo>
                    <a:pt x="112" y="203"/>
                  </a:lnTo>
                  <a:lnTo>
                    <a:pt x="112" y="200"/>
                  </a:lnTo>
                  <a:lnTo>
                    <a:pt x="112" y="199"/>
                  </a:lnTo>
                  <a:lnTo>
                    <a:pt x="112" y="195"/>
                  </a:lnTo>
                  <a:lnTo>
                    <a:pt x="115" y="194"/>
                  </a:lnTo>
                  <a:lnTo>
                    <a:pt x="115" y="194"/>
                  </a:lnTo>
                  <a:lnTo>
                    <a:pt x="114" y="193"/>
                  </a:lnTo>
                  <a:lnTo>
                    <a:pt x="113" y="189"/>
                  </a:lnTo>
                  <a:lnTo>
                    <a:pt x="113" y="183"/>
                  </a:lnTo>
                  <a:lnTo>
                    <a:pt x="115" y="179"/>
                  </a:lnTo>
                  <a:lnTo>
                    <a:pt x="117" y="178"/>
                  </a:lnTo>
                  <a:lnTo>
                    <a:pt x="118" y="172"/>
                  </a:lnTo>
                  <a:lnTo>
                    <a:pt x="121" y="169"/>
                  </a:lnTo>
                  <a:lnTo>
                    <a:pt x="123" y="167"/>
                  </a:lnTo>
                  <a:lnTo>
                    <a:pt x="124" y="162"/>
                  </a:lnTo>
                  <a:lnTo>
                    <a:pt x="126" y="158"/>
                  </a:lnTo>
                  <a:lnTo>
                    <a:pt x="129" y="156"/>
                  </a:lnTo>
                  <a:lnTo>
                    <a:pt x="129" y="152"/>
                  </a:lnTo>
                  <a:lnTo>
                    <a:pt x="128" y="146"/>
                  </a:lnTo>
                  <a:lnTo>
                    <a:pt x="124" y="139"/>
                  </a:lnTo>
                  <a:lnTo>
                    <a:pt x="123" y="135"/>
                  </a:lnTo>
                  <a:lnTo>
                    <a:pt x="123" y="131"/>
                  </a:lnTo>
                  <a:lnTo>
                    <a:pt x="123" y="128"/>
                  </a:lnTo>
                  <a:lnTo>
                    <a:pt x="124" y="125"/>
                  </a:lnTo>
                  <a:lnTo>
                    <a:pt x="121" y="34"/>
                  </a:lnTo>
                  <a:lnTo>
                    <a:pt x="122" y="34"/>
                  </a:lnTo>
                  <a:lnTo>
                    <a:pt x="118" y="31"/>
                  </a:lnTo>
                  <a:lnTo>
                    <a:pt x="116" y="26"/>
                  </a:lnTo>
                  <a:lnTo>
                    <a:pt x="114" y="23"/>
                  </a:lnTo>
                  <a:lnTo>
                    <a:pt x="113" y="17"/>
                  </a:lnTo>
                  <a:lnTo>
                    <a:pt x="109" y="13"/>
                  </a:lnTo>
                  <a:lnTo>
                    <a:pt x="107" y="3"/>
                  </a:lnTo>
                  <a:lnTo>
                    <a:pt x="107" y="0"/>
                  </a:lnTo>
                  <a:lnTo>
                    <a:pt x="24" y="5"/>
                  </a:lnTo>
                  <a:lnTo>
                    <a:pt x="22" y="3"/>
                  </a:lnTo>
                  <a:lnTo>
                    <a:pt x="22" y="3"/>
                  </a:lnTo>
                  <a:lnTo>
                    <a:pt x="21" y="6"/>
                  </a:lnTo>
                  <a:lnTo>
                    <a:pt x="21" y="8"/>
                  </a:lnTo>
                  <a:lnTo>
                    <a:pt x="24" y="11"/>
                  </a:lnTo>
                  <a:lnTo>
                    <a:pt x="28" y="14"/>
                  </a:lnTo>
                  <a:lnTo>
                    <a:pt x="33" y="18"/>
                  </a:lnTo>
                  <a:lnTo>
                    <a:pt x="38" y="23"/>
                  </a:lnTo>
                  <a:lnTo>
                    <a:pt x="38" y="26"/>
                  </a:lnTo>
                  <a:lnTo>
                    <a:pt x="36" y="32"/>
                  </a:lnTo>
                  <a:lnTo>
                    <a:pt x="34" y="35"/>
                  </a:lnTo>
                  <a:lnTo>
                    <a:pt x="31" y="43"/>
                  </a:lnTo>
                  <a:lnTo>
                    <a:pt x="29" y="45"/>
                  </a:lnTo>
                  <a:lnTo>
                    <a:pt x="27" y="47"/>
                  </a:lnTo>
                  <a:lnTo>
                    <a:pt x="21" y="50"/>
                  </a:lnTo>
                  <a:lnTo>
                    <a:pt x="15" y="50"/>
                  </a:lnTo>
                  <a:lnTo>
                    <a:pt x="12" y="51"/>
                  </a:lnTo>
                  <a:lnTo>
                    <a:pt x="12" y="55"/>
                  </a:lnTo>
                  <a:lnTo>
                    <a:pt x="12" y="58"/>
                  </a:lnTo>
                  <a:lnTo>
                    <a:pt x="15" y="65"/>
                  </a:lnTo>
                  <a:lnTo>
                    <a:pt x="17" y="67"/>
                  </a:lnTo>
                  <a:lnTo>
                    <a:pt x="13" y="70"/>
                  </a:lnTo>
                  <a:lnTo>
                    <a:pt x="13" y="77"/>
                  </a:lnTo>
                  <a:lnTo>
                    <a:pt x="11" y="77"/>
                  </a:lnTo>
                  <a:lnTo>
                    <a:pt x="8" y="80"/>
                  </a:lnTo>
                  <a:lnTo>
                    <a:pt x="2" y="86"/>
                  </a:lnTo>
                  <a:lnTo>
                    <a:pt x="3" y="92"/>
                  </a:lnTo>
                  <a:lnTo>
                    <a:pt x="0" y="95"/>
                  </a:lnTo>
                  <a:lnTo>
                    <a:pt x="0" y="104"/>
                  </a:lnTo>
                  <a:lnTo>
                    <a:pt x="0" y="113"/>
                  </a:lnTo>
                  <a:lnTo>
                    <a:pt x="6" y="123"/>
                  </a:lnTo>
                  <a:lnTo>
                    <a:pt x="21" y="136"/>
                  </a:lnTo>
                  <a:lnTo>
                    <a:pt x="25" y="142"/>
                  </a:lnTo>
                  <a:lnTo>
                    <a:pt x="25" y="150"/>
                  </a:lnTo>
                  <a:lnTo>
                    <a:pt x="30" y="154"/>
                  </a:lnTo>
                  <a:lnTo>
                    <a:pt x="31" y="151"/>
                  </a:lnTo>
                  <a:lnTo>
                    <a:pt x="34" y="150"/>
                  </a:lnTo>
                  <a:lnTo>
                    <a:pt x="39" y="150"/>
                  </a:lnTo>
                  <a:lnTo>
                    <a:pt x="42" y="153"/>
                  </a:lnTo>
                  <a:lnTo>
                    <a:pt x="45" y="156"/>
                  </a:lnTo>
                  <a:lnTo>
                    <a:pt x="42" y="162"/>
                  </a:lnTo>
                  <a:lnTo>
                    <a:pt x="41" y="167"/>
                  </a:lnTo>
                  <a:lnTo>
                    <a:pt x="41" y="170"/>
                  </a:lnTo>
                  <a:lnTo>
                    <a:pt x="39" y="175"/>
                  </a:lnTo>
                  <a:lnTo>
                    <a:pt x="39" y="180"/>
                  </a:lnTo>
                  <a:lnTo>
                    <a:pt x="44" y="185"/>
                  </a:lnTo>
                  <a:lnTo>
                    <a:pt x="51" y="190"/>
                  </a:lnTo>
                  <a:lnTo>
                    <a:pt x="53" y="189"/>
                  </a:lnTo>
                  <a:lnTo>
                    <a:pt x="64" y="196"/>
                  </a:lnTo>
                  <a:lnTo>
                    <a:pt x="68" y="200"/>
                  </a:lnTo>
                  <a:lnTo>
                    <a:pt x="71" y="209"/>
                  </a:lnTo>
                  <a:lnTo>
                    <a:pt x="70" y="214"/>
                  </a:lnTo>
                  <a:lnTo>
                    <a:pt x="69" y="217"/>
                  </a:lnTo>
                  <a:lnTo>
                    <a:pt x="74" y="222"/>
                  </a:lnTo>
                  <a:lnTo>
                    <a:pt x="74" y="226"/>
                  </a:lnTo>
                  <a:lnTo>
                    <a:pt x="76" y="222"/>
                  </a:lnTo>
                  <a:lnTo>
                    <a:pt x="80" y="222"/>
                  </a:lnTo>
                  <a:lnTo>
                    <a:pt x="83" y="221"/>
                  </a:lnTo>
                  <a:lnTo>
                    <a:pt x="86" y="218"/>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104" name="Freeform 55"/>
            <p:cNvSpPr>
              <a:spLocks/>
            </p:cNvSpPr>
            <p:nvPr/>
          </p:nvSpPr>
          <p:spPr bwMode="auto">
            <a:xfrm>
              <a:off x="3218129" y="3144087"/>
              <a:ext cx="641972" cy="471775"/>
            </a:xfrm>
            <a:custGeom>
              <a:avLst/>
              <a:gdLst>
                <a:gd name="T0" fmla="*/ 196 w 231"/>
                <a:gd name="T1" fmla="*/ 154 h 170"/>
                <a:gd name="T2" fmla="*/ 201 w 231"/>
                <a:gd name="T3" fmla="*/ 150 h 170"/>
                <a:gd name="T4" fmla="*/ 206 w 231"/>
                <a:gd name="T5" fmla="*/ 139 h 170"/>
                <a:gd name="T6" fmla="*/ 200 w 231"/>
                <a:gd name="T7" fmla="*/ 128 h 170"/>
                <a:gd name="T8" fmla="*/ 200 w 231"/>
                <a:gd name="T9" fmla="*/ 120 h 170"/>
                <a:gd name="T10" fmla="*/ 211 w 231"/>
                <a:gd name="T11" fmla="*/ 118 h 170"/>
                <a:gd name="T12" fmla="*/ 220 w 231"/>
                <a:gd name="T13" fmla="*/ 113 h 170"/>
                <a:gd name="T14" fmla="*/ 226 w 231"/>
                <a:gd name="T15" fmla="*/ 101 h 170"/>
                <a:gd name="T16" fmla="*/ 231 w 231"/>
                <a:gd name="T17" fmla="*/ 90 h 170"/>
                <a:gd name="T18" fmla="*/ 225 w 231"/>
                <a:gd name="T19" fmla="*/ 81 h 170"/>
                <a:gd name="T20" fmla="*/ 215 w 231"/>
                <a:gd name="T21" fmla="*/ 72 h 170"/>
                <a:gd name="T22" fmla="*/ 211 w 231"/>
                <a:gd name="T23" fmla="*/ 66 h 170"/>
                <a:gd name="T24" fmla="*/ 214 w 231"/>
                <a:gd name="T25" fmla="*/ 65 h 170"/>
                <a:gd name="T26" fmla="*/ 206 w 231"/>
                <a:gd name="T27" fmla="*/ 59 h 170"/>
                <a:gd name="T28" fmla="*/ 196 w 231"/>
                <a:gd name="T29" fmla="*/ 55 h 170"/>
                <a:gd name="T30" fmla="*/ 194 w 231"/>
                <a:gd name="T31" fmla="*/ 45 h 170"/>
                <a:gd name="T32" fmla="*/ 194 w 231"/>
                <a:gd name="T33" fmla="*/ 35 h 170"/>
                <a:gd name="T34" fmla="*/ 192 w 231"/>
                <a:gd name="T35" fmla="*/ 25 h 170"/>
                <a:gd name="T36" fmla="*/ 7 w 231"/>
                <a:gd name="T37" fmla="*/ 22 h 170"/>
                <a:gd name="T38" fmla="*/ 8 w 231"/>
                <a:gd name="T39" fmla="*/ 0 h 170"/>
                <a:gd name="T40" fmla="*/ 4 w 231"/>
                <a:gd name="T41" fmla="*/ 23 h 170"/>
                <a:gd name="T42" fmla="*/ 3 w 231"/>
                <a:gd name="T43" fmla="*/ 31 h 170"/>
                <a:gd name="T44" fmla="*/ 7 w 231"/>
                <a:gd name="T45" fmla="*/ 37 h 170"/>
                <a:gd name="T46" fmla="*/ 5 w 231"/>
                <a:gd name="T47" fmla="*/ 42 h 170"/>
                <a:gd name="T48" fmla="*/ 4 w 231"/>
                <a:gd name="T49" fmla="*/ 52 h 170"/>
                <a:gd name="T50" fmla="*/ 0 w 231"/>
                <a:gd name="T51" fmla="*/ 56 h 170"/>
                <a:gd name="T52" fmla="*/ 4 w 231"/>
                <a:gd name="T53" fmla="*/ 62 h 170"/>
                <a:gd name="T54" fmla="*/ 4 w 231"/>
                <a:gd name="T55" fmla="*/ 69 h 170"/>
                <a:gd name="T56" fmla="*/ 6 w 231"/>
                <a:gd name="T57" fmla="*/ 71 h 170"/>
                <a:gd name="T58" fmla="*/ 12 w 231"/>
                <a:gd name="T59" fmla="*/ 85 h 170"/>
                <a:gd name="T60" fmla="*/ 16 w 231"/>
                <a:gd name="T61" fmla="*/ 96 h 170"/>
                <a:gd name="T62" fmla="*/ 19 w 231"/>
                <a:gd name="T63" fmla="*/ 102 h 170"/>
                <a:gd name="T64" fmla="*/ 20 w 231"/>
                <a:gd name="T65" fmla="*/ 104 h 170"/>
                <a:gd name="T66" fmla="*/ 18 w 231"/>
                <a:gd name="T67" fmla="*/ 109 h 170"/>
                <a:gd name="T68" fmla="*/ 20 w 231"/>
                <a:gd name="T69" fmla="*/ 116 h 170"/>
                <a:gd name="T70" fmla="*/ 24 w 231"/>
                <a:gd name="T71" fmla="*/ 118 h 170"/>
                <a:gd name="T72" fmla="*/ 26 w 231"/>
                <a:gd name="T73" fmla="*/ 135 h 170"/>
                <a:gd name="T74" fmla="*/ 27 w 231"/>
                <a:gd name="T75" fmla="*/ 142 h 170"/>
                <a:gd name="T76" fmla="*/ 28 w 231"/>
                <a:gd name="T77" fmla="*/ 154 h 170"/>
                <a:gd name="T78" fmla="*/ 30 w 231"/>
                <a:gd name="T79" fmla="*/ 162 h 170"/>
                <a:gd name="T80" fmla="*/ 188 w 231"/>
                <a:gd name="T81" fmla="*/ 170 h 170"/>
                <a:gd name="T82" fmla="*/ 189 w 231"/>
                <a:gd name="T83" fmla="*/ 161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31" h="170">
                  <a:moveTo>
                    <a:pt x="189" y="161"/>
                  </a:moveTo>
                  <a:cubicBezTo>
                    <a:pt x="196" y="154"/>
                    <a:pt x="196" y="154"/>
                    <a:pt x="196" y="154"/>
                  </a:cubicBezTo>
                  <a:cubicBezTo>
                    <a:pt x="199" y="150"/>
                    <a:pt x="199" y="150"/>
                    <a:pt x="199" y="150"/>
                  </a:cubicBezTo>
                  <a:cubicBezTo>
                    <a:pt x="201" y="150"/>
                    <a:pt x="201" y="150"/>
                    <a:pt x="201" y="150"/>
                  </a:cubicBezTo>
                  <a:cubicBezTo>
                    <a:pt x="202" y="142"/>
                    <a:pt x="202" y="142"/>
                    <a:pt x="202" y="142"/>
                  </a:cubicBezTo>
                  <a:cubicBezTo>
                    <a:pt x="206" y="139"/>
                    <a:pt x="206" y="139"/>
                    <a:pt x="206" y="139"/>
                  </a:cubicBezTo>
                  <a:cubicBezTo>
                    <a:pt x="204" y="136"/>
                    <a:pt x="204" y="136"/>
                    <a:pt x="204" y="136"/>
                  </a:cubicBezTo>
                  <a:cubicBezTo>
                    <a:pt x="200" y="128"/>
                    <a:pt x="200" y="128"/>
                    <a:pt x="200" y="128"/>
                  </a:cubicBezTo>
                  <a:cubicBezTo>
                    <a:pt x="200" y="124"/>
                    <a:pt x="200" y="124"/>
                    <a:pt x="200" y="124"/>
                  </a:cubicBezTo>
                  <a:cubicBezTo>
                    <a:pt x="200" y="120"/>
                    <a:pt x="200" y="120"/>
                    <a:pt x="200" y="120"/>
                  </a:cubicBezTo>
                  <a:cubicBezTo>
                    <a:pt x="204" y="118"/>
                    <a:pt x="204" y="118"/>
                    <a:pt x="204" y="118"/>
                  </a:cubicBezTo>
                  <a:cubicBezTo>
                    <a:pt x="211" y="118"/>
                    <a:pt x="211" y="118"/>
                    <a:pt x="211" y="118"/>
                  </a:cubicBezTo>
                  <a:cubicBezTo>
                    <a:pt x="218" y="115"/>
                    <a:pt x="218" y="115"/>
                    <a:pt x="218" y="115"/>
                  </a:cubicBezTo>
                  <a:cubicBezTo>
                    <a:pt x="220" y="113"/>
                    <a:pt x="220" y="113"/>
                    <a:pt x="220" y="113"/>
                  </a:cubicBezTo>
                  <a:cubicBezTo>
                    <a:pt x="223" y="110"/>
                    <a:pt x="223" y="110"/>
                    <a:pt x="223" y="110"/>
                  </a:cubicBezTo>
                  <a:cubicBezTo>
                    <a:pt x="226" y="101"/>
                    <a:pt x="226" y="101"/>
                    <a:pt x="226" y="101"/>
                  </a:cubicBezTo>
                  <a:cubicBezTo>
                    <a:pt x="229" y="97"/>
                    <a:pt x="229" y="97"/>
                    <a:pt x="229" y="97"/>
                  </a:cubicBezTo>
                  <a:cubicBezTo>
                    <a:pt x="231" y="90"/>
                    <a:pt x="231" y="90"/>
                    <a:pt x="231" y="90"/>
                  </a:cubicBezTo>
                  <a:cubicBezTo>
                    <a:pt x="231" y="87"/>
                    <a:pt x="231" y="87"/>
                    <a:pt x="231" y="87"/>
                  </a:cubicBezTo>
                  <a:cubicBezTo>
                    <a:pt x="225" y="81"/>
                    <a:pt x="225" y="81"/>
                    <a:pt x="225" y="81"/>
                  </a:cubicBezTo>
                  <a:cubicBezTo>
                    <a:pt x="219" y="76"/>
                    <a:pt x="219" y="76"/>
                    <a:pt x="219" y="76"/>
                  </a:cubicBezTo>
                  <a:cubicBezTo>
                    <a:pt x="215" y="72"/>
                    <a:pt x="215" y="72"/>
                    <a:pt x="215" y="72"/>
                  </a:cubicBezTo>
                  <a:cubicBezTo>
                    <a:pt x="211" y="69"/>
                    <a:pt x="211" y="69"/>
                    <a:pt x="211" y="69"/>
                  </a:cubicBezTo>
                  <a:cubicBezTo>
                    <a:pt x="211" y="66"/>
                    <a:pt x="211" y="66"/>
                    <a:pt x="211" y="66"/>
                  </a:cubicBezTo>
                  <a:cubicBezTo>
                    <a:pt x="212" y="63"/>
                    <a:pt x="212" y="63"/>
                    <a:pt x="212" y="63"/>
                  </a:cubicBezTo>
                  <a:cubicBezTo>
                    <a:pt x="214" y="65"/>
                    <a:pt x="214" y="65"/>
                    <a:pt x="214" y="65"/>
                  </a:cubicBezTo>
                  <a:cubicBezTo>
                    <a:pt x="211" y="61"/>
                    <a:pt x="211" y="61"/>
                    <a:pt x="211" y="61"/>
                  </a:cubicBezTo>
                  <a:cubicBezTo>
                    <a:pt x="211" y="61"/>
                    <a:pt x="207" y="59"/>
                    <a:pt x="206" y="59"/>
                  </a:cubicBezTo>
                  <a:cubicBezTo>
                    <a:pt x="205" y="59"/>
                    <a:pt x="201" y="55"/>
                    <a:pt x="201" y="55"/>
                  </a:cubicBezTo>
                  <a:cubicBezTo>
                    <a:pt x="196" y="55"/>
                    <a:pt x="196" y="55"/>
                    <a:pt x="196" y="55"/>
                  </a:cubicBezTo>
                  <a:cubicBezTo>
                    <a:pt x="196" y="50"/>
                    <a:pt x="196" y="50"/>
                    <a:pt x="196" y="50"/>
                  </a:cubicBezTo>
                  <a:cubicBezTo>
                    <a:pt x="194" y="45"/>
                    <a:pt x="194" y="45"/>
                    <a:pt x="194" y="45"/>
                  </a:cubicBezTo>
                  <a:cubicBezTo>
                    <a:pt x="194" y="39"/>
                    <a:pt x="194" y="39"/>
                    <a:pt x="194" y="39"/>
                  </a:cubicBezTo>
                  <a:cubicBezTo>
                    <a:pt x="194" y="35"/>
                    <a:pt x="194" y="35"/>
                    <a:pt x="194" y="35"/>
                  </a:cubicBezTo>
                  <a:cubicBezTo>
                    <a:pt x="194" y="28"/>
                    <a:pt x="194" y="28"/>
                    <a:pt x="194" y="28"/>
                  </a:cubicBezTo>
                  <a:cubicBezTo>
                    <a:pt x="192" y="25"/>
                    <a:pt x="192" y="25"/>
                    <a:pt x="192" y="25"/>
                  </a:cubicBezTo>
                  <a:cubicBezTo>
                    <a:pt x="189" y="18"/>
                    <a:pt x="189" y="18"/>
                    <a:pt x="189" y="18"/>
                  </a:cubicBezTo>
                  <a:cubicBezTo>
                    <a:pt x="7" y="22"/>
                    <a:pt x="7" y="22"/>
                    <a:pt x="7" y="22"/>
                  </a:cubicBezTo>
                  <a:cubicBezTo>
                    <a:pt x="8" y="0"/>
                    <a:pt x="8" y="0"/>
                    <a:pt x="8" y="0"/>
                  </a:cubicBezTo>
                  <a:cubicBezTo>
                    <a:pt x="8" y="0"/>
                    <a:pt x="8" y="0"/>
                    <a:pt x="8" y="0"/>
                  </a:cubicBezTo>
                  <a:cubicBezTo>
                    <a:pt x="7" y="23"/>
                    <a:pt x="7" y="23"/>
                    <a:pt x="7" y="23"/>
                  </a:cubicBezTo>
                  <a:cubicBezTo>
                    <a:pt x="4" y="23"/>
                    <a:pt x="4" y="23"/>
                    <a:pt x="4" y="23"/>
                  </a:cubicBezTo>
                  <a:cubicBezTo>
                    <a:pt x="4" y="26"/>
                    <a:pt x="4" y="26"/>
                    <a:pt x="4" y="26"/>
                  </a:cubicBezTo>
                  <a:cubicBezTo>
                    <a:pt x="3" y="31"/>
                    <a:pt x="3" y="31"/>
                    <a:pt x="3" y="31"/>
                  </a:cubicBezTo>
                  <a:cubicBezTo>
                    <a:pt x="5" y="32"/>
                    <a:pt x="5" y="32"/>
                    <a:pt x="5" y="32"/>
                  </a:cubicBezTo>
                  <a:cubicBezTo>
                    <a:pt x="7" y="37"/>
                    <a:pt x="7" y="37"/>
                    <a:pt x="7" y="37"/>
                  </a:cubicBezTo>
                  <a:cubicBezTo>
                    <a:pt x="7" y="41"/>
                    <a:pt x="7" y="41"/>
                    <a:pt x="7" y="41"/>
                  </a:cubicBezTo>
                  <a:cubicBezTo>
                    <a:pt x="5" y="42"/>
                    <a:pt x="5" y="42"/>
                    <a:pt x="5" y="42"/>
                  </a:cubicBezTo>
                  <a:cubicBezTo>
                    <a:pt x="4" y="45"/>
                    <a:pt x="4" y="45"/>
                    <a:pt x="4" y="45"/>
                  </a:cubicBezTo>
                  <a:cubicBezTo>
                    <a:pt x="4" y="52"/>
                    <a:pt x="4" y="52"/>
                    <a:pt x="4" y="52"/>
                  </a:cubicBezTo>
                  <a:cubicBezTo>
                    <a:pt x="1" y="53"/>
                    <a:pt x="1" y="53"/>
                    <a:pt x="1" y="53"/>
                  </a:cubicBezTo>
                  <a:cubicBezTo>
                    <a:pt x="0" y="56"/>
                    <a:pt x="0" y="56"/>
                    <a:pt x="0" y="56"/>
                  </a:cubicBezTo>
                  <a:cubicBezTo>
                    <a:pt x="0" y="59"/>
                    <a:pt x="0" y="59"/>
                    <a:pt x="0" y="59"/>
                  </a:cubicBezTo>
                  <a:cubicBezTo>
                    <a:pt x="4" y="62"/>
                    <a:pt x="4" y="62"/>
                    <a:pt x="4" y="62"/>
                  </a:cubicBezTo>
                  <a:cubicBezTo>
                    <a:pt x="4" y="66"/>
                    <a:pt x="4" y="66"/>
                    <a:pt x="4" y="66"/>
                  </a:cubicBezTo>
                  <a:cubicBezTo>
                    <a:pt x="4" y="69"/>
                    <a:pt x="4" y="69"/>
                    <a:pt x="4" y="69"/>
                  </a:cubicBezTo>
                  <a:cubicBezTo>
                    <a:pt x="3" y="67"/>
                    <a:pt x="3" y="67"/>
                    <a:pt x="3" y="67"/>
                  </a:cubicBezTo>
                  <a:cubicBezTo>
                    <a:pt x="6" y="71"/>
                    <a:pt x="6" y="71"/>
                    <a:pt x="6" y="71"/>
                  </a:cubicBezTo>
                  <a:cubicBezTo>
                    <a:pt x="9" y="80"/>
                    <a:pt x="9" y="80"/>
                    <a:pt x="9" y="80"/>
                  </a:cubicBezTo>
                  <a:cubicBezTo>
                    <a:pt x="12" y="85"/>
                    <a:pt x="12" y="85"/>
                    <a:pt x="12" y="85"/>
                  </a:cubicBezTo>
                  <a:cubicBezTo>
                    <a:pt x="14" y="91"/>
                    <a:pt x="14" y="91"/>
                    <a:pt x="14" y="91"/>
                  </a:cubicBezTo>
                  <a:cubicBezTo>
                    <a:pt x="16" y="96"/>
                    <a:pt x="16" y="96"/>
                    <a:pt x="16" y="96"/>
                  </a:cubicBezTo>
                  <a:cubicBezTo>
                    <a:pt x="18" y="99"/>
                    <a:pt x="18" y="99"/>
                    <a:pt x="18" y="99"/>
                  </a:cubicBezTo>
                  <a:cubicBezTo>
                    <a:pt x="19" y="102"/>
                    <a:pt x="19" y="102"/>
                    <a:pt x="19" y="102"/>
                  </a:cubicBezTo>
                  <a:cubicBezTo>
                    <a:pt x="20" y="103"/>
                    <a:pt x="20" y="103"/>
                    <a:pt x="20" y="103"/>
                  </a:cubicBezTo>
                  <a:cubicBezTo>
                    <a:pt x="20" y="104"/>
                    <a:pt x="20" y="104"/>
                    <a:pt x="20" y="104"/>
                  </a:cubicBezTo>
                  <a:cubicBezTo>
                    <a:pt x="17" y="105"/>
                    <a:pt x="17" y="105"/>
                    <a:pt x="17" y="105"/>
                  </a:cubicBezTo>
                  <a:cubicBezTo>
                    <a:pt x="18" y="109"/>
                    <a:pt x="18" y="109"/>
                    <a:pt x="18" y="109"/>
                  </a:cubicBezTo>
                  <a:cubicBezTo>
                    <a:pt x="19" y="114"/>
                    <a:pt x="19" y="114"/>
                    <a:pt x="19" y="114"/>
                  </a:cubicBezTo>
                  <a:cubicBezTo>
                    <a:pt x="20" y="116"/>
                    <a:pt x="20" y="116"/>
                    <a:pt x="20" y="116"/>
                  </a:cubicBezTo>
                  <a:cubicBezTo>
                    <a:pt x="22" y="116"/>
                    <a:pt x="22" y="116"/>
                    <a:pt x="22" y="116"/>
                  </a:cubicBezTo>
                  <a:cubicBezTo>
                    <a:pt x="24" y="118"/>
                    <a:pt x="24" y="118"/>
                    <a:pt x="24" y="118"/>
                  </a:cubicBezTo>
                  <a:cubicBezTo>
                    <a:pt x="26" y="125"/>
                    <a:pt x="26" y="125"/>
                    <a:pt x="26" y="125"/>
                  </a:cubicBezTo>
                  <a:cubicBezTo>
                    <a:pt x="26" y="135"/>
                    <a:pt x="26" y="135"/>
                    <a:pt x="26" y="135"/>
                  </a:cubicBezTo>
                  <a:cubicBezTo>
                    <a:pt x="25" y="139"/>
                    <a:pt x="25" y="139"/>
                    <a:pt x="25" y="139"/>
                  </a:cubicBezTo>
                  <a:cubicBezTo>
                    <a:pt x="27" y="142"/>
                    <a:pt x="27" y="142"/>
                    <a:pt x="27" y="142"/>
                  </a:cubicBezTo>
                  <a:cubicBezTo>
                    <a:pt x="28" y="144"/>
                    <a:pt x="28" y="144"/>
                    <a:pt x="28" y="144"/>
                  </a:cubicBezTo>
                  <a:cubicBezTo>
                    <a:pt x="28" y="154"/>
                    <a:pt x="28" y="154"/>
                    <a:pt x="28" y="154"/>
                  </a:cubicBezTo>
                  <a:cubicBezTo>
                    <a:pt x="30" y="161"/>
                    <a:pt x="30" y="161"/>
                    <a:pt x="30" y="161"/>
                  </a:cubicBezTo>
                  <a:cubicBezTo>
                    <a:pt x="30" y="162"/>
                    <a:pt x="30" y="162"/>
                    <a:pt x="30" y="162"/>
                  </a:cubicBezTo>
                  <a:cubicBezTo>
                    <a:pt x="176" y="160"/>
                    <a:pt x="176" y="160"/>
                    <a:pt x="176" y="160"/>
                  </a:cubicBezTo>
                  <a:cubicBezTo>
                    <a:pt x="188" y="170"/>
                    <a:pt x="188" y="170"/>
                    <a:pt x="188" y="170"/>
                  </a:cubicBezTo>
                  <a:cubicBezTo>
                    <a:pt x="190" y="168"/>
                    <a:pt x="190" y="168"/>
                    <a:pt x="190" y="168"/>
                  </a:cubicBezTo>
                  <a:lnTo>
                    <a:pt x="189" y="161"/>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bodyPr>
            <a:lstStyle/>
            <a:p>
              <a:endParaRPr lang="en-US" b="1">
                <a:solidFill>
                  <a:schemeClr val="tx1">
                    <a:lumMod val="50000"/>
                  </a:schemeClr>
                </a:solidFill>
                <a:latin typeface="+mj-lt"/>
              </a:endParaRPr>
            </a:p>
          </p:txBody>
        </p:sp>
        <p:sp>
          <p:nvSpPr>
            <p:cNvPr id="105" name="Freeform 104"/>
            <p:cNvSpPr>
              <a:spLocks/>
            </p:cNvSpPr>
            <p:nvPr/>
          </p:nvSpPr>
          <p:spPr bwMode="auto">
            <a:xfrm>
              <a:off x="295979" y="4726497"/>
              <a:ext cx="1428584" cy="1110636"/>
            </a:xfrm>
            <a:custGeom>
              <a:avLst/>
              <a:gdLst>
                <a:gd name="connsiteX0" fmla="*/ 302516 w 770887"/>
                <a:gd name="connsiteY0" fmla="*/ 482511 h 599162"/>
                <a:gd name="connsiteX1" fmla="*/ 307819 w 770887"/>
                <a:gd name="connsiteY1" fmla="*/ 487813 h 599162"/>
                <a:gd name="connsiteX2" fmla="*/ 318423 w 770887"/>
                <a:gd name="connsiteY2" fmla="*/ 494883 h 599162"/>
                <a:gd name="connsiteX3" fmla="*/ 311354 w 770887"/>
                <a:gd name="connsiteY3" fmla="*/ 496651 h 599162"/>
                <a:gd name="connsiteX4" fmla="*/ 307819 w 770887"/>
                <a:gd name="connsiteY4" fmla="*/ 496651 h 599162"/>
                <a:gd name="connsiteX5" fmla="*/ 300749 w 770887"/>
                <a:gd name="connsiteY5" fmla="*/ 501953 h 599162"/>
                <a:gd name="connsiteX6" fmla="*/ 300749 w 770887"/>
                <a:gd name="connsiteY6" fmla="*/ 503720 h 599162"/>
                <a:gd name="connsiteX7" fmla="*/ 300749 w 770887"/>
                <a:gd name="connsiteY7" fmla="*/ 509023 h 599162"/>
                <a:gd name="connsiteX8" fmla="*/ 304284 w 770887"/>
                <a:gd name="connsiteY8" fmla="*/ 509023 h 599162"/>
                <a:gd name="connsiteX9" fmla="*/ 311354 w 770887"/>
                <a:gd name="connsiteY9" fmla="*/ 517860 h 599162"/>
                <a:gd name="connsiteX10" fmla="*/ 311354 w 770887"/>
                <a:gd name="connsiteY10" fmla="*/ 521395 h 599162"/>
                <a:gd name="connsiteX11" fmla="*/ 306051 w 770887"/>
                <a:gd name="connsiteY11" fmla="*/ 523162 h 599162"/>
                <a:gd name="connsiteX12" fmla="*/ 302516 w 770887"/>
                <a:gd name="connsiteY12" fmla="*/ 523162 h 599162"/>
                <a:gd name="connsiteX13" fmla="*/ 298982 w 770887"/>
                <a:gd name="connsiteY13" fmla="*/ 524930 h 599162"/>
                <a:gd name="connsiteX14" fmla="*/ 297214 w 770887"/>
                <a:gd name="connsiteY14" fmla="*/ 524930 h 599162"/>
                <a:gd name="connsiteX15" fmla="*/ 291912 w 770887"/>
                <a:gd name="connsiteY15" fmla="*/ 528465 h 599162"/>
                <a:gd name="connsiteX16" fmla="*/ 291912 w 770887"/>
                <a:gd name="connsiteY16" fmla="*/ 533767 h 599162"/>
                <a:gd name="connsiteX17" fmla="*/ 291912 w 770887"/>
                <a:gd name="connsiteY17" fmla="*/ 535534 h 599162"/>
                <a:gd name="connsiteX18" fmla="*/ 288377 w 770887"/>
                <a:gd name="connsiteY18" fmla="*/ 540837 h 599162"/>
                <a:gd name="connsiteX19" fmla="*/ 283075 w 770887"/>
                <a:gd name="connsiteY19" fmla="*/ 531999 h 599162"/>
                <a:gd name="connsiteX20" fmla="*/ 283075 w 770887"/>
                <a:gd name="connsiteY20" fmla="*/ 533767 h 599162"/>
                <a:gd name="connsiteX21" fmla="*/ 281307 w 770887"/>
                <a:gd name="connsiteY21" fmla="*/ 537302 h 599162"/>
                <a:gd name="connsiteX22" fmla="*/ 276005 w 770887"/>
                <a:gd name="connsiteY22" fmla="*/ 542604 h 599162"/>
                <a:gd name="connsiteX23" fmla="*/ 272470 w 770887"/>
                <a:gd name="connsiteY23" fmla="*/ 549674 h 599162"/>
                <a:gd name="connsiteX24" fmla="*/ 272470 w 770887"/>
                <a:gd name="connsiteY24" fmla="*/ 551441 h 599162"/>
                <a:gd name="connsiteX25" fmla="*/ 272470 w 770887"/>
                <a:gd name="connsiteY25" fmla="*/ 558511 h 599162"/>
                <a:gd name="connsiteX26" fmla="*/ 256563 w 770887"/>
                <a:gd name="connsiteY26" fmla="*/ 558511 h 599162"/>
                <a:gd name="connsiteX27" fmla="*/ 268935 w 770887"/>
                <a:gd name="connsiteY27" fmla="*/ 554976 h 599162"/>
                <a:gd name="connsiteX28" fmla="*/ 270703 w 770887"/>
                <a:gd name="connsiteY28" fmla="*/ 551441 h 599162"/>
                <a:gd name="connsiteX29" fmla="*/ 272470 w 770887"/>
                <a:gd name="connsiteY29" fmla="*/ 547906 h 599162"/>
                <a:gd name="connsiteX30" fmla="*/ 270703 w 770887"/>
                <a:gd name="connsiteY30" fmla="*/ 542604 h 599162"/>
                <a:gd name="connsiteX31" fmla="*/ 267168 w 770887"/>
                <a:gd name="connsiteY31" fmla="*/ 540837 h 599162"/>
                <a:gd name="connsiteX32" fmla="*/ 265400 w 770887"/>
                <a:gd name="connsiteY32" fmla="*/ 540837 h 599162"/>
                <a:gd name="connsiteX33" fmla="*/ 261866 w 770887"/>
                <a:gd name="connsiteY33" fmla="*/ 537302 h 599162"/>
                <a:gd name="connsiteX34" fmla="*/ 261866 w 770887"/>
                <a:gd name="connsiteY34" fmla="*/ 535534 h 599162"/>
                <a:gd name="connsiteX35" fmla="*/ 260098 w 770887"/>
                <a:gd name="connsiteY35" fmla="*/ 524930 h 599162"/>
                <a:gd name="connsiteX36" fmla="*/ 263633 w 770887"/>
                <a:gd name="connsiteY36" fmla="*/ 521395 h 599162"/>
                <a:gd name="connsiteX37" fmla="*/ 265400 w 770887"/>
                <a:gd name="connsiteY37" fmla="*/ 517860 h 599162"/>
                <a:gd name="connsiteX38" fmla="*/ 270703 w 770887"/>
                <a:gd name="connsiteY38" fmla="*/ 514325 h 599162"/>
                <a:gd name="connsiteX39" fmla="*/ 272470 w 770887"/>
                <a:gd name="connsiteY39" fmla="*/ 516093 h 599162"/>
                <a:gd name="connsiteX40" fmla="*/ 277772 w 770887"/>
                <a:gd name="connsiteY40" fmla="*/ 521395 h 599162"/>
                <a:gd name="connsiteX41" fmla="*/ 281307 w 770887"/>
                <a:gd name="connsiteY41" fmla="*/ 528465 h 599162"/>
                <a:gd name="connsiteX42" fmla="*/ 281307 w 770887"/>
                <a:gd name="connsiteY42" fmla="*/ 521395 h 599162"/>
                <a:gd name="connsiteX43" fmla="*/ 279540 w 770887"/>
                <a:gd name="connsiteY43" fmla="*/ 514325 h 599162"/>
                <a:gd name="connsiteX44" fmla="*/ 276005 w 770887"/>
                <a:gd name="connsiteY44" fmla="*/ 509023 h 599162"/>
                <a:gd name="connsiteX45" fmla="*/ 281307 w 770887"/>
                <a:gd name="connsiteY45" fmla="*/ 507255 h 599162"/>
                <a:gd name="connsiteX46" fmla="*/ 288377 w 770887"/>
                <a:gd name="connsiteY46" fmla="*/ 510790 h 599162"/>
                <a:gd name="connsiteX47" fmla="*/ 291912 w 770887"/>
                <a:gd name="connsiteY47" fmla="*/ 510790 h 599162"/>
                <a:gd name="connsiteX48" fmla="*/ 291912 w 770887"/>
                <a:gd name="connsiteY48" fmla="*/ 507255 h 599162"/>
                <a:gd name="connsiteX49" fmla="*/ 291912 w 770887"/>
                <a:gd name="connsiteY49" fmla="*/ 505488 h 599162"/>
                <a:gd name="connsiteX50" fmla="*/ 291912 w 770887"/>
                <a:gd name="connsiteY50" fmla="*/ 501953 h 599162"/>
                <a:gd name="connsiteX51" fmla="*/ 291912 w 770887"/>
                <a:gd name="connsiteY51" fmla="*/ 496651 h 599162"/>
                <a:gd name="connsiteX52" fmla="*/ 290144 w 770887"/>
                <a:gd name="connsiteY52" fmla="*/ 493116 h 599162"/>
                <a:gd name="connsiteX53" fmla="*/ 297214 w 770887"/>
                <a:gd name="connsiteY53" fmla="*/ 487813 h 599162"/>
                <a:gd name="connsiteX54" fmla="*/ 55075 w 770887"/>
                <a:gd name="connsiteY54" fmla="*/ 374697 h 599162"/>
                <a:gd name="connsiteX55" fmla="*/ 58610 w 770887"/>
                <a:gd name="connsiteY55" fmla="*/ 374697 h 599162"/>
                <a:gd name="connsiteX56" fmla="*/ 63912 w 770887"/>
                <a:gd name="connsiteY56" fmla="*/ 385302 h 599162"/>
                <a:gd name="connsiteX57" fmla="*/ 63912 w 770887"/>
                <a:gd name="connsiteY57" fmla="*/ 390604 h 599162"/>
                <a:gd name="connsiteX58" fmla="*/ 60377 w 770887"/>
                <a:gd name="connsiteY58" fmla="*/ 395906 h 599162"/>
                <a:gd name="connsiteX59" fmla="*/ 56842 w 770887"/>
                <a:gd name="connsiteY59" fmla="*/ 395906 h 599162"/>
                <a:gd name="connsiteX60" fmla="*/ 51540 w 770887"/>
                <a:gd name="connsiteY60" fmla="*/ 395906 h 599162"/>
                <a:gd name="connsiteX61" fmla="*/ 44470 w 770887"/>
                <a:gd name="connsiteY61" fmla="*/ 390604 h 599162"/>
                <a:gd name="connsiteX62" fmla="*/ 35633 w 770887"/>
                <a:gd name="connsiteY62" fmla="*/ 383534 h 599162"/>
                <a:gd name="connsiteX63" fmla="*/ 44470 w 770887"/>
                <a:gd name="connsiteY63" fmla="*/ 378232 h 599162"/>
                <a:gd name="connsiteX64" fmla="*/ 49773 w 770887"/>
                <a:gd name="connsiteY64" fmla="*/ 378232 h 599162"/>
                <a:gd name="connsiteX65" fmla="*/ 4447 w 770887"/>
                <a:gd name="connsiteY65" fmla="*/ 224465 h 599162"/>
                <a:gd name="connsiteX66" fmla="*/ 5929 w 770887"/>
                <a:gd name="connsiteY66" fmla="*/ 230488 h 599162"/>
                <a:gd name="connsiteX67" fmla="*/ 8894 w 770887"/>
                <a:gd name="connsiteY67" fmla="*/ 233499 h 599162"/>
                <a:gd name="connsiteX68" fmla="*/ 16306 w 770887"/>
                <a:gd name="connsiteY68" fmla="*/ 235005 h 599162"/>
                <a:gd name="connsiteX69" fmla="*/ 23717 w 770887"/>
                <a:gd name="connsiteY69" fmla="*/ 235005 h 599162"/>
                <a:gd name="connsiteX70" fmla="*/ 28164 w 770887"/>
                <a:gd name="connsiteY70" fmla="*/ 238016 h 599162"/>
                <a:gd name="connsiteX71" fmla="*/ 28164 w 770887"/>
                <a:gd name="connsiteY71" fmla="*/ 242533 h 599162"/>
                <a:gd name="connsiteX72" fmla="*/ 31129 w 770887"/>
                <a:gd name="connsiteY72" fmla="*/ 245544 h 599162"/>
                <a:gd name="connsiteX73" fmla="*/ 37058 w 770887"/>
                <a:gd name="connsiteY73" fmla="*/ 251566 h 599162"/>
                <a:gd name="connsiteX74" fmla="*/ 44470 w 770887"/>
                <a:gd name="connsiteY74" fmla="*/ 262106 h 599162"/>
                <a:gd name="connsiteX75" fmla="*/ 40023 w 770887"/>
                <a:gd name="connsiteY75" fmla="*/ 262106 h 599162"/>
                <a:gd name="connsiteX76" fmla="*/ 31129 w 770887"/>
                <a:gd name="connsiteY76" fmla="*/ 262106 h 599162"/>
                <a:gd name="connsiteX77" fmla="*/ 29647 w 770887"/>
                <a:gd name="connsiteY77" fmla="*/ 265117 h 599162"/>
                <a:gd name="connsiteX78" fmla="*/ 23717 w 770887"/>
                <a:gd name="connsiteY78" fmla="*/ 259095 h 599162"/>
                <a:gd name="connsiteX79" fmla="*/ 20753 w 770887"/>
                <a:gd name="connsiteY79" fmla="*/ 250061 h 599162"/>
                <a:gd name="connsiteX80" fmla="*/ 19270 w 770887"/>
                <a:gd name="connsiteY80" fmla="*/ 247050 h 599162"/>
                <a:gd name="connsiteX81" fmla="*/ 16306 w 770887"/>
                <a:gd name="connsiteY81" fmla="*/ 244038 h 599162"/>
                <a:gd name="connsiteX82" fmla="*/ 14823 w 770887"/>
                <a:gd name="connsiteY82" fmla="*/ 244038 h 599162"/>
                <a:gd name="connsiteX83" fmla="*/ 13341 w 770887"/>
                <a:gd name="connsiteY83" fmla="*/ 244038 h 599162"/>
                <a:gd name="connsiteX84" fmla="*/ 10376 w 770887"/>
                <a:gd name="connsiteY84" fmla="*/ 244038 h 599162"/>
                <a:gd name="connsiteX85" fmla="*/ 8894 w 770887"/>
                <a:gd name="connsiteY85" fmla="*/ 244038 h 599162"/>
                <a:gd name="connsiteX86" fmla="*/ 4447 w 770887"/>
                <a:gd name="connsiteY86" fmla="*/ 244038 h 599162"/>
                <a:gd name="connsiteX87" fmla="*/ 2964 w 770887"/>
                <a:gd name="connsiteY87" fmla="*/ 242533 h 599162"/>
                <a:gd name="connsiteX88" fmla="*/ 1482 w 770887"/>
                <a:gd name="connsiteY88" fmla="*/ 239521 h 599162"/>
                <a:gd name="connsiteX89" fmla="*/ 0 w 770887"/>
                <a:gd name="connsiteY89" fmla="*/ 235005 h 599162"/>
                <a:gd name="connsiteX90" fmla="*/ 0 w 770887"/>
                <a:gd name="connsiteY90" fmla="*/ 230488 h 599162"/>
                <a:gd name="connsiteX91" fmla="*/ 4447 w 770887"/>
                <a:gd name="connsiteY91" fmla="*/ 224465 h 599162"/>
                <a:gd name="connsiteX92" fmla="*/ 277183 w 770887"/>
                <a:gd name="connsiteY92" fmla="*/ 0 h 599162"/>
                <a:gd name="connsiteX93" fmla="*/ 283168 w 770887"/>
                <a:gd name="connsiteY93" fmla="*/ 5977 h 599162"/>
                <a:gd name="connsiteX94" fmla="*/ 286160 w 770887"/>
                <a:gd name="connsiteY94" fmla="*/ 10459 h 599162"/>
                <a:gd name="connsiteX95" fmla="*/ 283168 w 770887"/>
                <a:gd name="connsiteY95" fmla="*/ 10459 h 599162"/>
                <a:gd name="connsiteX96" fmla="*/ 283168 w 770887"/>
                <a:gd name="connsiteY96" fmla="*/ 14942 h 599162"/>
                <a:gd name="connsiteX97" fmla="*/ 287656 w 770887"/>
                <a:gd name="connsiteY97" fmla="*/ 17930 h 599162"/>
                <a:gd name="connsiteX98" fmla="*/ 293640 w 770887"/>
                <a:gd name="connsiteY98" fmla="*/ 17930 h 599162"/>
                <a:gd name="connsiteX99" fmla="*/ 293640 w 770887"/>
                <a:gd name="connsiteY99" fmla="*/ 13447 h 599162"/>
                <a:gd name="connsiteX100" fmla="*/ 296632 w 770887"/>
                <a:gd name="connsiteY100" fmla="*/ 10459 h 599162"/>
                <a:gd name="connsiteX101" fmla="*/ 299624 w 770887"/>
                <a:gd name="connsiteY101" fmla="*/ 13447 h 599162"/>
                <a:gd name="connsiteX102" fmla="*/ 304113 w 770887"/>
                <a:gd name="connsiteY102" fmla="*/ 19424 h 599162"/>
                <a:gd name="connsiteX103" fmla="*/ 313089 w 770887"/>
                <a:gd name="connsiteY103" fmla="*/ 17930 h 599162"/>
                <a:gd name="connsiteX104" fmla="*/ 325058 w 770887"/>
                <a:gd name="connsiteY104" fmla="*/ 20918 h 599162"/>
                <a:gd name="connsiteX105" fmla="*/ 325058 w 770887"/>
                <a:gd name="connsiteY105" fmla="*/ 25401 h 599162"/>
                <a:gd name="connsiteX106" fmla="*/ 328050 w 770887"/>
                <a:gd name="connsiteY106" fmla="*/ 31377 h 599162"/>
                <a:gd name="connsiteX107" fmla="*/ 335530 w 770887"/>
                <a:gd name="connsiteY107" fmla="*/ 37354 h 599162"/>
                <a:gd name="connsiteX108" fmla="*/ 351987 w 770887"/>
                <a:gd name="connsiteY108" fmla="*/ 37354 h 599162"/>
                <a:gd name="connsiteX109" fmla="*/ 356475 w 770887"/>
                <a:gd name="connsiteY109" fmla="*/ 37354 h 599162"/>
                <a:gd name="connsiteX110" fmla="*/ 360963 w 770887"/>
                <a:gd name="connsiteY110" fmla="*/ 34366 h 599162"/>
                <a:gd name="connsiteX111" fmla="*/ 366948 w 770887"/>
                <a:gd name="connsiteY111" fmla="*/ 34366 h 599162"/>
                <a:gd name="connsiteX112" fmla="*/ 374428 w 770887"/>
                <a:gd name="connsiteY112" fmla="*/ 38848 h 599162"/>
                <a:gd name="connsiteX113" fmla="*/ 375924 w 770887"/>
                <a:gd name="connsiteY113" fmla="*/ 43331 h 599162"/>
                <a:gd name="connsiteX114" fmla="*/ 375924 w 770887"/>
                <a:gd name="connsiteY114" fmla="*/ 47813 h 599162"/>
                <a:gd name="connsiteX115" fmla="*/ 375924 w 770887"/>
                <a:gd name="connsiteY115" fmla="*/ 48560 h 599162"/>
                <a:gd name="connsiteX116" fmla="*/ 375924 w 770887"/>
                <a:gd name="connsiteY116" fmla="*/ 50802 h 599162"/>
                <a:gd name="connsiteX117" fmla="*/ 383404 w 770887"/>
                <a:gd name="connsiteY117" fmla="*/ 46319 h 599162"/>
                <a:gd name="connsiteX118" fmla="*/ 392381 w 770887"/>
                <a:gd name="connsiteY118" fmla="*/ 43331 h 599162"/>
                <a:gd name="connsiteX119" fmla="*/ 398365 w 770887"/>
                <a:gd name="connsiteY119" fmla="*/ 43331 h 599162"/>
                <a:gd name="connsiteX120" fmla="*/ 410334 w 770887"/>
                <a:gd name="connsiteY120" fmla="*/ 47813 h 599162"/>
                <a:gd name="connsiteX121" fmla="*/ 420806 w 770887"/>
                <a:gd name="connsiteY121" fmla="*/ 50802 h 599162"/>
                <a:gd name="connsiteX122" fmla="*/ 432775 w 770887"/>
                <a:gd name="connsiteY122" fmla="*/ 47813 h 599162"/>
                <a:gd name="connsiteX123" fmla="*/ 438759 w 770887"/>
                <a:gd name="connsiteY123" fmla="*/ 43331 h 599162"/>
                <a:gd name="connsiteX124" fmla="*/ 444743 w 770887"/>
                <a:gd name="connsiteY124" fmla="*/ 43331 h 599162"/>
                <a:gd name="connsiteX125" fmla="*/ 447736 w 770887"/>
                <a:gd name="connsiteY125" fmla="*/ 43331 h 599162"/>
                <a:gd name="connsiteX126" fmla="*/ 455216 w 770887"/>
                <a:gd name="connsiteY126" fmla="*/ 50802 h 599162"/>
                <a:gd name="connsiteX127" fmla="*/ 462696 w 770887"/>
                <a:gd name="connsiteY127" fmla="*/ 56778 h 599162"/>
                <a:gd name="connsiteX128" fmla="*/ 476161 w 770887"/>
                <a:gd name="connsiteY128" fmla="*/ 58272 h 599162"/>
                <a:gd name="connsiteX129" fmla="*/ 482145 w 770887"/>
                <a:gd name="connsiteY129" fmla="*/ 110568 h 599162"/>
                <a:gd name="connsiteX130" fmla="*/ 500098 w 770887"/>
                <a:gd name="connsiteY130" fmla="*/ 242056 h 599162"/>
                <a:gd name="connsiteX131" fmla="*/ 521043 w 770887"/>
                <a:gd name="connsiteY131" fmla="*/ 400438 h 599162"/>
                <a:gd name="connsiteX132" fmla="*/ 525531 w 770887"/>
                <a:gd name="connsiteY132" fmla="*/ 409403 h 599162"/>
                <a:gd name="connsiteX133" fmla="*/ 540492 w 770887"/>
                <a:gd name="connsiteY133" fmla="*/ 409403 h 599162"/>
                <a:gd name="connsiteX134" fmla="*/ 543484 w 770887"/>
                <a:gd name="connsiteY134" fmla="*/ 400438 h 599162"/>
                <a:gd name="connsiteX135" fmla="*/ 555453 w 770887"/>
                <a:gd name="connsiteY135" fmla="*/ 400438 h 599162"/>
                <a:gd name="connsiteX136" fmla="*/ 555453 w 770887"/>
                <a:gd name="connsiteY136" fmla="*/ 404920 h 599162"/>
                <a:gd name="connsiteX137" fmla="*/ 559941 w 770887"/>
                <a:gd name="connsiteY137" fmla="*/ 410897 h 599162"/>
                <a:gd name="connsiteX138" fmla="*/ 579390 w 770887"/>
                <a:gd name="connsiteY138" fmla="*/ 424344 h 599162"/>
                <a:gd name="connsiteX139" fmla="*/ 595847 w 770887"/>
                <a:gd name="connsiteY139" fmla="*/ 442274 h 599162"/>
                <a:gd name="connsiteX140" fmla="*/ 604823 w 770887"/>
                <a:gd name="connsiteY140" fmla="*/ 434803 h 599162"/>
                <a:gd name="connsiteX141" fmla="*/ 610807 w 770887"/>
                <a:gd name="connsiteY141" fmla="*/ 419862 h 599162"/>
                <a:gd name="connsiteX142" fmla="*/ 618288 w 770887"/>
                <a:gd name="connsiteY142" fmla="*/ 412391 h 599162"/>
                <a:gd name="connsiteX143" fmla="*/ 625768 w 770887"/>
                <a:gd name="connsiteY143" fmla="*/ 407908 h 599162"/>
                <a:gd name="connsiteX144" fmla="*/ 639233 w 770887"/>
                <a:gd name="connsiteY144" fmla="*/ 413885 h 599162"/>
                <a:gd name="connsiteX145" fmla="*/ 655690 w 770887"/>
                <a:gd name="connsiteY145" fmla="*/ 425838 h 599162"/>
                <a:gd name="connsiteX146" fmla="*/ 672146 w 770887"/>
                <a:gd name="connsiteY146" fmla="*/ 442274 h 599162"/>
                <a:gd name="connsiteX147" fmla="*/ 684115 w 770887"/>
                <a:gd name="connsiteY147" fmla="*/ 455722 h 599162"/>
                <a:gd name="connsiteX148" fmla="*/ 708052 w 770887"/>
                <a:gd name="connsiteY148" fmla="*/ 479629 h 599162"/>
                <a:gd name="connsiteX149" fmla="*/ 723013 w 770887"/>
                <a:gd name="connsiteY149" fmla="*/ 500547 h 599162"/>
                <a:gd name="connsiteX150" fmla="*/ 731989 w 770887"/>
                <a:gd name="connsiteY150" fmla="*/ 502041 h 599162"/>
                <a:gd name="connsiteX151" fmla="*/ 742462 w 770887"/>
                <a:gd name="connsiteY151" fmla="*/ 503535 h 599162"/>
                <a:gd name="connsiteX152" fmla="*/ 760415 w 770887"/>
                <a:gd name="connsiteY152" fmla="*/ 509512 h 599162"/>
                <a:gd name="connsiteX153" fmla="*/ 767895 w 770887"/>
                <a:gd name="connsiteY153" fmla="*/ 513994 h 599162"/>
                <a:gd name="connsiteX154" fmla="*/ 767895 w 770887"/>
                <a:gd name="connsiteY154" fmla="*/ 519971 h 599162"/>
                <a:gd name="connsiteX155" fmla="*/ 770887 w 770887"/>
                <a:gd name="connsiteY155" fmla="*/ 533419 h 599162"/>
                <a:gd name="connsiteX156" fmla="*/ 770887 w 770887"/>
                <a:gd name="connsiteY156" fmla="*/ 539395 h 599162"/>
                <a:gd name="connsiteX157" fmla="*/ 770887 w 770887"/>
                <a:gd name="connsiteY157" fmla="*/ 545372 h 599162"/>
                <a:gd name="connsiteX158" fmla="*/ 770887 w 770887"/>
                <a:gd name="connsiteY158" fmla="*/ 558820 h 599162"/>
                <a:gd name="connsiteX159" fmla="*/ 764903 w 770887"/>
                <a:gd name="connsiteY159" fmla="*/ 563302 h 599162"/>
                <a:gd name="connsiteX160" fmla="*/ 760415 w 770887"/>
                <a:gd name="connsiteY160" fmla="*/ 557325 h 599162"/>
                <a:gd name="connsiteX161" fmla="*/ 755926 w 770887"/>
                <a:gd name="connsiteY161" fmla="*/ 549855 h 599162"/>
                <a:gd name="connsiteX162" fmla="*/ 751438 w 770887"/>
                <a:gd name="connsiteY162" fmla="*/ 552843 h 599162"/>
                <a:gd name="connsiteX163" fmla="*/ 755926 w 770887"/>
                <a:gd name="connsiteY163" fmla="*/ 560314 h 599162"/>
                <a:gd name="connsiteX164" fmla="*/ 752934 w 770887"/>
                <a:gd name="connsiteY164" fmla="*/ 561808 h 599162"/>
                <a:gd name="connsiteX165" fmla="*/ 748446 w 770887"/>
                <a:gd name="connsiteY165" fmla="*/ 558820 h 599162"/>
                <a:gd name="connsiteX166" fmla="*/ 739470 w 770887"/>
                <a:gd name="connsiteY166" fmla="*/ 555831 h 599162"/>
                <a:gd name="connsiteX167" fmla="*/ 739470 w 770887"/>
                <a:gd name="connsiteY167" fmla="*/ 549855 h 599162"/>
                <a:gd name="connsiteX168" fmla="*/ 736478 w 770887"/>
                <a:gd name="connsiteY168" fmla="*/ 542384 h 599162"/>
                <a:gd name="connsiteX169" fmla="*/ 731989 w 770887"/>
                <a:gd name="connsiteY169" fmla="*/ 539395 h 599162"/>
                <a:gd name="connsiteX170" fmla="*/ 728997 w 770887"/>
                <a:gd name="connsiteY170" fmla="*/ 533419 h 599162"/>
                <a:gd name="connsiteX171" fmla="*/ 717029 w 770887"/>
                <a:gd name="connsiteY171" fmla="*/ 524454 h 599162"/>
                <a:gd name="connsiteX172" fmla="*/ 706556 w 770887"/>
                <a:gd name="connsiteY172" fmla="*/ 525948 h 599162"/>
                <a:gd name="connsiteX173" fmla="*/ 709548 w 770887"/>
                <a:gd name="connsiteY173" fmla="*/ 530430 h 599162"/>
                <a:gd name="connsiteX174" fmla="*/ 712540 w 770887"/>
                <a:gd name="connsiteY174" fmla="*/ 533419 h 599162"/>
                <a:gd name="connsiteX175" fmla="*/ 723013 w 770887"/>
                <a:gd name="connsiteY175" fmla="*/ 539395 h 599162"/>
                <a:gd name="connsiteX176" fmla="*/ 728997 w 770887"/>
                <a:gd name="connsiteY176" fmla="*/ 545372 h 599162"/>
                <a:gd name="connsiteX177" fmla="*/ 728997 w 770887"/>
                <a:gd name="connsiteY177" fmla="*/ 549855 h 599162"/>
                <a:gd name="connsiteX178" fmla="*/ 733485 w 770887"/>
                <a:gd name="connsiteY178" fmla="*/ 554337 h 599162"/>
                <a:gd name="connsiteX179" fmla="*/ 736478 w 770887"/>
                <a:gd name="connsiteY179" fmla="*/ 558820 h 599162"/>
                <a:gd name="connsiteX180" fmla="*/ 739470 w 770887"/>
                <a:gd name="connsiteY180" fmla="*/ 569279 h 599162"/>
                <a:gd name="connsiteX181" fmla="*/ 739470 w 770887"/>
                <a:gd name="connsiteY181" fmla="*/ 572267 h 599162"/>
                <a:gd name="connsiteX182" fmla="*/ 734981 w 770887"/>
                <a:gd name="connsiteY182" fmla="*/ 573761 h 599162"/>
                <a:gd name="connsiteX183" fmla="*/ 731989 w 770887"/>
                <a:gd name="connsiteY183" fmla="*/ 566290 h 599162"/>
                <a:gd name="connsiteX184" fmla="*/ 731989 w 770887"/>
                <a:gd name="connsiteY184" fmla="*/ 573761 h 599162"/>
                <a:gd name="connsiteX185" fmla="*/ 728997 w 770887"/>
                <a:gd name="connsiteY185" fmla="*/ 579738 h 599162"/>
                <a:gd name="connsiteX186" fmla="*/ 724509 w 770887"/>
                <a:gd name="connsiteY186" fmla="*/ 578244 h 599162"/>
                <a:gd name="connsiteX187" fmla="*/ 717029 w 770887"/>
                <a:gd name="connsiteY187" fmla="*/ 570773 h 599162"/>
                <a:gd name="connsiteX188" fmla="*/ 709548 w 770887"/>
                <a:gd name="connsiteY188" fmla="*/ 561808 h 599162"/>
                <a:gd name="connsiteX189" fmla="*/ 703564 w 770887"/>
                <a:gd name="connsiteY189" fmla="*/ 564796 h 599162"/>
                <a:gd name="connsiteX190" fmla="*/ 699076 w 770887"/>
                <a:gd name="connsiteY190" fmla="*/ 564796 h 599162"/>
                <a:gd name="connsiteX191" fmla="*/ 702068 w 770887"/>
                <a:gd name="connsiteY191" fmla="*/ 555831 h 599162"/>
                <a:gd name="connsiteX192" fmla="*/ 709548 w 770887"/>
                <a:gd name="connsiteY192" fmla="*/ 554337 h 599162"/>
                <a:gd name="connsiteX193" fmla="*/ 706556 w 770887"/>
                <a:gd name="connsiteY193" fmla="*/ 545372 h 599162"/>
                <a:gd name="connsiteX194" fmla="*/ 697580 w 770887"/>
                <a:gd name="connsiteY194" fmla="*/ 549855 h 599162"/>
                <a:gd name="connsiteX195" fmla="*/ 700572 w 770887"/>
                <a:gd name="connsiteY195" fmla="*/ 540890 h 599162"/>
                <a:gd name="connsiteX196" fmla="*/ 696084 w 770887"/>
                <a:gd name="connsiteY196" fmla="*/ 534913 h 599162"/>
                <a:gd name="connsiteX197" fmla="*/ 694588 w 770887"/>
                <a:gd name="connsiteY197" fmla="*/ 530430 h 599162"/>
                <a:gd name="connsiteX198" fmla="*/ 694588 w 770887"/>
                <a:gd name="connsiteY198" fmla="*/ 525948 h 599162"/>
                <a:gd name="connsiteX199" fmla="*/ 700572 w 770887"/>
                <a:gd name="connsiteY199" fmla="*/ 516983 h 599162"/>
                <a:gd name="connsiteX200" fmla="*/ 693091 w 770887"/>
                <a:gd name="connsiteY200" fmla="*/ 516983 h 599162"/>
                <a:gd name="connsiteX201" fmla="*/ 690099 w 770887"/>
                <a:gd name="connsiteY201" fmla="*/ 519971 h 599162"/>
                <a:gd name="connsiteX202" fmla="*/ 690099 w 770887"/>
                <a:gd name="connsiteY202" fmla="*/ 522959 h 599162"/>
                <a:gd name="connsiteX203" fmla="*/ 690099 w 770887"/>
                <a:gd name="connsiteY203" fmla="*/ 531925 h 599162"/>
                <a:gd name="connsiteX204" fmla="*/ 685611 w 770887"/>
                <a:gd name="connsiteY204" fmla="*/ 534913 h 599162"/>
                <a:gd name="connsiteX205" fmla="*/ 682619 w 770887"/>
                <a:gd name="connsiteY205" fmla="*/ 537901 h 599162"/>
                <a:gd name="connsiteX206" fmla="*/ 682619 w 770887"/>
                <a:gd name="connsiteY206" fmla="*/ 533419 h 599162"/>
                <a:gd name="connsiteX207" fmla="*/ 681123 w 770887"/>
                <a:gd name="connsiteY207" fmla="*/ 527442 h 599162"/>
                <a:gd name="connsiteX208" fmla="*/ 679627 w 770887"/>
                <a:gd name="connsiteY208" fmla="*/ 519971 h 599162"/>
                <a:gd name="connsiteX209" fmla="*/ 678131 w 770887"/>
                <a:gd name="connsiteY209" fmla="*/ 515489 h 599162"/>
                <a:gd name="connsiteX210" fmla="*/ 676635 w 770887"/>
                <a:gd name="connsiteY210" fmla="*/ 511006 h 599162"/>
                <a:gd name="connsiteX211" fmla="*/ 676635 w 770887"/>
                <a:gd name="connsiteY211" fmla="*/ 506524 h 599162"/>
                <a:gd name="connsiteX212" fmla="*/ 681123 w 770887"/>
                <a:gd name="connsiteY212" fmla="*/ 503535 h 599162"/>
                <a:gd name="connsiteX213" fmla="*/ 684115 w 770887"/>
                <a:gd name="connsiteY213" fmla="*/ 499053 h 599162"/>
                <a:gd name="connsiteX214" fmla="*/ 690099 w 770887"/>
                <a:gd name="connsiteY214" fmla="*/ 493076 h 599162"/>
                <a:gd name="connsiteX215" fmla="*/ 684115 w 770887"/>
                <a:gd name="connsiteY215" fmla="*/ 482617 h 599162"/>
                <a:gd name="connsiteX216" fmla="*/ 681123 w 770887"/>
                <a:gd name="connsiteY216" fmla="*/ 484111 h 599162"/>
                <a:gd name="connsiteX217" fmla="*/ 678131 w 770887"/>
                <a:gd name="connsiteY217" fmla="*/ 491582 h 599162"/>
                <a:gd name="connsiteX218" fmla="*/ 672146 w 770887"/>
                <a:gd name="connsiteY218" fmla="*/ 499053 h 599162"/>
                <a:gd name="connsiteX219" fmla="*/ 667658 w 770887"/>
                <a:gd name="connsiteY219" fmla="*/ 502041 h 599162"/>
                <a:gd name="connsiteX220" fmla="*/ 666162 w 770887"/>
                <a:gd name="connsiteY220" fmla="*/ 505029 h 599162"/>
                <a:gd name="connsiteX221" fmla="*/ 669154 w 770887"/>
                <a:gd name="connsiteY221" fmla="*/ 516983 h 599162"/>
                <a:gd name="connsiteX222" fmla="*/ 675139 w 770887"/>
                <a:gd name="connsiteY222" fmla="*/ 533419 h 599162"/>
                <a:gd name="connsiteX223" fmla="*/ 669154 w 770887"/>
                <a:gd name="connsiteY223" fmla="*/ 531925 h 599162"/>
                <a:gd name="connsiteX224" fmla="*/ 660178 w 770887"/>
                <a:gd name="connsiteY224" fmla="*/ 513994 h 599162"/>
                <a:gd name="connsiteX225" fmla="*/ 649705 w 770887"/>
                <a:gd name="connsiteY225" fmla="*/ 499053 h 599162"/>
                <a:gd name="connsiteX226" fmla="*/ 646713 w 770887"/>
                <a:gd name="connsiteY226" fmla="*/ 508018 h 599162"/>
                <a:gd name="connsiteX227" fmla="*/ 643721 w 770887"/>
                <a:gd name="connsiteY227" fmla="*/ 506524 h 599162"/>
                <a:gd name="connsiteX228" fmla="*/ 639233 w 770887"/>
                <a:gd name="connsiteY228" fmla="*/ 496064 h 599162"/>
                <a:gd name="connsiteX229" fmla="*/ 633249 w 770887"/>
                <a:gd name="connsiteY229" fmla="*/ 491582 h 599162"/>
                <a:gd name="connsiteX230" fmla="*/ 618288 w 770887"/>
                <a:gd name="connsiteY230" fmla="*/ 475146 h 599162"/>
                <a:gd name="connsiteX231" fmla="*/ 618288 w 770887"/>
                <a:gd name="connsiteY231" fmla="*/ 464687 h 599162"/>
                <a:gd name="connsiteX232" fmla="*/ 615296 w 770887"/>
                <a:gd name="connsiteY232" fmla="*/ 470664 h 599162"/>
                <a:gd name="connsiteX233" fmla="*/ 607815 w 770887"/>
                <a:gd name="connsiteY233" fmla="*/ 467675 h 599162"/>
                <a:gd name="connsiteX234" fmla="*/ 591358 w 770887"/>
                <a:gd name="connsiteY234" fmla="*/ 452734 h 599162"/>
                <a:gd name="connsiteX235" fmla="*/ 580886 w 770887"/>
                <a:gd name="connsiteY235" fmla="*/ 440780 h 599162"/>
                <a:gd name="connsiteX236" fmla="*/ 574902 w 770887"/>
                <a:gd name="connsiteY236" fmla="*/ 442274 h 599162"/>
                <a:gd name="connsiteX237" fmla="*/ 561437 w 770887"/>
                <a:gd name="connsiteY237" fmla="*/ 439286 h 599162"/>
                <a:gd name="connsiteX238" fmla="*/ 552461 w 770887"/>
                <a:gd name="connsiteY238" fmla="*/ 430321 h 599162"/>
                <a:gd name="connsiteX239" fmla="*/ 552461 w 770887"/>
                <a:gd name="connsiteY239" fmla="*/ 419862 h 599162"/>
                <a:gd name="connsiteX240" fmla="*/ 547972 w 770887"/>
                <a:gd name="connsiteY240" fmla="*/ 422850 h 599162"/>
                <a:gd name="connsiteX241" fmla="*/ 530020 w 770887"/>
                <a:gd name="connsiteY241" fmla="*/ 422850 h 599162"/>
                <a:gd name="connsiteX242" fmla="*/ 521043 w 770887"/>
                <a:gd name="connsiteY242" fmla="*/ 421356 h 599162"/>
                <a:gd name="connsiteX243" fmla="*/ 510571 w 770887"/>
                <a:gd name="connsiteY243" fmla="*/ 418368 h 599162"/>
                <a:gd name="connsiteX244" fmla="*/ 491122 w 770887"/>
                <a:gd name="connsiteY244" fmla="*/ 416873 h 599162"/>
                <a:gd name="connsiteX245" fmla="*/ 471673 w 770887"/>
                <a:gd name="connsiteY245" fmla="*/ 421356 h 599162"/>
                <a:gd name="connsiteX246" fmla="*/ 458208 w 770887"/>
                <a:gd name="connsiteY246" fmla="*/ 424344 h 599162"/>
                <a:gd name="connsiteX247" fmla="*/ 461200 w 770887"/>
                <a:gd name="connsiteY247" fmla="*/ 412391 h 599162"/>
                <a:gd name="connsiteX248" fmla="*/ 456712 w 770887"/>
                <a:gd name="connsiteY248" fmla="*/ 415379 h 599162"/>
                <a:gd name="connsiteX249" fmla="*/ 449232 w 770887"/>
                <a:gd name="connsiteY249" fmla="*/ 410897 h 599162"/>
                <a:gd name="connsiteX250" fmla="*/ 443247 w 770887"/>
                <a:gd name="connsiteY250" fmla="*/ 407908 h 599162"/>
                <a:gd name="connsiteX251" fmla="*/ 437263 w 770887"/>
                <a:gd name="connsiteY251" fmla="*/ 407908 h 599162"/>
                <a:gd name="connsiteX252" fmla="*/ 432775 w 770887"/>
                <a:gd name="connsiteY252" fmla="*/ 407908 h 599162"/>
                <a:gd name="connsiteX253" fmla="*/ 425294 w 770887"/>
                <a:gd name="connsiteY253" fmla="*/ 412391 h 599162"/>
                <a:gd name="connsiteX254" fmla="*/ 419310 w 770887"/>
                <a:gd name="connsiteY254" fmla="*/ 415379 h 599162"/>
                <a:gd name="connsiteX255" fmla="*/ 413326 w 770887"/>
                <a:gd name="connsiteY255" fmla="*/ 422850 h 599162"/>
                <a:gd name="connsiteX256" fmla="*/ 410334 w 770887"/>
                <a:gd name="connsiteY256" fmla="*/ 425838 h 599162"/>
                <a:gd name="connsiteX257" fmla="*/ 402853 w 770887"/>
                <a:gd name="connsiteY257" fmla="*/ 424344 h 599162"/>
                <a:gd name="connsiteX258" fmla="*/ 410334 w 770887"/>
                <a:gd name="connsiteY258" fmla="*/ 418368 h 599162"/>
                <a:gd name="connsiteX259" fmla="*/ 419310 w 770887"/>
                <a:gd name="connsiteY259" fmla="*/ 409403 h 599162"/>
                <a:gd name="connsiteX260" fmla="*/ 425294 w 770887"/>
                <a:gd name="connsiteY260" fmla="*/ 403426 h 599162"/>
                <a:gd name="connsiteX261" fmla="*/ 429783 w 770887"/>
                <a:gd name="connsiteY261" fmla="*/ 397449 h 599162"/>
                <a:gd name="connsiteX262" fmla="*/ 426791 w 770887"/>
                <a:gd name="connsiteY262" fmla="*/ 397449 h 599162"/>
                <a:gd name="connsiteX263" fmla="*/ 420806 w 770887"/>
                <a:gd name="connsiteY263" fmla="*/ 394461 h 599162"/>
                <a:gd name="connsiteX264" fmla="*/ 420806 w 770887"/>
                <a:gd name="connsiteY264" fmla="*/ 384002 h 599162"/>
                <a:gd name="connsiteX265" fmla="*/ 414822 w 770887"/>
                <a:gd name="connsiteY265" fmla="*/ 388484 h 599162"/>
                <a:gd name="connsiteX266" fmla="*/ 413326 w 770887"/>
                <a:gd name="connsiteY266" fmla="*/ 389978 h 599162"/>
                <a:gd name="connsiteX267" fmla="*/ 402853 w 770887"/>
                <a:gd name="connsiteY267" fmla="*/ 389978 h 599162"/>
                <a:gd name="connsiteX268" fmla="*/ 393877 w 770887"/>
                <a:gd name="connsiteY268" fmla="*/ 388484 h 599162"/>
                <a:gd name="connsiteX269" fmla="*/ 389389 w 770887"/>
                <a:gd name="connsiteY269" fmla="*/ 392967 h 599162"/>
                <a:gd name="connsiteX270" fmla="*/ 386397 w 770887"/>
                <a:gd name="connsiteY270" fmla="*/ 401932 h 599162"/>
                <a:gd name="connsiteX271" fmla="*/ 392381 w 770887"/>
                <a:gd name="connsiteY271" fmla="*/ 409403 h 599162"/>
                <a:gd name="connsiteX272" fmla="*/ 389389 w 770887"/>
                <a:gd name="connsiteY272" fmla="*/ 421356 h 599162"/>
                <a:gd name="connsiteX273" fmla="*/ 381908 w 770887"/>
                <a:gd name="connsiteY273" fmla="*/ 428827 h 599162"/>
                <a:gd name="connsiteX274" fmla="*/ 374428 w 770887"/>
                <a:gd name="connsiteY274" fmla="*/ 428827 h 599162"/>
                <a:gd name="connsiteX275" fmla="*/ 365452 w 770887"/>
                <a:gd name="connsiteY275" fmla="*/ 428827 h 599162"/>
                <a:gd name="connsiteX276" fmla="*/ 362459 w 770887"/>
                <a:gd name="connsiteY276" fmla="*/ 439286 h 599162"/>
                <a:gd name="connsiteX277" fmla="*/ 350491 w 770887"/>
                <a:gd name="connsiteY277" fmla="*/ 443769 h 599162"/>
                <a:gd name="connsiteX278" fmla="*/ 348995 w 770887"/>
                <a:gd name="connsiteY278" fmla="*/ 446757 h 599162"/>
                <a:gd name="connsiteX279" fmla="*/ 338522 w 770887"/>
                <a:gd name="connsiteY279" fmla="*/ 454228 h 599162"/>
                <a:gd name="connsiteX280" fmla="*/ 328050 w 770887"/>
                <a:gd name="connsiteY280" fmla="*/ 457216 h 599162"/>
                <a:gd name="connsiteX281" fmla="*/ 322065 w 770887"/>
                <a:gd name="connsiteY281" fmla="*/ 458710 h 599162"/>
                <a:gd name="connsiteX282" fmla="*/ 319073 w 770887"/>
                <a:gd name="connsiteY282" fmla="*/ 454228 h 599162"/>
                <a:gd name="connsiteX283" fmla="*/ 317577 w 770887"/>
                <a:gd name="connsiteY283" fmla="*/ 451239 h 599162"/>
                <a:gd name="connsiteX284" fmla="*/ 325058 w 770887"/>
                <a:gd name="connsiteY284" fmla="*/ 448251 h 599162"/>
                <a:gd name="connsiteX285" fmla="*/ 331042 w 770887"/>
                <a:gd name="connsiteY285" fmla="*/ 440780 h 599162"/>
                <a:gd name="connsiteX286" fmla="*/ 323561 w 770887"/>
                <a:gd name="connsiteY286" fmla="*/ 440780 h 599162"/>
                <a:gd name="connsiteX287" fmla="*/ 320569 w 770887"/>
                <a:gd name="connsiteY287" fmla="*/ 436298 h 599162"/>
                <a:gd name="connsiteX288" fmla="*/ 328050 w 770887"/>
                <a:gd name="connsiteY288" fmla="*/ 425838 h 599162"/>
                <a:gd name="connsiteX289" fmla="*/ 331042 w 770887"/>
                <a:gd name="connsiteY289" fmla="*/ 415379 h 599162"/>
                <a:gd name="connsiteX290" fmla="*/ 335530 w 770887"/>
                <a:gd name="connsiteY290" fmla="*/ 400438 h 599162"/>
                <a:gd name="connsiteX291" fmla="*/ 343010 w 770887"/>
                <a:gd name="connsiteY291" fmla="*/ 391473 h 599162"/>
                <a:gd name="connsiteX292" fmla="*/ 369940 w 770887"/>
                <a:gd name="connsiteY292" fmla="*/ 394461 h 599162"/>
                <a:gd name="connsiteX293" fmla="*/ 365452 w 770887"/>
                <a:gd name="connsiteY293" fmla="*/ 388484 h 599162"/>
                <a:gd name="connsiteX294" fmla="*/ 357971 w 770887"/>
                <a:gd name="connsiteY294" fmla="*/ 386990 h 599162"/>
                <a:gd name="connsiteX295" fmla="*/ 344507 w 770887"/>
                <a:gd name="connsiteY295" fmla="*/ 381013 h 599162"/>
                <a:gd name="connsiteX296" fmla="*/ 334034 w 770887"/>
                <a:gd name="connsiteY296" fmla="*/ 385496 h 599162"/>
                <a:gd name="connsiteX297" fmla="*/ 325058 w 770887"/>
                <a:gd name="connsiteY297" fmla="*/ 392967 h 599162"/>
                <a:gd name="connsiteX298" fmla="*/ 316081 w 770887"/>
                <a:gd name="connsiteY298" fmla="*/ 400438 h 599162"/>
                <a:gd name="connsiteX299" fmla="*/ 311593 w 770887"/>
                <a:gd name="connsiteY299" fmla="*/ 409403 h 599162"/>
                <a:gd name="connsiteX300" fmla="*/ 310097 w 770887"/>
                <a:gd name="connsiteY300" fmla="*/ 416873 h 599162"/>
                <a:gd name="connsiteX301" fmla="*/ 304113 w 770887"/>
                <a:gd name="connsiteY301" fmla="*/ 416873 h 599162"/>
                <a:gd name="connsiteX302" fmla="*/ 304113 w 770887"/>
                <a:gd name="connsiteY302" fmla="*/ 419862 h 599162"/>
                <a:gd name="connsiteX303" fmla="*/ 307105 w 770887"/>
                <a:gd name="connsiteY303" fmla="*/ 425838 h 599162"/>
                <a:gd name="connsiteX304" fmla="*/ 305609 w 770887"/>
                <a:gd name="connsiteY304" fmla="*/ 430321 h 599162"/>
                <a:gd name="connsiteX305" fmla="*/ 301120 w 770887"/>
                <a:gd name="connsiteY305" fmla="*/ 434803 h 599162"/>
                <a:gd name="connsiteX306" fmla="*/ 290648 w 770887"/>
                <a:gd name="connsiteY306" fmla="*/ 440780 h 599162"/>
                <a:gd name="connsiteX307" fmla="*/ 284664 w 770887"/>
                <a:gd name="connsiteY307" fmla="*/ 445263 h 599162"/>
                <a:gd name="connsiteX308" fmla="*/ 277183 w 770887"/>
                <a:gd name="connsiteY308" fmla="*/ 452734 h 599162"/>
                <a:gd name="connsiteX309" fmla="*/ 275687 w 770887"/>
                <a:gd name="connsiteY309" fmla="*/ 460204 h 599162"/>
                <a:gd name="connsiteX310" fmla="*/ 286160 w 770887"/>
                <a:gd name="connsiteY310" fmla="*/ 463193 h 599162"/>
                <a:gd name="connsiteX311" fmla="*/ 287656 w 770887"/>
                <a:gd name="connsiteY311" fmla="*/ 473652 h 599162"/>
                <a:gd name="connsiteX312" fmla="*/ 283168 w 770887"/>
                <a:gd name="connsiteY312" fmla="*/ 479629 h 599162"/>
                <a:gd name="connsiteX313" fmla="*/ 275687 w 770887"/>
                <a:gd name="connsiteY313" fmla="*/ 484111 h 599162"/>
                <a:gd name="connsiteX314" fmla="*/ 266711 w 770887"/>
                <a:gd name="connsiteY314" fmla="*/ 496064 h 599162"/>
                <a:gd name="connsiteX315" fmla="*/ 253246 w 770887"/>
                <a:gd name="connsiteY315" fmla="*/ 505029 h 599162"/>
                <a:gd name="connsiteX316" fmla="*/ 226317 w 770887"/>
                <a:gd name="connsiteY316" fmla="*/ 518477 h 599162"/>
                <a:gd name="connsiteX317" fmla="*/ 224821 w 770887"/>
                <a:gd name="connsiteY317" fmla="*/ 530430 h 599162"/>
                <a:gd name="connsiteX318" fmla="*/ 214348 w 770887"/>
                <a:gd name="connsiteY318" fmla="*/ 534913 h 599162"/>
                <a:gd name="connsiteX319" fmla="*/ 203876 w 770887"/>
                <a:gd name="connsiteY319" fmla="*/ 540890 h 599162"/>
                <a:gd name="connsiteX320" fmla="*/ 190411 w 770887"/>
                <a:gd name="connsiteY320" fmla="*/ 545372 h 599162"/>
                <a:gd name="connsiteX321" fmla="*/ 185923 w 770887"/>
                <a:gd name="connsiteY321" fmla="*/ 548360 h 599162"/>
                <a:gd name="connsiteX322" fmla="*/ 179939 w 770887"/>
                <a:gd name="connsiteY322" fmla="*/ 552843 h 599162"/>
                <a:gd name="connsiteX323" fmla="*/ 175450 w 770887"/>
                <a:gd name="connsiteY323" fmla="*/ 557325 h 599162"/>
                <a:gd name="connsiteX324" fmla="*/ 172458 w 770887"/>
                <a:gd name="connsiteY324" fmla="*/ 566290 h 599162"/>
                <a:gd name="connsiteX325" fmla="*/ 164978 w 770887"/>
                <a:gd name="connsiteY325" fmla="*/ 567785 h 599162"/>
                <a:gd name="connsiteX326" fmla="*/ 154505 w 770887"/>
                <a:gd name="connsiteY326" fmla="*/ 570773 h 599162"/>
                <a:gd name="connsiteX327" fmla="*/ 147025 w 770887"/>
                <a:gd name="connsiteY327" fmla="*/ 570773 h 599162"/>
                <a:gd name="connsiteX328" fmla="*/ 139545 w 770887"/>
                <a:gd name="connsiteY328" fmla="*/ 573761 h 599162"/>
                <a:gd name="connsiteX329" fmla="*/ 129072 w 770887"/>
                <a:gd name="connsiteY329" fmla="*/ 579738 h 599162"/>
                <a:gd name="connsiteX330" fmla="*/ 132064 w 770887"/>
                <a:gd name="connsiteY330" fmla="*/ 587209 h 599162"/>
                <a:gd name="connsiteX331" fmla="*/ 129072 w 770887"/>
                <a:gd name="connsiteY331" fmla="*/ 588703 h 599162"/>
                <a:gd name="connsiteX332" fmla="*/ 121592 w 770887"/>
                <a:gd name="connsiteY332" fmla="*/ 584220 h 599162"/>
                <a:gd name="connsiteX333" fmla="*/ 114111 w 770887"/>
                <a:gd name="connsiteY333" fmla="*/ 581232 h 599162"/>
                <a:gd name="connsiteX334" fmla="*/ 108127 w 770887"/>
                <a:gd name="connsiteY334" fmla="*/ 572267 h 599162"/>
                <a:gd name="connsiteX335" fmla="*/ 106631 w 770887"/>
                <a:gd name="connsiteY335" fmla="*/ 575255 h 599162"/>
                <a:gd name="connsiteX336" fmla="*/ 106631 w 770887"/>
                <a:gd name="connsiteY336" fmla="*/ 587209 h 599162"/>
                <a:gd name="connsiteX337" fmla="*/ 97655 w 770887"/>
                <a:gd name="connsiteY337" fmla="*/ 587209 h 599162"/>
                <a:gd name="connsiteX338" fmla="*/ 97655 w 770887"/>
                <a:gd name="connsiteY338" fmla="*/ 591691 h 599162"/>
                <a:gd name="connsiteX339" fmla="*/ 88678 w 770887"/>
                <a:gd name="connsiteY339" fmla="*/ 591691 h 599162"/>
                <a:gd name="connsiteX340" fmla="*/ 88678 w 770887"/>
                <a:gd name="connsiteY340" fmla="*/ 590197 h 599162"/>
                <a:gd name="connsiteX341" fmla="*/ 84190 w 770887"/>
                <a:gd name="connsiteY341" fmla="*/ 588703 h 599162"/>
                <a:gd name="connsiteX342" fmla="*/ 78206 w 770887"/>
                <a:gd name="connsiteY342" fmla="*/ 588703 h 599162"/>
                <a:gd name="connsiteX343" fmla="*/ 70725 w 770887"/>
                <a:gd name="connsiteY343" fmla="*/ 590197 h 599162"/>
                <a:gd name="connsiteX344" fmla="*/ 61749 w 770887"/>
                <a:gd name="connsiteY344" fmla="*/ 599162 h 599162"/>
                <a:gd name="connsiteX345" fmla="*/ 45292 w 770887"/>
                <a:gd name="connsiteY345" fmla="*/ 599162 h 599162"/>
                <a:gd name="connsiteX346" fmla="*/ 30331 w 770887"/>
                <a:gd name="connsiteY346" fmla="*/ 599162 h 599162"/>
                <a:gd name="connsiteX347" fmla="*/ 30331 w 770887"/>
                <a:gd name="connsiteY347" fmla="*/ 593185 h 599162"/>
                <a:gd name="connsiteX348" fmla="*/ 40804 w 770887"/>
                <a:gd name="connsiteY348" fmla="*/ 581232 h 599162"/>
                <a:gd name="connsiteX349" fmla="*/ 58757 w 770887"/>
                <a:gd name="connsiteY349" fmla="*/ 581232 h 599162"/>
                <a:gd name="connsiteX350" fmla="*/ 66237 w 770887"/>
                <a:gd name="connsiteY350" fmla="*/ 581232 h 599162"/>
                <a:gd name="connsiteX351" fmla="*/ 73717 w 770887"/>
                <a:gd name="connsiteY351" fmla="*/ 576750 h 599162"/>
                <a:gd name="connsiteX352" fmla="*/ 84190 w 770887"/>
                <a:gd name="connsiteY352" fmla="*/ 573761 h 599162"/>
                <a:gd name="connsiteX353" fmla="*/ 88678 w 770887"/>
                <a:gd name="connsiteY353" fmla="*/ 570773 h 599162"/>
                <a:gd name="connsiteX354" fmla="*/ 93166 w 770887"/>
                <a:gd name="connsiteY354" fmla="*/ 563302 h 599162"/>
                <a:gd name="connsiteX355" fmla="*/ 102143 w 770887"/>
                <a:gd name="connsiteY355" fmla="*/ 558820 h 599162"/>
                <a:gd name="connsiteX356" fmla="*/ 115607 w 770887"/>
                <a:gd name="connsiteY356" fmla="*/ 557325 h 599162"/>
                <a:gd name="connsiteX357" fmla="*/ 123088 w 770887"/>
                <a:gd name="connsiteY357" fmla="*/ 557325 h 599162"/>
                <a:gd name="connsiteX358" fmla="*/ 129072 w 770887"/>
                <a:gd name="connsiteY358" fmla="*/ 563302 h 599162"/>
                <a:gd name="connsiteX359" fmla="*/ 135056 w 770887"/>
                <a:gd name="connsiteY359" fmla="*/ 558820 h 599162"/>
                <a:gd name="connsiteX360" fmla="*/ 141041 w 770887"/>
                <a:gd name="connsiteY360" fmla="*/ 549855 h 599162"/>
                <a:gd name="connsiteX361" fmla="*/ 148521 w 770887"/>
                <a:gd name="connsiteY361" fmla="*/ 542384 h 599162"/>
                <a:gd name="connsiteX362" fmla="*/ 156001 w 770887"/>
                <a:gd name="connsiteY362" fmla="*/ 537901 h 599162"/>
                <a:gd name="connsiteX363" fmla="*/ 170962 w 770887"/>
                <a:gd name="connsiteY363" fmla="*/ 534913 h 599162"/>
                <a:gd name="connsiteX364" fmla="*/ 176946 w 770887"/>
                <a:gd name="connsiteY364" fmla="*/ 528936 h 599162"/>
                <a:gd name="connsiteX365" fmla="*/ 184427 w 770887"/>
                <a:gd name="connsiteY365" fmla="*/ 521465 h 599162"/>
                <a:gd name="connsiteX366" fmla="*/ 193403 w 770887"/>
                <a:gd name="connsiteY366" fmla="*/ 513994 h 599162"/>
                <a:gd name="connsiteX367" fmla="*/ 200884 w 770887"/>
                <a:gd name="connsiteY367" fmla="*/ 509512 h 599162"/>
                <a:gd name="connsiteX368" fmla="*/ 203876 w 770887"/>
                <a:gd name="connsiteY368" fmla="*/ 500547 h 599162"/>
                <a:gd name="connsiteX369" fmla="*/ 205372 w 770887"/>
                <a:gd name="connsiteY369" fmla="*/ 487099 h 599162"/>
                <a:gd name="connsiteX370" fmla="*/ 208364 w 770887"/>
                <a:gd name="connsiteY370" fmla="*/ 478134 h 599162"/>
                <a:gd name="connsiteX371" fmla="*/ 209860 w 770887"/>
                <a:gd name="connsiteY371" fmla="*/ 475146 h 599162"/>
                <a:gd name="connsiteX372" fmla="*/ 217340 w 770887"/>
                <a:gd name="connsiteY372" fmla="*/ 464687 h 599162"/>
                <a:gd name="connsiteX373" fmla="*/ 212852 w 770887"/>
                <a:gd name="connsiteY373" fmla="*/ 464687 h 599162"/>
                <a:gd name="connsiteX374" fmla="*/ 205372 w 770887"/>
                <a:gd name="connsiteY374" fmla="*/ 466181 h 599162"/>
                <a:gd name="connsiteX375" fmla="*/ 200884 w 770887"/>
                <a:gd name="connsiteY375" fmla="*/ 466181 h 599162"/>
                <a:gd name="connsiteX376" fmla="*/ 193403 w 770887"/>
                <a:gd name="connsiteY376" fmla="*/ 464687 h 599162"/>
                <a:gd name="connsiteX377" fmla="*/ 190411 w 770887"/>
                <a:gd name="connsiteY377" fmla="*/ 461699 h 599162"/>
                <a:gd name="connsiteX378" fmla="*/ 197891 w 770887"/>
                <a:gd name="connsiteY378" fmla="*/ 454228 h 599162"/>
                <a:gd name="connsiteX379" fmla="*/ 190411 w 770887"/>
                <a:gd name="connsiteY379" fmla="*/ 455722 h 599162"/>
                <a:gd name="connsiteX380" fmla="*/ 185923 w 770887"/>
                <a:gd name="connsiteY380" fmla="*/ 460204 h 599162"/>
                <a:gd name="connsiteX381" fmla="*/ 182931 w 770887"/>
                <a:gd name="connsiteY381" fmla="*/ 470664 h 599162"/>
                <a:gd name="connsiteX382" fmla="*/ 178442 w 770887"/>
                <a:gd name="connsiteY382" fmla="*/ 475146 h 599162"/>
                <a:gd name="connsiteX383" fmla="*/ 176946 w 770887"/>
                <a:gd name="connsiteY383" fmla="*/ 470664 h 599162"/>
                <a:gd name="connsiteX384" fmla="*/ 172458 w 770887"/>
                <a:gd name="connsiteY384" fmla="*/ 464687 h 599162"/>
                <a:gd name="connsiteX385" fmla="*/ 164978 w 770887"/>
                <a:gd name="connsiteY385" fmla="*/ 457216 h 599162"/>
                <a:gd name="connsiteX386" fmla="*/ 153009 w 770887"/>
                <a:gd name="connsiteY386" fmla="*/ 449745 h 599162"/>
                <a:gd name="connsiteX387" fmla="*/ 150017 w 770887"/>
                <a:gd name="connsiteY387" fmla="*/ 449745 h 599162"/>
                <a:gd name="connsiteX388" fmla="*/ 139545 w 770887"/>
                <a:gd name="connsiteY388" fmla="*/ 457216 h 599162"/>
                <a:gd name="connsiteX389" fmla="*/ 133560 w 770887"/>
                <a:gd name="connsiteY389" fmla="*/ 457216 h 599162"/>
                <a:gd name="connsiteX390" fmla="*/ 124584 w 770887"/>
                <a:gd name="connsiteY390" fmla="*/ 457216 h 599162"/>
                <a:gd name="connsiteX391" fmla="*/ 126080 w 770887"/>
                <a:gd name="connsiteY391" fmla="*/ 437792 h 599162"/>
                <a:gd name="connsiteX392" fmla="*/ 127576 w 770887"/>
                <a:gd name="connsiteY392" fmla="*/ 431815 h 599162"/>
                <a:gd name="connsiteX393" fmla="*/ 132064 w 770887"/>
                <a:gd name="connsiteY393" fmla="*/ 425838 h 599162"/>
                <a:gd name="connsiteX394" fmla="*/ 132064 w 770887"/>
                <a:gd name="connsiteY394" fmla="*/ 418368 h 599162"/>
                <a:gd name="connsiteX395" fmla="*/ 130568 w 770887"/>
                <a:gd name="connsiteY395" fmla="*/ 406414 h 599162"/>
                <a:gd name="connsiteX396" fmla="*/ 127576 w 770887"/>
                <a:gd name="connsiteY396" fmla="*/ 394461 h 599162"/>
                <a:gd name="connsiteX397" fmla="*/ 124584 w 770887"/>
                <a:gd name="connsiteY397" fmla="*/ 397449 h 599162"/>
                <a:gd name="connsiteX398" fmla="*/ 118600 w 770887"/>
                <a:gd name="connsiteY398" fmla="*/ 403426 h 599162"/>
                <a:gd name="connsiteX399" fmla="*/ 114111 w 770887"/>
                <a:gd name="connsiteY399" fmla="*/ 406414 h 599162"/>
                <a:gd name="connsiteX400" fmla="*/ 109623 w 770887"/>
                <a:gd name="connsiteY400" fmla="*/ 406414 h 599162"/>
                <a:gd name="connsiteX401" fmla="*/ 105135 w 770887"/>
                <a:gd name="connsiteY401" fmla="*/ 401932 h 599162"/>
                <a:gd name="connsiteX402" fmla="*/ 102143 w 770887"/>
                <a:gd name="connsiteY402" fmla="*/ 401932 h 599162"/>
                <a:gd name="connsiteX403" fmla="*/ 96158 w 770887"/>
                <a:gd name="connsiteY403" fmla="*/ 398943 h 599162"/>
                <a:gd name="connsiteX404" fmla="*/ 91670 w 770887"/>
                <a:gd name="connsiteY404" fmla="*/ 394461 h 599162"/>
                <a:gd name="connsiteX405" fmla="*/ 87182 w 770887"/>
                <a:gd name="connsiteY405" fmla="*/ 391473 h 599162"/>
                <a:gd name="connsiteX406" fmla="*/ 82694 w 770887"/>
                <a:gd name="connsiteY406" fmla="*/ 386990 h 599162"/>
                <a:gd name="connsiteX407" fmla="*/ 81198 w 770887"/>
                <a:gd name="connsiteY407" fmla="*/ 382508 h 599162"/>
                <a:gd name="connsiteX408" fmla="*/ 79702 w 770887"/>
                <a:gd name="connsiteY408" fmla="*/ 372048 h 599162"/>
                <a:gd name="connsiteX409" fmla="*/ 85686 w 770887"/>
                <a:gd name="connsiteY409" fmla="*/ 367566 h 599162"/>
                <a:gd name="connsiteX410" fmla="*/ 91670 w 770887"/>
                <a:gd name="connsiteY410" fmla="*/ 367566 h 599162"/>
                <a:gd name="connsiteX411" fmla="*/ 99151 w 770887"/>
                <a:gd name="connsiteY411" fmla="*/ 367566 h 599162"/>
                <a:gd name="connsiteX412" fmla="*/ 106631 w 770887"/>
                <a:gd name="connsiteY412" fmla="*/ 372048 h 599162"/>
                <a:gd name="connsiteX413" fmla="*/ 109623 w 770887"/>
                <a:gd name="connsiteY413" fmla="*/ 364578 h 599162"/>
                <a:gd name="connsiteX414" fmla="*/ 105135 w 770887"/>
                <a:gd name="connsiteY414" fmla="*/ 360095 h 599162"/>
                <a:gd name="connsiteX415" fmla="*/ 103639 w 770887"/>
                <a:gd name="connsiteY415" fmla="*/ 360095 h 599162"/>
                <a:gd name="connsiteX416" fmla="*/ 96158 w 770887"/>
                <a:gd name="connsiteY416" fmla="*/ 360095 h 599162"/>
                <a:gd name="connsiteX417" fmla="*/ 91670 w 770887"/>
                <a:gd name="connsiteY417" fmla="*/ 360095 h 599162"/>
                <a:gd name="connsiteX418" fmla="*/ 82694 w 770887"/>
                <a:gd name="connsiteY418" fmla="*/ 354118 h 599162"/>
                <a:gd name="connsiteX419" fmla="*/ 79702 w 770887"/>
                <a:gd name="connsiteY419" fmla="*/ 348142 h 599162"/>
                <a:gd name="connsiteX420" fmla="*/ 76710 w 770887"/>
                <a:gd name="connsiteY420" fmla="*/ 340671 h 599162"/>
                <a:gd name="connsiteX421" fmla="*/ 73717 w 770887"/>
                <a:gd name="connsiteY421" fmla="*/ 333200 h 599162"/>
                <a:gd name="connsiteX422" fmla="*/ 73717 w 770887"/>
                <a:gd name="connsiteY422" fmla="*/ 330212 h 599162"/>
                <a:gd name="connsiteX423" fmla="*/ 76710 w 770887"/>
                <a:gd name="connsiteY423" fmla="*/ 327223 h 599162"/>
                <a:gd name="connsiteX424" fmla="*/ 81198 w 770887"/>
                <a:gd name="connsiteY424" fmla="*/ 319752 h 599162"/>
                <a:gd name="connsiteX425" fmla="*/ 88678 w 770887"/>
                <a:gd name="connsiteY425" fmla="*/ 310787 h 599162"/>
                <a:gd name="connsiteX426" fmla="*/ 97655 w 770887"/>
                <a:gd name="connsiteY426" fmla="*/ 304811 h 599162"/>
                <a:gd name="connsiteX427" fmla="*/ 103639 w 770887"/>
                <a:gd name="connsiteY427" fmla="*/ 297340 h 599162"/>
                <a:gd name="connsiteX428" fmla="*/ 105135 w 770887"/>
                <a:gd name="connsiteY428" fmla="*/ 289869 h 599162"/>
                <a:gd name="connsiteX429" fmla="*/ 112615 w 770887"/>
                <a:gd name="connsiteY429" fmla="*/ 282398 h 599162"/>
                <a:gd name="connsiteX430" fmla="*/ 118600 w 770887"/>
                <a:gd name="connsiteY430" fmla="*/ 280904 h 599162"/>
                <a:gd name="connsiteX431" fmla="*/ 123088 w 770887"/>
                <a:gd name="connsiteY431" fmla="*/ 283892 h 599162"/>
                <a:gd name="connsiteX432" fmla="*/ 127576 w 770887"/>
                <a:gd name="connsiteY432" fmla="*/ 289869 h 599162"/>
                <a:gd name="connsiteX433" fmla="*/ 130568 w 770887"/>
                <a:gd name="connsiteY433" fmla="*/ 289869 h 599162"/>
                <a:gd name="connsiteX434" fmla="*/ 136552 w 770887"/>
                <a:gd name="connsiteY434" fmla="*/ 289869 h 599162"/>
                <a:gd name="connsiteX435" fmla="*/ 139545 w 770887"/>
                <a:gd name="connsiteY435" fmla="*/ 289869 h 599162"/>
                <a:gd name="connsiteX436" fmla="*/ 144033 w 770887"/>
                <a:gd name="connsiteY436" fmla="*/ 283892 h 599162"/>
                <a:gd name="connsiteX437" fmla="*/ 148521 w 770887"/>
                <a:gd name="connsiteY437" fmla="*/ 283892 h 599162"/>
                <a:gd name="connsiteX438" fmla="*/ 150017 w 770887"/>
                <a:gd name="connsiteY438" fmla="*/ 280904 h 599162"/>
                <a:gd name="connsiteX439" fmla="*/ 153009 w 770887"/>
                <a:gd name="connsiteY439" fmla="*/ 276422 h 599162"/>
                <a:gd name="connsiteX440" fmla="*/ 154505 w 770887"/>
                <a:gd name="connsiteY440" fmla="*/ 280904 h 599162"/>
                <a:gd name="connsiteX441" fmla="*/ 158994 w 770887"/>
                <a:gd name="connsiteY441" fmla="*/ 280904 h 599162"/>
                <a:gd name="connsiteX442" fmla="*/ 161986 w 770887"/>
                <a:gd name="connsiteY442" fmla="*/ 280904 h 599162"/>
                <a:gd name="connsiteX443" fmla="*/ 167970 w 770887"/>
                <a:gd name="connsiteY443" fmla="*/ 280904 h 599162"/>
                <a:gd name="connsiteX444" fmla="*/ 172458 w 770887"/>
                <a:gd name="connsiteY444" fmla="*/ 276422 h 599162"/>
                <a:gd name="connsiteX445" fmla="*/ 176946 w 770887"/>
                <a:gd name="connsiteY445" fmla="*/ 276422 h 599162"/>
                <a:gd name="connsiteX446" fmla="*/ 178442 w 770887"/>
                <a:gd name="connsiteY446" fmla="*/ 265962 h 599162"/>
                <a:gd name="connsiteX447" fmla="*/ 175450 w 770887"/>
                <a:gd name="connsiteY447" fmla="*/ 258491 h 599162"/>
                <a:gd name="connsiteX448" fmla="*/ 172458 w 770887"/>
                <a:gd name="connsiteY448" fmla="*/ 246538 h 599162"/>
                <a:gd name="connsiteX449" fmla="*/ 178442 w 770887"/>
                <a:gd name="connsiteY449" fmla="*/ 246538 h 599162"/>
                <a:gd name="connsiteX450" fmla="*/ 184427 w 770887"/>
                <a:gd name="connsiteY450" fmla="*/ 240561 h 599162"/>
                <a:gd name="connsiteX451" fmla="*/ 182931 w 770887"/>
                <a:gd name="connsiteY451" fmla="*/ 231596 h 599162"/>
                <a:gd name="connsiteX452" fmla="*/ 173954 w 770887"/>
                <a:gd name="connsiteY452" fmla="*/ 230102 h 599162"/>
                <a:gd name="connsiteX453" fmla="*/ 169466 w 770887"/>
                <a:gd name="connsiteY453" fmla="*/ 230102 h 599162"/>
                <a:gd name="connsiteX454" fmla="*/ 164978 w 770887"/>
                <a:gd name="connsiteY454" fmla="*/ 231596 h 599162"/>
                <a:gd name="connsiteX455" fmla="*/ 160490 w 770887"/>
                <a:gd name="connsiteY455" fmla="*/ 234585 h 599162"/>
                <a:gd name="connsiteX456" fmla="*/ 157497 w 770887"/>
                <a:gd name="connsiteY456" fmla="*/ 240561 h 599162"/>
                <a:gd name="connsiteX457" fmla="*/ 153009 w 770887"/>
                <a:gd name="connsiteY457" fmla="*/ 240561 h 599162"/>
                <a:gd name="connsiteX458" fmla="*/ 148521 w 770887"/>
                <a:gd name="connsiteY458" fmla="*/ 231596 h 599162"/>
                <a:gd name="connsiteX459" fmla="*/ 136552 w 770887"/>
                <a:gd name="connsiteY459" fmla="*/ 231596 h 599162"/>
                <a:gd name="connsiteX460" fmla="*/ 123088 w 770887"/>
                <a:gd name="connsiteY460" fmla="*/ 231596 h 599162"/>
                <a:gd name="connsiteX461" fmla="*/ 112615 w 770887"/>
                <a:gd name="connsiteY461" fmla="*/ 228608 h 599162"/>
                <a:gd name="connsiteX462" fmla="*/ 102143 w 770887"/>
                <a:gd name="connsiteY462" fmla="*/ 224125 h 599162"/>
                <a:gd name="connsiteX463" fmla="*/ 96158 w 770887"/>
                <a:gd name="connsiteY463" fmla="*/ 216654 h 599162"/>
                <a:gd name="connsiteX464" fmla="*/ 94662 w 770887"/>
                <a:gd name="connsiteY464" fmla="*/ 201713 h 599162"/>
                <a:gd name="connsiteX465" fmla="*/ 102143 w 770887"/>
                <a:gd name="connsiteY465" fmla="*/ 198724 h 599162"/>
                <a:gd name="connsiteX466" fmla="*/ 106631 w 770887"/>
                <a:gd name="connsiteY466" fmla="*/ 195736 h 599162"/>
                <a:gd name="connsiteX467" fmla="*/ 96158 w 770887"/>
                <a:gd name="connsiteY467" fmla="*/ 191254 h 599162"/>
                <a:gd name="connsiteX468" fmla="*/ 90174 w 770887"/>
                <a:gd name="connsiteY468" fmla="*/ 186771 h 599162"/>
                <a:gd name="connsiteX469" fmla="*/ 82694 w 770887"/>
                <a:gd name="connsiteY469" fmla="*/ 180794 h 599162"/>
                <a:gd name="connsiteX470" fmla="*/ 81198 w 770887"/>
                <a:gd name="connsiteY470" fmla="*/ 177806 h 599162"/>
                <a:gd name="connsiteX471" fmla="*/ 87182 w 770887"/>
                <a:gd name="connsiteY471" fmla="*/ 173324 h 599162"/>
                <a:gd name="connsiteX472" fmla="*/ 91670 w 770887"/>
                <a:gd name="connsiteY472" fmla="*/ 173324 h 599162"/>
                <a:gd name="connsiteX473" fmla="*/ 100647 w 770887"/>
                <a:gd name="connsiteY473" fmla="*/ 171829 h 599162"/>
                <a:gd name="connsiteX474" fmla="*/ 112615 w 770887"/>
                <a:gd name="connsiteY474" fmla="*/ 164359 h 599162"/>
                <a:gd name="connsiteX475" fmla="*/ 114111 w 770887"/>
                <a:gd name="connsiteY475" fmla="*/ 167347 h 599162"/>
                <a:gd name="connsiteX476" fmla="*/ 121592 w 770887"/>
                <a:gd name="connsiteY476" fmla="*/ 164359 h 599162"/>
                <a:gd name="connsiteX477" fmla="*/ 121592 w 770887"/>
                <a:gd name="connsiteY477" fmla="*/ 162864 h 599162"/>
                <a:gd name="connsiteX478" fmla="*/ 126080 w 770887"/>
                <a:gd name="connsiteY478" fmla="*/ 161370 h 599162"/>
                <a:gd name="connsiteX479" fmla="*/ 135056 w 770887"/>
                <a:gd name="connsiteY479" fmla="*/ 159876 h 599162"/>
                <a:gd name="connsiteX480" fmla="*/ 145529 w 770887"/>
                <a:gd name="connsiteY480" fmla="*/ 159876 h 599162"/>
                <a:gd name="connsiteX481" fmla="*/ 150017 w 770887"/>
                <a:gd name="connsiteY481" fmla="*/ 162864 h 599162"/>
                <a:gd name="connsiteX482" fmla="*/ 147025 w 770887"/>
                <a:gd name="connsiteY482" fmla="*/ 170335 h 599162"/>
                <a:gd name="connsiteX483" fmla="*/ 147025 w 770887"/>
                <a:gd name="connsiteY483" fmla="*/ 173324 h 599162"/>
                <a:gd name="connsiteX484" fmla="*/ 151513 w 770887"/>
                <a:gd name="connsiteY484" fmla="*/ 176312 h 599162"/>
                <a:gd name="connsiteX485" fmla="*/ 156001 w 770887"/>
                <a:gd name="connsiteY485" fmla="*/ 180794 h 599162"/>
                <a:gd name="connsiteX486" fmla="*/ 164978 w 770887"/>
                <a:gd name="connsiteY486" fmla="*/ 180794 h 599162"/>
                <a:gd name="connsiteX487" fmla="*/ 176946 w 770887"/>
                <a:gd name="connsiteY487" fmla="*/ 183783 h 599162"/>
                <a:gd name="connsiteX488" fmla="*/ 185923 w 770887"/>
                <a:gd name="connsiteY488" fmla="*/ 179300 h 599162"/>
                <a:gd name="connsiteX489" fmla="*/ 191907 w 770887"/>
                <a:gd name="connsiteY489" fmla="*/ 173324 h 599162"/>
                <a:gd name="connsiteX490" fmla="*/ 199387 w 770887"/>
                <a:gd name="connsiteY490" fmla="*/ 168841 h 599162"/>
                <a:gd name="connsiteX491" fmla="*/ 191907 w 770887"/>
                <a:gd name="connsiteY491" fmla="*/ 165853 h 599162"/>
                <a:gd name="connsiteX492" fmla="*/ 185923 w 770887"/>
                <a:gd name="connsiteY492" fmla="*/ 162864 h 599162"/>
                <a:gd name="connsiteX493" fmla="*/ 181435 w 770887"/>
                <a:gd name="connsiteY493" fmla="*/ 159876 h 599162"/>
                <a:gd name="connsiteX494" fmla="*/ 181435 w 770887"/>
                <a:gd name="connsiteY494" fmla="*/ 153899 h 599162"/>
                <a:gd name="connsiteX495" fmla="*/ 179939 w 770887"/>
                <a:gd name="connsiteY495" fmla="*/ 146428 h 599162"/>
                <a:gd name="connsiteX496" fmla="*/ 157497 w 770887"/>
                <a:gd name="connsiteY496" fmla="*/ 140452 h 599162"/>
                <a:gd name="connsiteX497" fmla="*/ 157497 w 770887"/>
                <a:gd name="connsiteY497" fmla="*/ 118039 h 599162"/>
                <a:gd name="connsiteX498" fmla="*/ 147025 w 770887"/>
                <a:gd name="connsiteY498" fmla="*/ 107580 h 599162"/>
                <a:gd name="connsiteX499" fmla="*/ 126080 w 770887"/>
                <a:gd name="connsiteY499" fmla="*/ 85168 h 599162"/>
                <a:gd name="connsiteX500" fmla="*/ 129072 w 770887"/>
                <a:gd name="connsiteY500" fmla="*/ 85168 h 599162"/>
                <a:gd name="connsiteX501" fmla="*/ 129072 w 770887"/>
                <a:gd name="connsiteY501" fmla="*/ 80685 h 599162"/>
                <a:gd name="connsiteX502" fmla="*/ 136552 w 770887"/>
                <a:gd name="connsiteY502" fmla="*/ 80685 h 599162"/>
                <a:gd name="connsiteX503" fmla="*/ 136552 w 770887"/>
                <a:gd name="connsiteY503" fmla="*/ 74708 h 599162"/>
                <a:gd name="connsiteX504" fmla="*/ 138048 w 770887"/>
                <a:gd name="connsiteY504" fmla="*/ 67238 h 599162"/>
                <a:gd name="connsiteX505" fmla="*/ 142537 w 770887"/>
                <a:gd name="connsiteY505" fmla="*/ 67238 h 599162"/>
                <a:gd name="connsiteX506" fmla="*/ 147025 w 770887"/>
                <a:gd name="connsiteY506" fmla="*/ 70226 h 599162"/>
                <a:gd name="connsiteX507" fmla="*/ 154505 w 770887"/>
                <a:gd name="connsiteY507" fmla="*/ 70226 h 599162"/>
                <a:gd name="connsiteX508" fmla="*/ 157497 w 770887"/>
                <a:gd name="connsiteY508" fmla="*/ 70226 h 599162"/>
                <a:gd name="connsiteX509" fmla="*/ 164978 w 770887"/>
                <a:gd name="connsiteY509" fmla="*/ 70226 h 599162"/>
                <a:gd name="connsiteX510" fmla="*/ 178442 w 770887"/>
                <a:gd name="connsiteY510" fmla="*/ 65743 h 599162"/>
                <a:gd name="connsiteX511" fmla="*/ 182931 w 770887"/>
                <a:gd name="connsiteY511" fmla="*/ 61261 h 599162"/>
                <a:gd name="connsiteX512" fmla="*/ 187419 w 770887"/>
                <a:gd name="connsiteY512" fmla="*/ 53790 h 599162"/>
                <a:gd name="connsiteX513" fmla="*/ 187419 w 770887"/>
                <a:gd name="connsiteY513" fmla="*/ 41837 h 599162"/>
                <a:gd name="connsiteX514" fmla="*/ 191907 w 770887"/>
                <a:gd name="connsiteY514" fmla="*/ 41837 h 599162"/>
                <a:gd name="connsiteX515" fmla="*/ 196395 w 770887"/>
                <a:gd name="connsiteY515" fmla="*/ 37354 h 599162"/>
                <a:gd name="connsiteX516" fmla="*/ 205372 w 770887"/>
                <a:gd name="connsiteY516" fmla="*/ 29883 h 599162"/>
                <a:gd name="connsiteX517" fmla="*/ 221829 w 770887"/>
                <a:gd name="connsiteY517" fmla="*/ 26895 h 599162"/>
                <a:gd name="connsiteX518" fmla="*/ 227813 w 770887"/>
                <a:gd name="connsiteY518" fmla="*/ 19424 h 599162"/>
                <a:gd name="connsiteX519" fmla="*/ 233797 w 770887"/>
                <a:gd name="connsiteY519" fmla="*/ 16436 h 599162"/>
                <a:gd name="connsiteX520" fmla="*/ 238285 w 770887"/>
                <a:gd name="connsiteY520" fmla="*/ 11953 h 599162"/>
                <a:gd name="connsiteX521" fmla="*/ 262223 w 770887"/>
                <a:gd name="connsiteY521" fmla="*/ 13447 h 599162"/>
                <a:gd name="connsiteX522" fmla="*/ 265215 w 770887"/>
                <a:gd name="connsiteY522" fmla="*/ 5977 h 599162"/>
                <a:gd name="connsiteX523" fmla="*/ 277183 w 770887"/>
                <a:gd name="connsiteY523" fmla="*/ 0 h 599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Lst>
              <a:rect l="l" t="t" r="r" b="b"/>
              <a:pathLst>
                <a:path w="770887" h="599162">
                  <a:moveTo>
                    <a:pt x="302516" y="482511"/>
                  </a:moveTo>
                  <a:lnTo>
                    <a:pt x="307819" y="487813"/>
                  </a:lnTo>
                  <a:lnTo>
                    <a:pt x="318423" y="494883"/>
                  </a:lnTo>
                  <a:lnTo>
                    <a:pt x="311354" y="496651"/>
                  </a:lnTo>
                  <a:lnTo>
                    <a:pt x="307819" y="496651"/>
                  </a:lnTo>
                  <a:lnTo>
                    <a:pt x="300749" y="501953"/>
                  </a:lnTo>
                  <a:lnTo>
                    <a:pt x="300749" y="503720"/>
                  </a:lnTo>
                  <a:lnTo>
                    <a:pt x="300749" y="509023"/>
                  </a:lnTo>
                  <a:lnTo>
                    <a:pt x="304284" y="509023"/>
                  </a:lnTo>
                  <a:lnTo>
                    <a:pt x="311354" y="517860"/>
                  </a:lnTo>
                  <a:lnTo>
                    <a:pt x="311354" y="521395"/>
                  </a:lnTo>
                  <a:lnTo>
                    <a:pt x="306051" y="523162"/>
                  </a:lnTo>
                  <a:lnTo>
                    <a:pt x="302516" y="523162"/>
                  </a:lnTo>
                  <a:lnTo>
                    <a:pt x="298982" y="524930"/>
                  </a:lnTo>
                  <a:lnTo>
                    <a:pt x="297214" y="524930"/>
                  </a:lnTo>
                  <a:lnTo>
                    <a:pt x="291912" y="528465"/>
                  </a:lnTo>
                  <a:lnTo>
                    <a:pt x="291912" y="533767"/>
                  </a:lnTo>
                  <a:lnTo>
                    <a:pt x="291912" y="535534"/>
                  </a:lnTo>
                  <a:lnTo>
                    <a:pt x="288377" y="540837"/>
                  </a:lnTo>
                  <a:lnTo>
                    <a:pt x="283075" y="531999"/>
                  </a:lnTo>
                  <a:lnTo>
                    <a:pt x="283075" y="533767"/>
                  </a:lnTo>
                  <a:lnTo>
                    <a:pt x="281307" y="537302"/>
                  </a:lnTo>
                  <a:lnTo>
                    <a:pt x="276005" y="542604"/>
                  </a:lnTo>
                  <a:lnTo>
                    <a:pt x="272470" y="549674"/>
                  </a:lnTo>
                  <a:lnTo>
                    <a:pt x="272470" y="551441"/>
                  </a:lnTo>
                  <a:lnTo>
                    <a:pt x="272470" y="558511"/>
                  </a:lnTo>
                  <a:lnTo>
                    <a:pt x="256563" y="558511"/>
                  </a:lnTo>
                  <a:lnTo>
                    <a:pt x="268935" y="554976"/>
                  </a:lnTo>
                  <a:lnTo>
                    <a:pt x="270703" y="551441"/>
                  </a:lnTo>
                  <a:lnTo>
                    <a:pt x="272470" y="547906"/>
                  </a:lnTo>
                  <a:lnTo>
                    <a:pt x="270703" y="542604"/>
                  </a:lnTo>
                  <a:lnTo>
                    <a:pt x="267168" y="540837"/>
                  </a:lnTo>
                  <a:lnTo>
                    <a:pt x="265400" y="540837"/>
                  </a:lnTo>
                  <a:lnTo>
                    <a:pt x="261866" y="537302"/>
                  </a:lnTo>
                  <a:lnTo>
                    <a:pt x="261866" y="535534"/>
                  </a:lnTo>
                  <a:lnTo>
                    <a:pt x="260098" y="524930"/>
                  </a:lnTo>
                  <a:lnTo>
                    <a:pt x="263633" y="521395"/>
                  </a:lnTo>
                  <a:lnTo>
                    <a:pt x="265400" y="517860"/>
                  </a:lnTo>
                  <a:lnTo>
                    <a:pt x="270703" y="514325"/>
                  </a:lnTo>
                  <a:lnTo>
                    <a:pt x="272470" y="516093"/>
                  </a:lnTo>
                  <a:lnTo>
                    <a:pt x="277772" y="521395"/>
                  </a:lnTo>
                  <a:lnTo>
                    <a:pt x="281307" y="528465"/>
                  </a:lnTo>
                  <a:lnTo>
                    <a:pt x="281307" y="521395"/>
                  </a:lnTo>
                  <a:lnTo>
                    <a:pt x="279540" y="514325"/>
                  </a:lnTo>
                  <a:lnTo>
                    <a:pt x="276005" y="509023"/>
                  </a:lnTo>
                  <a:lnTo>
                    <a:pt x="281307" y="507255"/>
                  </a:lnTo>
                  <a:lnTo>
                    <a:pt x="288377" y="510790"/>
                  </a:lnTo>
                  <a:lnTo>
                    <a:pt x="291912" y="510790"/>
                  </a:lnTo>
                  <a:lnTo>
                    <a:pt x="291912" y="507255"/>
                  </a:lnTo>
                  <a:lnTo>
                    <a:pt x="291912" y="505488"/>
                  </a:lnTo>
                  <a:lnTo>
                    <a:pt x="291912" y="501953"/>
                  </a:lnTo>
                  <a:lnTo>
                    <a:pt x="291912" y="496651"/>
                  </a:lnTo>
                  <a:lnTo>
                    <a:pt x="290144" y="493116"/>
                  </a:lnTo>
                  <a:lnTo>
                    <a:pt x="297214" y="487813"/>
                  </a:lnTo>
                  <a:close/>
                  <a:moveTo>
                    <a:pt x="55075" y="374697"/>
                  </a:moveTo>
                  <a:lnTo>
                    <a:pt x="58610" y="374697"/>
                  </a:lnTo>
                  <a:lnTo>
                    <a:pt x="63912" y="385302"/>
                  </a:lnTo>
                  <a:lnTo>
                    <a:pt x="63912" y="390604"/>
                  </a:lnTo>
                  <a:lnTo>
                    <a:pt x="60377" y="395906"/>
                  </a:lnTo>
                  <a:lnTo>
                    <a:pt x="56842" y="395906"/>
                  </a:lnTo>
                  <a:lnTo>
                    <a:pt x="51540" y="395906"/>
                  </a:lnTo>
                  <a:lnTo>
                    <a:pt x="44470" y="390604"/>
                  </a:lnTo>
                  <a:lnTo>
                    <a:pt x="35633" y="383534"/>
                  </a:lnTo>
                  <a:lnTo>
                    <a:pt x="44470" y="378232"/>
                  </a:lnTo>
                  <a:lnTo>
                    <a:pt x="49773" y="378232"/>
                  </a:lnTo>
                  <a:close/>
                  <a:moveTo>
                    <a:pt x="4447" y="224465"/>
                  </a:moveTo>
                  <a:cubicBezTo>
                    <a:pt x="4447" y="224465"/>
                    <a:pt x="4447" y="224465"/>
                    <a:pt x="5929" y="230488"/>
                  </a:cubicBezTo>
                  <a:cubicBezTo>
                    <a:pt x="5929" y="230488"/>
                    <a:pt x="5929" y="230488"/>
                    <a:pt x="8894" y="233499"/>
                  </a:cubicBezTo>
                  <a:cubicBezTo>
                    <a:pt x="8894" y="233499"/>
                    <a:pt x="8894" y="233499"/>
                    <a:pt x="16306" y="235005"/>
                  </a:cubicBezTo>
                  <a:cubicBezTo>
                    <a:pt x="16306" y="235005"/>
                    <a:pt x="16306" y="235005"/>
                    <a:pt x="23717" y="235005"/>
                  </a:cubicBezTo>
                  <a:cubicBezTo>
                    <a:pt x="23717" y="235005"/>
                    <a:pt x="23717" y="235005"/>
                    <a:pt x="28164" y="238016"/>
                  </a:cubicBezTo>
                  <a:cubicBezTo>
                    <a:pt x="28164" y="238016"/>
                    <a:pt x="28164" y="238016"/>
                    <a:pt x="28164" y="242533"/>
                  </a:cubicBezTo>
                  <a:cubicBezTo>
                    <a:pt x="28164" y="242533"/>
                    <a:pt x="28164" y="242533"/>
                    <a:pt x="31129" y="245544"/>
                  </a:cubicBezTo>
                  <a:cubicBezTo>
                    <a:pt x="31129" y="245544"/>
                    <a:pt x="31129" y="245544"/>
                    <a:pt x="37058" y="251566"/>
                  </a:cubicBezTo>
                  <a:cubicBezTo>
                    <a:pt x="37058" y="251566"/>
                    <a:pt x="37058" y="251566"/>
                    <a:pt x="44470" y="262106"/>
                  </a:cubicBezTo>
                  <a:cubicBezTo>
                    <a:pt x="44470" y="262106"/>
                    <a:pt x="44470" y="262106"/>
                    <a:pt x="40023" y="262106"/>
                  </a:cubicBezTo>
                  <a:cubicBezTo>
                    <a:pt x="40023" y="262106"/>
                    <a:pt x="40023" y="262106"/>
                    <a:pt x="31129" y="262106"/>
                  </a:cubicBezTo>
                  <a:lnTo>
                    <a:pt x="29647" y="265117"/>
                  </a:lnTo>
                  <a:cubicBezTo>
                    <a:pt x="29647" y="265117"/>
                    <a:pt x="29647" y="265117"/>
                    <a:pt x="23717" y="259095"/>
                  </a:cubicBezTo>
                  <a:cubicBezTo>
                    <a:pt x="23717" y="259095"/>
                    <a:pt x="23717" y="259095"/>
                    <a:pt x="20753" y="250061"/>
                  </a:cubicBezTo>
                  <a:cubicBezTo>
                    <a:pt x="20753" y="250061"/>
                    <a:pt x="20753" y="250061"/>
                    <a:pt x="19270" y="247050"/>
                  </a:cubicBezTo>
                  <a:cubicBezTo>
                    <a:pt x="19270" y="247050"/>
                    <a:pt x="19270" y="247050"/>
                    <a:pt x="16306" y="244038"/>
                  </a:cubicBezTo>
                  <a:cubicBezTo>
                    <a:pt x="16306" y="244038"/>
                    <a:pt x="16306" y="244038"/>
                    <a:pt x="14823" y="244038"/>
                  </a:cubicBezTo>
                  <a:cubicBezTo>
                    <a:pt x="14823" y="244038"/>
                    <a:pt x="14823" y="244038"/>
                    <a:pt x="13341" y="244038"/>
                  </a:cubicBezTo>
                  <a:cubicBezTo>
                    <a:pt x="13341" y="244038"/>
                    <a:pt x="10376" y="244038"/>
                    <a:pt x="10376" y="244038"/>
                  </a:cubicBezTo>
                  <a:cubicBezTo>
                    <a:pt x="8894" y="242533"/>
                    <a:pt x="8894" y="244038"/>
                    <a:pt x="8894" y="244038"/>
                  </a:cubicBezTo>
                  <a:cubicBezTo>
                    <a:pt x="8894" y="244038"/>
                    <a:pt x="8894" y="244038"/>
                    <a:pt x="4447" y="244038"/>
                  </a:cubicBezTo>
                  <a:cubicBezTo>
                    <a:pt x="-1483" y="242533"/>
                    <a:pt x="2964" y="242533"/>
                    <a:pt x="2964" y="242533"/>
                  </a:cubicBezTo>
                  <a:cubicBezTo>
                    <a:pt x="1482" y="241027"/>
                    <a:pt x="1482" y="241027"/>
                    <a:pt x="1482" y="239521"/>
                  </a:cubicBezTo>
                  <a:cubicBezTo>
                    <a:pt x="1482" y="239521"/>
                    <a:pt x="0" y="236510"/>
                    <a:pt x="0" y="235005"/>
                  </a:cubicBezTo>
                  <a:cubicBezTo>
                    <a:pt x="0" y="235005"/>
                    <a:pt x="0" y="230488"/>
                    <a:pt x="0" y="230488"/>
                  </a:cubicBezTo>
                  <a:cubicBezTo>
                    <a:pt x="0" y="230488"/>
                    <a:pt x="0" y="230488"/>
                    <a:pt x="4447" y="224465"/>
                  </a:cubicBezTo>
                  <a:close/>
                  <a:moveTo>
                    <a:pt x="277183" y="0"/>
                  </a:moveTo>
                  <a:cubicBezTo>
                    <a:pt x="277183" y="0"/>
                    <a:pt x="277183" y="0"/>
                    <a:pt x="283168" y="5977"/>
                  </a:cubicBezTo>
                  <a:cubicBezTo>
                    <a:pt x="283168" y="5977"/>
                    <a:pt x="283168" y="5977"/>
                    <a:pt x="286160" y="10459"/>
                  </a:cubicBezTo>
                  <a:cubicBezTo>
                    <a:pt x="286160" y="10459"/>
                    <a:pt x="286160" y="10459"/>
                    <a:pt x="283168" y="10459"/>
                  </a:cubicBezTo>
                  <a:cubicBezTo>
                    <a:pt x="283168" y="10459"/>
                    <a:pt x="283168" y="10459"/>
                    <a:pt x="283168" y="14942"/>
                  </a:cubicBezTo>
                  <a:cubicBezTo>
                    <a:pt x="283168" y="14942"/>
                    <a:pt x="283168" y="14942"/>
                    <a:pt x="287656" y="17930"/>
                  </a:cubicBezTo>
                  <a:cubicBezTo>
                    <a:pt x="287656" y="17930"/>
                    <a:pt x="287656" y="17930"/>
                    <a:pt x="293640" y="17930"/>
                  </a:cubicBezTo>
                  <a:cubicBezTo>
                    <a:pt x="293640" y="17930"/>
                    <a:pt x="293640" y="17930"/>
                    <a:pt x="293640" y="13447"/>
                  </a:cubicBezTo>
                  <a:cubicBezTo>
                    <a:pt x="293640" y="13447"/>
                    <a:pt x="293640" y="13447"/>
                    <a:pt x="296632" y="10459"/>
                  </a:cubicBezTo>
                  <a:cubicBezTo>
                    <a:pt x="296632" y="10459"/>
                    <a:pt x="296632" y="10459"/>
                    <a:pt x="299624" y="13447"/>
                  </a:cubicBezTo>
                  <a:cubicBezTo>
                    <a:pt x="299624" y="13447"/>
                    <a:pt x="299624" y="13447"/>
                    <a:pt x="304113" y="19424"/>
                  </a:cubicBezTo>
                  <a:cubicBezTo>
                    <a:pt x="304113" y="19424"/>
                    <a:pt x="304113" y="19424"/>
                    <a:pt x="313089" y="17930"/>
                  </a:cubicBezTo>
                  <a:cubicBezTo>
                    <a:pt x="313089" y="17930"/>
                    <a:pt x="313089" y="17930"/>
                    <a:pt x="325058" y="20918"/>
                  </a:cubicBezTo>
                  <a:cubicBezTo>
                    <a:pt x="325058" y="20918"/>
                    <a:pt x="325058" y="20918"/>
                    <a:pt x="325058" y="25401"/>
                  </a:cubicBezTo>
                  <a:cubicBezTo>
                    <a:pt x="325058" y="25401"/>
                    <a:pt x="325058" y="25401"/>
                    <a:pt x="328050" y="31377"/>
                  </a:cubicBezTo>
                  <a:cubicBezTo>
                    <a:pt x="328050" y="31377"/>
                    <a:pt x="328050" y="31377"/>
                    <a:pt x="335530" y="37354"/>
                  </a:cubicBezTo>
                  <a:cubicBezTo>
                    <a:pt x="335530" y="37354"/>
                    <a:pt x="335530" y="37354"/>
                    <a:pt x="351987" y="37354"/>
                  </a:cubicBezTo>
                  <a:cubicBezTo>
                    <a:pt x="351987" y="37354"/>
                    <a:pt x="351987" y="37354"/>
                    <a:pt x="356475" y="37354"/>
                  </a:cubicBezTo>
                  <a:cubicBezTo>
                    <a:pt x="356475" y="37354"/>
                    <a:pt x="356475" y="37354"/>
                    <a:pt x="360963" y="34366"/>
                  </a:cubicBezTo>
                  <a:cubicBezTo>
                    <a:pt x="360963" y="34366"/>
                    <a:pt x="360963" y="34366"/>
                    <a:pt x="366948" y="34366"/>
                  </a:cubicBezTo>
                  <a:cubicBezTo>
                    <a:pt x="366948" y="34366"/>
                    <a:pt x="366948" y="34366"/>
                    <a:pt x="374428" y="38848"/>
                  </a:cubicBezTo>
                  <a:cubicBezTo>
                    <a:pt x="374428" y="38848"/>
                    <a:pt x="374428" y="38848"/>
                    <a:pt x="375924" y="43331"/>
                  </a:cubicBezTo>
                  <a:cubicBezTo>
                    <a:pt x="375924" y="43331"/>
                    <a:pt x="375924" y="43331"/>
                    <a:pt x="375924" y="47813"/>
                  </a:cubicBezTo>
                  <a:cubicBezTo>
                    <a:pt x="375924" y="47813"/>
                    <a:pt x="375924" y="47813"/>
                    <a:pt x="375924" y="48560"/>
                  </a:cubicBezTo>
                  <a:lnTo>
                    <a:pt x="375924" y="50802"/>
                  </a:lnTo>
                  <a:cubicBezTo>
                    <a:pt x="375924" y="50802"/>
                    <a:pt x="375924" y="50802"/>
                    <a:pt x="383404" y="46319"/>
                  </a:cubicBezTo>
                  <a:cubicBezTo>
                    <a:pt x="383404" y="46319"/>
                    <a:pt x="383404" y="46319"/>
                    <a:pt x="392381" y="43331"/>
                  </a:cubicBezTo>
                  <a:cubicBezTo>
                    <a:pt x="392381" y="43331"/>
                    <a:pt x="392381" y="43331"/>
                    <a:pt x="398365" y="43331"/>
                  </a:cubicBezTo>
                  <a:cubicBezTo>
                    <a:pt x="398365" y="43331"/>
                    <a:pt x="398365" y="43331"/>
                    <a:pt x="410334" y="47813"/>
                  </a:cubicBezTo>
                  <a:cubicBezTo>
                    <a:pt x="410334" y="47813"/>
                    <a:pt x="410334" y="47813"/>
                    <a:pt x="420806" y="50802"/>
                  </a:cubicBezTo>
                  <a:cubicBezTo>
                    <a:pt x="420806" y="50802"/>
                    <a:pt x="420806" y="50802"/>
                    <a:pt x="432775" y="47813"/>
                  </a:cubicBezTo>
                  <a:cubicBezTo>
                    <a:pt x="432775" y="47813"/>
                    <a:pt x="432775" y="47813"/>
                    <a:pt x="438759" y="43331"/>
                  </a:cubicBezTo>
                  <a:cubicBezTo>
                    <a:pt x="438759" y="43331"/>
                    <a:pt x="438759" y="43331"/>
                    <a:pt x="444743" y="43331"/>
                  </a:cubicBezTo>
                  <a:cubicBezTo>
                    <a:pt x="444743" y="43331"/>
                    <a:pt x="444743" y="43331"/>
                    <a:pt x="447736" y="43331"/>
                  </a:cubicBezTo>
                  <a:cubicBezTo>
                    <a:pt x="447736" y="43331"/>
                    <a:pt x="447736" y="43331"/>
                    <a:pt x="455216" y="50802"/>
                  </a:cubicBezTo>
                  <a:cubicBezTo>
                    <a:pt x="455216" y="50802"/>
                    <a:pt x="455216" y="50802"/>
                    <a:pt x="462696" y="56778"/>
                  </a:cubicBezTo>
                  <a:cubicBezTo>
                    <a:pt x="462696" y="56778"/>
                    <a:pt x="462696" y="56778"/>
                    <a:pt x="476161" y="58272"/>
                  </a:cubicBezTo>
                  <a:lnTo>
                    <a:pt x="482145" y="110568"/>
                  </a:lnTo>
                  <a:cubicBezTo>
                    <a:pt x="482145" y="110568"/>
                    <a:pt x="482145" y="110568"/>
                    <a:pt x="500098" y="242056"/>
                  </a:cubicBezTo>
                  <a:cubicBezTo>
                    <a:pt x="500098" y="242056"/>
                    <a:pt x="500098" y="242056"/>
                    <a:pt x="521043" y="400438"/>
                  </a:cubicBezTo>
                  <a:cubicBezTo>
                    <a:pt x="521043" y="400438"/>
                    <a:pt x="521043" y="400438"/>
                    <a:pt x="525531" y="409403"/>
                  </a:cubicBezTo>
                  <a:cubicBezTo>
                    <a:pt x="525531" y="409403"/>
                    <a:pt x="525531" y="409403"/>
                    <a:pt x="540492" y="409403"/>
                  </a:cubicBezTo>
                  <a:cubicBezTo>
                    <a:pt x="540492" y="409403"/>
                    <a:pt x="540492" y="409403"/>
                    <a:pt x="543484" y="400438"/>
                  </a:cubicBezTo>
                  <a:cubicBezTo>
                    <a:pt x="543484" y="400438"/>
                    <a:pt x="543484" y="400438"/>
                    <a:pt x="555453" y="400438"/>
                  </a:cubicBezTo>
                  <a:cubicBezTo>
                    <a:pt x="555453" y="400438"/>
                    <a:pt x="555453" y="400438"/>
                    <a:pt x="555453" y="404920"/>
                  </a:cubicBezTo>
                  <a:cubicBezTo>
                    <a:pt x="555453" y="404920"/>
                    <a:pt x="555453" y="404920"/>
                    <a:pt x="559941" y="410897"/>
                  </a:cubicBezTo>
                  <a:cubicBezTo>
                    <a:pt x="559941" y="410897"/>
                    <a:pt x="559941" y="410897"/>
                    <a:pt x="579390" y="424344"/>
                  </a:cubicBezTo>
                  <a:cubicBezTo>
                    <a:pt x="579390" y="424344"/>
                    <a:pt x="579390" y="424344"/>
                    <a:pt x="595847" y="442274"/>
                  </a:cubicBezTo>
                  <a:cubicBezTo>
                    <a:pt x="595847" y="442274"/>
                    <a:pt x="595847" y="442274"/>
                    <a:pt x="604823" y="434803"/>
                  </a:cubicBezTo>
                  <a:cubicBezTo>
                    <a:pt x="604823" y="434803"/>
                    <a:pt x="604823" y="434803"/>
                    <a:pt x="610807" y="419862"/>
                  </a:cubicBezTo>
                  <a:cubicBezTo>
                    <a:pt x="610807" y="419862"/>
                    <a:pt x="610807" y="419862"/>
                    <a:pt x="618288" y="412391"/>
                  </a:cubicBezTo>
                  <a:cubicBezTo>
                    <a:pt x="618288" y="412391"/>
                    <a:pt x="618288" y="412391"/>
                    <a:pt x="625768" y="407908"/>
                  </a:cubicBezTo>
                  <a:cubicBezTo>
                    <a:pt x="625768" y="407908"/>
                    <a:pt x="625768" y="407908"/>
                    <a:pt x="639233" y="413885"/>
                  </a:cubicBezTo>
                  <a:cubicBezTo>
                    <a:pt x="639233" y="413885"/>
                    <a:pt x="639233" y="413885"/>
                    <a:pt x="655690" y="425838"/>
                  </a:cubicBezTo>
                  <a:cubicBezTo>
                    <a:pt x="655690" y="425838"/>
                    <a:pt x="655690" y="425838"/>
                    <a:pt x="672146" y="442274"/>
                  </a:cubicBezTo>
                  <a:cubicBezTo>
                    <a:pt x="672146" y="442274"/>
                    <a:pt x="672146" y="442274"/>
                    <a:pt x="684115" y="455722"/>
                  </a:cubicBezTo>
                  <a:cubicBezTo>
                    <a:pt x="684115" y="455722"/>
                    <a:pt x="684115" y="455722"/>
                    <a:pt x="708052" y="479629"/>
                  </a:cubicBezTo>
                  <a:cubicBezTo>
                    <a:pt x="708052" y="479629"/>
                    <a:pt x="708052" y="479629"/>
                    <a:pt x="723013" y="500547"/>
                  </a:cubicBezTo>
                  <a:cubicBezTo>
                    <a:pt x="723013" y="500547"/>
                    <a:pt x="723013" y="500547"/>
                    <a:pt x="731989" y="502041"/>
                  </a:cubicBezTo>
                  <a:cubicBezTo>
                    <a:pt x="731989" y="502041"/>
                    <a:pt x="731989" y="502041"/>
                    <a:pt x="742462" y="503535"/>
                  </a:cubicBezTo>
                  <a:cubicBezTo>
                    <a:pt x="742462" y="503535"/>
                    <a:pt x="742462" y="503535"/>
                    <a:pt x="760415" y="509512"/>
                  </a:cubicBezTo>
                  <a:cubicBezTo>
                    <a:pt x="760415" y="509512"/>
                    <a:pt x="760415" y="509512"/>
                    <a:pt x="767895" y="513994"/>
                  </a:cubicBezTo>
                  <a:cubicBezTo>
                    <a:pt x="767895" y="513994"/>
                    <a:pt x="767895" y="513994"/>
                    <a:pt x="767895" y="519971"/>
                  </a:cubicBezTo>
                  <a:cubicBezTo>
                    <a:pt x="767895" y="519971"/>
                    <a:pt x="767895" y="519971"/>
                    <a:pt x="770887" y="533419"/>
                  </a:cubicBezTo>
                  <a:cubicBezTo>
                    <a:pt x="770887" y="533419"/>
                    <a:pt x="770887" y="533419"/>
                    <a:pt x="770887" y="539395"/>
                  </a:cubicBezTo>
                  <a:cubicBezTo>
                    <a:pt x="770887" y="539395"/>
                    <a:pt x="770887" y="539395"/>
                    <a:pt x="770887" y="545372"/>
                  </a:cubicBezTo>
                  <a:cubicBezTo>
                    <a:pt x="770887" y="545372"/>
                    <a:pt x="770887" y="545372"/>
                    <a:pt x="770887" y="558820"/>
                  </a:cubicBezTo>
                  <a:cubicBezTo>
                    <a:pt x="770887" y="558820"/>
                    <a:pt x="770887" y="558820"/>
                    <a:pt x="764903" y="563302"/>
                  </a:cubicBezTo>
                  <a:cubicBezTo>
                    <a:pt x="764903" y="563302"/>
                    <a:pt x="764903" y="563302"/>
                    <a:pt x="760415" y="557325"/>
                  </a:cubicBezTo>
                  <a:cubicBezTo>
                    <a:pt x="760415" y="557325"/>
                    <a:pt x="760415" y="557325"/>
                    <a:pt x="755926" y="549855"/>
                  </a:cubicBezTo>
                  <a:cubicBezTo>
                    <a:pt x="755926" y="549855"/>
                    <a:pt x="755926" y="549855"/>
                    <a:pt x="751438" y="552843"/>
                  </a:cubicBezTo>
                  <a:cubicBezTo>
                    <a:pt x="751438" y="552843"/>
                    <a:pt x="751438" y="552843"/>
                    <a:pt x="755926" y="560314"/>
                  </a:cubicBezTo>
                  <a:cubicBezTo>
                    <a:pt x="755926" y="560314"/>
                    <a:pt x="755926" y="560314"/>
                    <a:pt x="752934" y="561808"/>
                  </a:cubicBezTo>
                  <a:cubicBezTo>
                    <a:pt x="752934" y="561808"/>
                    <a:pt x="752934" y="561808"/>
                    <a:pt x="748446" y="558820"/>
                  </a:cubicBezTo>
                  <a:cubicBezTo>
                    <a:pt x="748446" y="558820"/>
                    <a:pt x="748446" y="558820"/>
                    <a:pt x="739470" y="555831"/>
                  </a:cubicBezTo>
                  <a:cubicBezTo>
                    <a:pt x="739470" y="555831"/>
                    <a:pt x="739470" y="555831"/>
                    <a:pt x="739470" y="549855"/>
                  </a:cubicBezTo>
                  <a:cubicBezTo>
                    <a:pt x="739470" y="549855"/>
                    <a:pt x="739470" y="549855"/>
                    <a:pt x="736478" y="542384"/>
                  </a:cubicBezTo>
                  <a:cubicBezTo>
                    <a:pt x="736478" y="542384"/>
                    <a:pt x="736478" y="542384"/>
                    <a:pt x="731989" y="539395"/>
                  </a:cubicBezTo>
                  <a:cubicBezTo>
                    <a:pt x="731989" y="539395"/>
                    <a:pt x="731989" y="539395"/>
                    <a:pt x="728997" y="533419"/>
                  </a:cubicBezTo>
                  <a:cubicBezTo>
                    <a:pt x="728997" y="533419"/>
                    <a:pt x="728997" y="533419"/>
                    <a:pt x="717029" y="524454"/>
                  </a:cubicBezTo>
                  <a:cubicBezTo>
                    <a:pt x="717029" y="524454"/>
                    <a:pt x="717029" y="524454"/>
                    <a:pt x="706556" y="525948"/>
                  </a:cubicBezTo>
                  <a:cubicBezTo>
                    <a:pt x="706556" y="525948"/>
                    <a:pt x="706556" y="525948"/>
                    <a:pt x="709548" y="530430"/>
                  </a:cubicBezTo>
                  <a:cubicBezTo>
                    <a:pt x="709548" y="530430"/>
                    <a:pt x="709548" y="530430"/>
                    <a:pt x="712540" y="533419"/>
                  </a:cubicBezTo>
                  <a:cubicBezTo>
                    <a:pt x="712540" y="533419"/>
                    <a:pt x="712540" y="533419"/>
                    <a:pt x="723013" y="539395"/>
                  </a:cubicBezTo>
                  <a:cubicBezTo>
                    <a:pt x="723013" y="539395"/>
                    <a:pt x="723013" y="539395"/>
                    <a:pt x="728997" y="545372"/>
                  </a:cubicBezTo>
                  <a:cubicBezTo>
                    <a:pt x="728997" y="545372"/>
                    <a:pt x="728997" y="545372"/>
                    <a:pt x="728997" y="549855"/>
                  </a:cubicBezTo>
                  <a:cubicBezTo>
                    <a:pt x="728997" y="549855"/>
                    <a:pt x="728997" y="549855"/>
                    <a:pt x="733485" y="554337"/>
                  </a:cubicBezTo>
                  <a:cubicBezTo>
                    <a:pt x="733485" y="554337"/>
                    <a:pt x="733485" y="554337"/>
                    <a:pt x="736478" y="558820"/>
                  </a:cubicBezTo>
                  <a:cubicBezTo>
                    <a:pt x="736478" y="558820"/>
                    <a:pt x="736478" y="558820"/>
                    <a:pt x="739470" y="569279"/>
                  </a:cubicBezTo>
                  <a:cubicBezTo>
                    <a:pt x="739470" y="569279"/>
                    <a:pt x="739470" y="569279"/>
                    <a:pt x="739470" y="572267"/>
                  </a:cubicBezTo>
                  <a:cubicBezTo>
                    <a:pt x="739470" y="572267"/>
                    <a:pt x="739470" y="572267"/>
                    <a:pt x="734981" y="573761"/>
                  </a:cubicBezTo>
                  <a:cubicBezTo>
                    <a:pt x="734981" y="573761"/>
                    <a:pt x="734981" y="573761"/>
                    <a:pt x="731989" y="566290"/>
                  </a:cubicBezTo>
                  <a:cubicBezTo>
                    <a:pt x="731989" y="566290"/>
                    <a:pt x="731989" y="566290"/>
                    <a:pt x="731989" y="573761"/>
                  </a:cubicBezTo>
                  <a:cubicBezTo>
                    <a:pt x="731989" y="573761"/>
                    <a:pt x="731989" y="573761"/>
                    <a:pt x="728997" y="579738"/>
                  </a:cubicBezTo>
                  <a:cubicBezTo>
                    <a:pt x="728997" y="579738"/>
                    <a:pt x="728997" y="579738"/>
                    <a:pt x="724509" y="578244"/>
                  </a:cubicBezTo>
                  <a:cubicBezTo>
                    <a:pt x="724509" y="578244"/>
                    <a:pt x="724509" y="578244"/>
                    <a:pt x="717029" y="570773"/>
                  </a:cubicBezTo>
                  <a:cubicBezTo>
                    <a:pt x="717029" y="570773"/>
                    <a:pt x="717029" y="570773"/>
                    <a:pt x="709548" y="561808"/>
                  </a:cubicBezTo>
                  <a:cubicBezTo>
                    <a:pt x="709548" y="561808"/>
                    <a:pt x="709548" y="561808"/>
                    <a:pt x="703564" y="564796"/>
                  </a:cubicBezTo>
                  <a:cubicBezTo>
                    <a:pt x="703564" y="564796"/>
                    <a:pt x="703564" y="564796"/>
                    <a:pt x="699076" y="564796"/>
                  </a:cubicBezTo>
                  <a:cubicBezTo>
                    <a:pt x="699076" y="564796"/>
                    <a:pt x="699076" y="564796"/>
                    <a:pt x="702068" y="555831"/>
                  </a:cubicBezTo>
                  <a:cubicBezTo>
                    <a:pt x="702068" y="555831"/>
                    <a:pt x="702068" y="555831"/>
                    <a:pt x="709548" y="554337"/>
                  </a:cubicBezTo>
                  <a:cubicBezTo>
                    <a:pt x="709548" y="554337"/>
                    <a:pt x="709548" y="554337"/>
                    <a:pt x="706556" y="545372"/>
                  </a:cubicBezTo>
                  <a:cubicBezTo>
                    <a:pt x="706556" y="545372"/>
                    <a:pt x="706556" y="545372"/>
                    <a:pt x="697580" y="549855"/>
                  </a:cubicBezTo>
                  <a:cubicBezTo>
                    <a:pt x="697580" y="549855"/>
                    <a:pt x="697580" y="549855"/>
                    <a:pt x="700572" y="540890"/>
                  </a:cubicBezTo>
                  <a:cubicBezTo>
                    <a:pt x="700572" y="540890"/>
                    <a:pt x="700572" y="540890"/>
                    <a:pt x="696084" y="534913"/>
                  </a:cubicBezTo>
                  <a:cubicBezTo>
                    <a:pt x="696084" y="534913"/>
                    <a:pt x="696084" y="534913"/>
                    <a:pt x="694588" y="530430"/>
                  </a:cubicBezTo>
                  <a:cubicBezTo>
                    <a:pt x="694588" y="530430"/>
                    <a:pt x="694588" y="530430"/>
                    <a:pt x="694588" y="525948"/>
                  </a:cubicBezTo>
                  <a:cubicBezTo>
                    <a:pt x="694588" y="525948"/>
                    <a:pt x="694588" y="525948"/>
                    <a:pt x="700572" y="516983"/>
                  </a:cubicBezTo>
                  <a:cubicBezTo>
                    <a:pt x="700572" y="516983"/>
                    <a:pt x="700572" y="516983"/>
                    <a:pt x="693091" y="516983"/>
                  </a:cubicBezTo>
                  <a:cubicBezTo>
                    <a:pt x="693091" y="516983"/>
                    <a:pt x="693091" y="516983"/>
                    <a:pt x="690099" y="519971"/>
                  </a:cubicBezTo>
                  <a:cubicBezTo>
                    <a:pt x="690099" y="519971"/>
                    <a:pt x="690099" y="519971"/>
                    <a:pt x="690099" y="522959"/>
                  </a:cubicBezTo>
                  <a:cubicBezTo>
                    <a:pt x="690099" y="522959"/>
                    <a:pt x="690099" y="522959"/>
                    <a:pt x="690099" y="531925"/>
                  </a:cubicBezTo>
                  <a:cubicBezTo>
                    <a:pt x="690099" y="531925"/>
                    <a:pt x="690099" y="531925"/>
                    <a:pt x="685611" y="534913"/>
                  </a:cubicBezTo>
                  <a:cubicBezTo>
                    <a:pt x="685611" y="534913"/>
                    <a:pt x="685611" y="534913"/>
                    <a:pt x="682619" y="537901"/>
                  </a:cubicBezTo>
                  <a:cubicBezTo>
                    <a:pt x="682619" y="537901"/>
                    <a:pt x="682619" y="534913"/>
                    <a:pt x="682619" y="533419"/>
                  </a:cubicBezTo>
                  <a:cubicBezTo>
                    <a:pt x="682619" y="531925"/>
                    <a:pt x="681123" y="527442"/>
                    <a:pt x="681123" y="527442"/>
                  </a:cubicBezTo>
                  <a:cubicBezTo>
                    <a:pt x="681123" y="527442"/>
                    <a:pt x="679627" y="522959"/>
                    <a:pt x="679627" y="519971"/>
                  </a:cubicBezTo>
                  <a:cubicBezTo>
                    <a:pt x="679627" y="518477"/>
                    <a:pt x="678131" y="515489"/>
                    <a:pt x="678131" y="515489"/>
                  </a:cubicBezTo>
                  <a:cubicBezTo>
                    <a:pt x="678131" y="515489"/>
                    <a:pt x="676635" y="512500"/>
                    <a:pt x="676635" y="511006"/>
                  </a:cubicBezTo>
                  <a:cubicBezTo>
                    <a:pt x="676635" y="508018"/>
                    <a:pt x="676635" y="506524"/>
                    <a:pt x="676635" y="506524"/>
                  </a:cubicBezTo>
                  <a:cubicBezTo>
                    <a:pt x="676635" y="506524"/>
                    <a:pt x="678131" y="503535"/>
                    <a:pt x="681123" y="503535"/>
                  </a:cubicBezTo>
                  <a:cubicBezTo>
                    <a:pt x="682619" y="502041"/>
                    <a:pt x="684115" y="499053"/>
                    <a:pt x="684115" y="499053"/>
                  </a:cubicBezTo>
                  <a:cubicBezTo>
                    <a:pt x="684115" y="499053"/>
                    <a:pt x="684115" y="499053"/>
                    <a:pt x="690099" y="493076"/>
                  </a:cubicBezTo>
                  <a:cubicBezTo>
                    <a:pt x="690099" y="493076"/>
                    <a:pt x="690099" y="493076"/>
                    <a:pt x="684115" y="482617"/>
                  </a:cubicBezTo>
                  <a:cubicBezTo>
                    <a:pt x="684115" y="482617"/>
                    <a:pt x="684115" y="482617"/>
                    <a:pt x="681123" y="484111"/>
                  </a:cubicBezTo>
                  <a:cubicBezTo>
                    <a:pt x="681123" y="484111"/>
                    <a:pt x="681123" y="484111"/>
                    <a:pt x="678131" y="491582"/>
                  </a:cubicBezTo>
                  <a:cubicBezTo>
                    <a:pt x="678131" y="491582"/>
                    <a:pt x="678131" y="491582"/>
                    <a:pt x="672146" y="499053"/>
                  </a:cubicBezTo>
                  <a:cubicBezTo>
                    <a:pt x="672146" y="499053"/>
                    <a:pt x="672146" y="499053"/>
                    <a:pt x="667658" y="502041"/>
                  </a:cubicBezTo>
                  <a:cubicBezTo>
                    <a:pt x="667658" y="502041"/>
                    <a:pt x="667658" y="502041"/>
                    <a:pt x="666162" y="505029"/>
                  </a:cubicBezTo>
                  <a:cubicBezTo>
                    <a:pt x="666162" y="505029"/>
                    <a:pt x="666162" y="505029"/>
                    <a:pt x="669154" y="516983"/>
                  </a:cubicBezTo>
                  <a:cubicBezTo>
                    <a:pt x="669154" y="516983"/>
                    <a:pt x="669154" y="516983"/>
                    <a:pt x="675139" y="533419"/>
                  </a:cubicBezTo>
                  <a:cubicBezTo>
                    <a:pt x="675139" y="533419"/>
                    <a:pt x="675139" y="533419"/>
                    <a:pt x="669154" y="531925"/>
                  </a:cubicBezTo>
                  <a:cubicBezTo>
                    <a:pt x="669154" y="531925"/>
                    <a:pt x="669154" y="531925"/>
                    <a:pt x="660178" y="513994"/>
                  </a:cubicBezTo>
                  <a:cubicBezTo>
                    <a:pt x="660178" y="513994"/>
                    <a:pt x="660178" y="513994"/>
                    <a:pt x="649705" y="499053"/>
                  </a:cubicBezTo>
                  <a:cubicBezTo>
                    <a:pt x="649705" y="499053"/>
                    <a:pt x="649705" y="499053"/>
                    <a:pt x="646713" y="508018"/>
                  </a:cubicBezTo>
                  <a:cubicBezTo>
                    <a:pt x="646713" y="508018"/>
                    <a:pt x="646713" y="508018"/>
                    <a:pt x="643721" y="506524"/>
                  </a:cubicBezTo>
                  <a:cubicBezTo>
                    <a:pt x="643721" y="506524"/>
                    <a:pt x="643721" y="506524"/>
                    <a:pt x="639233" y="496064"/>
                  </a:cubicBezTo>
                  <a:cubicBezTo>
                    <a:pt x="639233" y="496064"/>
                    <a:pt x="639233" y="496064"/>
                    <a:pt x="633249" y="491582"/>
                  </a:cubicBezTo>
                  <a:cubicBezTo>
                    <a:pt x="633249" y="491582"/>
                    <a:pt x="633249" y="491582"/>
                    <a:pt x="618288" y="475146"/>
                  </a:cubicBezTo>
                  <a:cubicBezTo>
                    <a:pt x="618288" y="475146"/>
                    <a:pt x="618288" y="475146"/>
                    <a:pt x="618288" y="464687"/>
                  </a:cubicBezTo>
                  <a:cubicBezTo>
                    <a:pt x="618288" y="464687"/>
                    <a:pt x="618288" y="464687"/>
                    <a:pt x="615296" y="470664"/>
                  </a:cubicBezTo>
                  <a:cubicBezTo>
                    <a:pt x="615296" y="470664"/>
                    <a:pt x="615296" y="470664"/>
                    <a:pt x="607815" y="467675"/>
                  </a:cubicBezTo>
                  <a:cubicBezTo>
                    <a:pt x="607815" y="467675"/>
                    <a:pt x="607815" y="467675"/>
                    <a:pt x="591358" y="452734"/>
                  </a:cubicBezTo>
                  <a:cubicBezTo>
                    <a:pt x="591358" y="452734"/>
                    <a:pt x="591358" y="452734"/>
                    <a:pt x="580886" y="440780"/>
                  </a:cubicBezTo>
                  <a:cubicBezTo>
                    <a:pt x="580886" y="440780"/>
                    <a:pt x="580886" y="440780"/>
                    <a:pt x="574902" y="442274"/>
                  </a:cubicBezTo>
                  <a:cubicBezTo>
                    <a:pt x="574902" y="442274"/>
                    <a:pt x="574902" y="442274"/>
                    <a:pt x="561437" y="439286"/>
                  </a:cubicBezTo>
                  <a:cubicBezTo>
                    <a:pt x="561437" y="439286"/>
                    <a:pt x="561437" y="439286"/>
                    <a:pt x="552461" y="430321"/>
                  </a:cubicBezTo>
                  <a:cubicBezTo>
                    <a:pt x="552461" y="430321"/>
                    <a:pt x="552461" y="430321"/>
                    <a:pt x="552461" y="419862"/>
                  </a:cubicBezTo>
                  <a:cubicBezTo>
                    <a:pt x="552461" y="419862"/>
                    <a:pt x="552461" y="419862"/>
                    <a:pt x="547972" y="422850"/>
                  </a:cubicBezTo>
                  <a:cubicBezTo>
                    <a:pt x="547972" y="422850"/>
                    <a:pt x="547972" y="422850"/>
                    <a:pt x="530020" y="422850"/>
                  </a:cubicBezTo>
                  <a:cubicBezTo>
                    <a:pt x="530020" y="422850"/>
                    <a:pt x="530020" y="422850"/>
                    <a:pt x="521043" y="421356"/>
                  </a:cubicBezTo>
                  <a:cubicBezTo>
                    <a:pt x="521043" y="421356"/>
                    <a:pt x="521043" y="421356"/>
                    <a:pt x="510571" y="418368"/>
                  </a:cubicBezTo>
                  <a:cubicBezTo>
                    <a:pt x="510571" y="418368"/>
                    <a:pt x="510571" y="418368"/>
                    <a:pt x="491122" y="416873"/>
                  </a:cubicBezTo>
                  <a:cubicBezTo>
                    <a:pt x="491122" y="416873"/>
                    <a:pt x="491122" y="416873"/>
                    <a:pt x="471673" y="421356"/>
                  </a:cubicBezTo>
                  <a:cubicBezTo>
                    <a:pt x="471673" y="421356"/>
                    <a:pt x="471673" y="421356"/>
                    <a:pt x="458208" y="424344"/>
                  </a:cubicBezTo>
                  <a:cubicBezTo>
                    <a:pt x="458208" y="424344"/>
                    <a:pt x="458208" y="424344"/>
                    <a:pt x="461200" y="412391"/>
                  </a:cubicBezTo>
                  <a:cubicBezTo>
                    <a:pt x="461200" y="412391"/>
                    <a:pt x="461200" y="412391"/>
                    <a:pt x="456712" y="415379"/>
                  </a:cubicBezTo>
                  <a:cubicBezTo>
                    <a:pt x="456712" y="415379"/>
                    <a:pt x="456712" y="415379"/>
                    <a:pt x="449232" y="410897"/>
                  </a:cubicBezTo>
                  <a:cubicBezTo>
                    <a:pt x="449232" y="410897"/>
                    <a:pt x="449232" y="410897"/>
                    <a:pt x="443247" y="407908"/>
                  </a:cubicBezTo>
                  <a:cubicBezTo>
                    <a:pt x="443247" y="407908"/>
                    <a:pt x="443247" y="407908"/>
                    <a:pt x="437263" y="407908"/>
                  </a:cubicBezTo>
                  <a:cubicBezTo>
                    <a:pt x="437263" y="407908"/>
                    <a:pt x="437263" y="407908"/>
                    <a:pt x="432775" y="407908"/>
                  </a:cubicBezTo>
                  <a:cubicBezTo>
                    <a:pt x="432775" y="407908"/>
                    <a:pt x="432775" y="407908"/>
                    <a:pt x="425294" y="412391"/>
                  </a:cubicBezTo>
                  <a:cubicBezTo>
                    <a:pt x="425294" y="412391"/>
                    <a:pt x="425294" y="412391"/>
                    <a:pt x="419310" y="415379"/>
                  </a:cubicBezTo>
                  <a:cubicBezTo>
                    <a:pt x="419310" y="415379"/>
                    <a:pt x="419310" y="415379"/>
                    <a:pt x="413326" y="422850"/>
                  </a:cubicBezTo>
                  <a:cubicBezTo>
                    <a:pt x="413326" y="422850"/>
                    <a:pt x="413326" y="422850"/>
                    <a:pt x="410334" y="425838"/>
                  </a:cubicBezTo>
                  <a:cubicBezTo>
                    <a:pt x="410334" y="425838"/>
                    <a:pt x="410334" y="425838"/>
                    <a:pt x="402853" y="424344"/>
                  </a:cubicBezTo>
                  <a:cubicBezTo>
                    <a:pt x="402853" y="424344"/>
                    <a:pt x="402853" y="424344"/>
                    <a:pt x="410334" y="418368"/>
                  </a:cubicBezTo>
                  <a:cubicBezTo>
                    <a:pt x="410334" y="418368"/>
                    <a:pt x="410334" y="418368"/>
                    <a:pt x="419310" y="409403"/>
                  </a:cubicBezTo>
                  <a:cubicBezTo>
                    <a:pt x="419310" y="409403"/>
                    <a:pt x="419310" y="409403"/>
                    <a:pt x="425294" y="403426"/>
                  </a:cubicBezTo>
                  <a:cubicBezTo>
                    <a:pt x="425294" y="403426"/>
                    <a:pt x="425294" y="403426"/>
                    <a:pt x="429783" y="397449"/>
                  </a:cubicBezTo>
                  <a:cubicBezTo>
                    <a:pt x="429783" y="397449"/>
                    <a:pt x="429783" y="397449"/>
                    <a:pt x="426791" y="397449"/>
                  </a:cubicBezTo>
                  <a:cubicBezTo>
                    <a:pt x="426791" y="397449"/>
                    <a:pt x="426791" y="397449"/>
                    <a:pt x="420806" y="394461"/>
                  </a:cubicBezTo>
                  <a:cubicBezTo>
                    <a:pt x="420806" y="394461"/>
                    <a:pt x="420806" y="394461"/>
                    <a:pt x="420806" y="384002"/>
                  </a:cubicBezTo>
                  <a:cubicBezTo>
                    <a:pt x="420806" y="384002"/>
                    <a:pt x="420806" y="384002"/>
                    <a:pt x="414822" y="388484"/>
                  </a:cubicBezTo>
                  <a:cubicBezTo>
                    <a:pt x="414822" y="388484"/>
                    <a:pt x="414822" y="388484"/>
                    <a:pt x="413326" y="389978"/>
                  </a:cubicBezTo>
                  <a:cubicBezTo>
                    <a:pt x="413326" y="389978"/>
                    <a:pt x="413326" y="389978"/>
                    <a:pt x="402853" y="389978"/>
                  </a:cubicBezTo>
                  <a:cubicBezTo>
                    <a:pt x="402853" y="389978"/>
                    <a:pt x="402853" y="389978"/>
                    <a:pt x="393877" y="388484"/>
                  </a:cubicBezTo>
                  <a:cubicBezTo>
                    <a:pt x="393877" y="388484"/>
                    <a:pt x="393877" y="388484"/>
                    <a:pt x="389389" y="392967"/>
                  </a:cubicBezTo>
                  <a:cubicBezTo>
                    <a:pt x="389389" y="392967"/>
                    <a:pt x="389389" y="392967"/>
                    <a:pt x="386397" y="401932"/>
                  </a:cubicBezTo>
                  <a:cubicBezTo>
                    <a:pt x="386397" y="401932"/>
                    <a:pt x="386397" y="401932"/>
                    <a:pt x="392381" y="409403"/>
                  </a:cubicBezTo>
                  <a:cubicBezTo>
                    <a:pt x="392381" y="409403"/>
                    <a:pt x="392381" y="409403"/>
                    <a:pt x="389389" y="421356"/>
                  </a:cubicBezTo>
                  <a:cubicBezTo>
                    <a:pt x="389389" y="421356"/>
                    <a:pt x="389389" y="421356"/>
                    <a:pt x="381908" y="428827"/>
                  </a:cubicBezTo>
                  <a:cubicBezTo>
                    <a:pt x="381908" y="428827"/>
                    <a:pt x="381908" y="428827"/>
                    <a:pt x="374428" y="428827"/>
                  </a:cubicBezTo>
                  <a:cubicBezTo>
                    <a:pt x="374428" y="428827"/>
                    <a:pt x="374428" y="428827"/>
                    <a:pt x="365452" y="428827"/>
                  </a:cubicBezTo>
                  <a:cubicBezTo>
                    <a:pt x="365452" y="428827"/>
                    <a:pt x="365452" y="428827"/>
                    <a:pt x="362459" y="439286"/>
                  </a:cubicBezTo>
                  <a:cubicBezTo>
                    <a:pt x="362459" y="439286"/>
                    <a:pt x="362459" y="439286"/>
                    <a:pt x="350491" y="443769"/>
                  </a:cubicBezTo>
                  <a:cubicBezTo>
                    <a:pt x="350491" y="443769"/>
                    <a:pt x="350491" y="443769"/>
                    <a:pt x="348995" y="446757"/>
                  </a:cubicBezTo>
                  <a:cubicBezTo>
                    <a:pt x="348995" y="446757"/>
                    <a:pt x="348995" y="446757"/>
                    <a:pt x="338522" y="454228"/>
                  </a:cubicBezTo>
                  <a:cubicBezTo>
                    <a:pt x="338522" y="454228"/>
                    <a:pt x="338522" y="454228"/>
                    <a:pt x="328050" y="457216"/>
                  </a:cubicBezTo>
                  <a:cubicBezTo>
                    <a:pt x="328050" y="457216"/>
                    <a:pt x="328050" y="457216"/>
                    <a:pt x="322065" y="458710"/>
                  </a:cubicBezTo>
                  <a:cubicBezTo>
                    <a:pt x="322065" y="458710"/>
                    <a:pt x="322065" y="458710"/>
                    <a:pt x="319073" y="454228"/>
                  </a:cubicBezTo>
                  <a:cubicBezTo>
                    <a:pt x="319073" y="454228"/>
                    <a:pt x="319073" y="454228"/>
                    <a:pt x="317577" y="451239"/>
                  </a:cubicBezTo>
                  <a:cubicBezTo>
                    <a:pt x="317577" y="451239"/>
                    <a:pt x="317577" y="451239"/>
                    <a:pt x="325058" y="448251"/>
                  </a:cubicBezTo>
                  <a:cubicBezTo>
                    <a:pt x="325058" y="448251"/>
                    <a:pt x="325058" y="448251"/>
                    <a:pt x="331042" y="440780"/>
                  </a:cubicBezTo>
                  <a:cubicBezTo>
                    <a:pt x="331042" y="440780"/>
                    <a:pt x="331042" y="440780"/>
                    <a:pt x="323561" y="440780"/>
                  </a:cubicBezTo>
                  <a:cubicBezTo>
                    <a:pt x="323561" y="440780"/>
                    <a:pt x="323561" y="440780"/>
                    <a:pt x="320569" y="436298"/>
                  </a:cubicBezTo>
                  <a:cubicBezTo>
                    <a:pt x="320569" y="436298"/>
                    <a:pt x="320569" y="436298"/>
                    <a:pt x="328050" y="425838"/>
                  </a:cubicBezTo>
                  <a:cubicBezTo>
                    <a:pt x="328050" y="425838"/>
                    <a:pt x="328050" y="425838"/>
                    <a:pt x="331042" y="415379"/>
                  </a:cubicBezTo>
                  <a:cubicBezTo>
                    <a:pt x="331042" y="415379"/>
                    <a:pt x="331042" y="415379"/>
                    <a:pt x="335530" y="400438"/>
                  </a:cubicBezTo>
                  <a:cubicBezTo>
                    <a:pt x="335530" y="400438"/>
                    <a:pt x="335530" y="400438"/>
                    <a:pt x="343010" y="391473"/>
                  </a:cubicBezTo>
                  <a:cubicBezTo>
                    <a:pt x="343010" y="391473"/>
                    <a:pt x="343010" y="391473"/>
                    <a:pt x="369940" y="394461"/>
                  </a:cubicBezTo>
                  <a:cubicBezTo>
                    <a:pt x="369940" y="394461"/>
                    <a:pt x="369940" y="394461"/>
                    <a:pt x="365452" y="388484"/>
                  </a:cubicBezTo>
                  <a:cubicBezTo>
                    <a:pt x="365452" y="388484"/>
                    <a:pt x="365452" y="388484"/>
                    <a:pt x="357971" y="386990"/>
                  </a:cubicBezTo>
                  <a:cubicBezTo>
                    <a:pt x="357971" y="386990"/>
                    <a:pt x="357971" y="386990"/>
                    <a:pt x="344507" y="381013"/>
                  </a:cubicBezTo>
                  <a:cubicBezTo>
                    <a:pt x="344507" y="381013"/>
                    <a:pt x="344507" y="381013"/>
                    <a:pt x="334034" y="385496"/>
                  </a:cubicBezTo>
                  <a:cubicBezTo>
                    <a:pt x="334034" y="385496"/>
                    <a:pt x="334034" y="385496"/>
                    <a:pt x="325058" y="392967"/>
                  </a:cubicBezTo>
                  <a:cubicBezTo>
                    <a:pt x="325058" y="392967"/>
                    <a:pt x="325058" y="392967"/>
                    <a:pt x="316081" y="400438"/>
                  </a:cubicBezTo>
                  <a:cubicBezTo>
                    <a:pt x="316081" y="400438"/>
                    <a:pt x="316081" y="400438"/>
                    <a:pt x="311593" y="409403"/>
                  </a:cubicBezTo>
                  <a:cubicBezTo>
                    <a:pt x="311593" y="409403"/>
                    <a:pt x="311593" y="409403"/>
                    <a:pt x="310097" y="416873"/>
                  </a:cubicBezTo>
                  <a:cubicBezTo>
                    <a:pt x="310097" y="416873"/>
                    <a:pt x="310097" y="416873"/>
                    <a:pt x="304113" y="416873"/>
                  </a:cubicBezTo>
                  <a:cubicBezTo>
                    <a:pt x="304113" y="416873"/>
                    <a:pt x="304113" y="416873"/>
                    <a:pt x="304113" y="419862"/>
                  </a:cubicBezTo>
                  <a:cubicBezTo>
                    <a:pt x="304113" y="419862"/>
                    <a:pt x="304113" y="419862"/>
                    <a:pt x="307105" y="425838"/>
                  </a:cubicBezTo>
                  <a:cubicBezTo>
                    <a:pt x="307105" y="425838"/>
                    <a:pt x="307105" y="425838"/>
                    <a:pt x="305609" y="430321"/>
                  </a:cubicBezTo>
                  <a:cubicBezTo>
                    <a:pt x="305609" y="430321"/>
                    <a:pt x="305609" y="430321"/>
                    <a:pt x="301120" y="434803"/>
                  </a:cubicBezTo>
                  <a:cubicBezTo>
                    <a:pt x="301120" y="434803"/>
                    <a:pt x="301120" y="434803"/>
                    <a:pt x="290648" y="440780"/>
                  </a:cubicBezTo>
                  <a:cubicBezTo>
                    <a:pt x="290648" y="440780"/>
                    <a:pt x="290648" y="440780"/>
                    <a:pt x="284664" y="445263"/>
                  </a:cubicBezTo>
                  <a:cubicBezTo>
                    <a:pt x="284664" y="445263"/>
                    <a:pt x="284664" y="445263"/>
                    <a:pt x="277183" y="452734"/>
                  </a:cubicBezTo>
                  <a:cubicBezTo>
                    <a:pt x="277183" y="452734"/>
                    <a:pt x="277183" y="452734"/>
                    <a:pt x="275687" y="460204"/>
                  </a:cubicBezTo>
                  <a:cubicBezTo>
                    <a:pt x="275687" y="460204"/>
                    <a:pt x="275687" y="460204"/>
                    <a:pt x="286160" y="463193"/>
                  </a:cubicBezTo>
                  <a:cubicBezTo>
                    <a:pt x="286160" y="463193"/>
                    <a:pt x="286160" y="463193"/>
                    <a:pt x="287656" y="473652"/>
                  </a:cubicBezTo>
                  <a:cubicBezTo>
                    <a:pt x="287656" y="473652"/>
                    <a:pt x="287656" y="473652"/>
                    <a:pt x="283168" y="479629"/>
                  </a:cubicBezTo>
                  <a:cubicBezTo>
                    <a:pt x="283168" y="479629"/>
                    <a:pt x="283168" y="479629"/>
                    <a:pt x="275687" y="484111"/>
                  </a:cubicBezTo>
                  <a:cubicBezTo>
                    <a:pt x="275687" y="484111"/>
                    <a:pt x="275687" y="484111"/>
                    <a:pt x="266711" y="496064"/>
                  </a:cubicBezTo>
                  <a:cubicBezTo>
                    <a:pt x="266711" y="496064"/>
                    <a:pt x="266711" y="496064"/>
                    <a:pt x="253246" y="505029"/>
                  </a:cubicBezTo>
                  <a:cubicBezTo>
                    <a:pt x="253246" y="505029"/>
                    <a:pt x="253246" y="505029"/>
                    <a:pt x="226317" y="518477"/>
                  </a:cubicBezTo>
                  <a:cubicBezTo>
                    <a:pt x="226317" y="518477"/>
                    <a:pt x="226317" y="518477"/>
                    <a:pt x="224821" y="530430"/>
                  </a:cubicBezTo>
                  <a:cubicBezTo>
                    <a:pt x="224821" y="530430"/>
                    <a:pt x="224821" y="530430"/>
                    <a:pt x="214348" y="534913"/>
                  </a:cubicBezTo>
                  <a:cubicBezTo>
                    <a:pt x="214348" y="534913"/>
                    <a:pt x="214348" y="534913"/>
                    <a:pt x="203876" y="540890"/>
                  </a:cubicBezTo>
                  <a:cubicBezTo>
                    <a:pt x="203876" y="540890"/>
                    <a:pt x="203876" y="540890"/>
                    <a:pt x="190411" y="545372"/>
                  </a:cubicBezTo>
                  <a:cubicBezTo>
                    <a:pt x="190411" y="545372"/>
                    <a:pt x="190411" y="545372"/>
                    <a:pt x="185923" y="548360"/>
                  </a:cubicBezTo>
                  <a:cubicBezTo>
                    <a:pt x="185923" y="548360"/>
                    <a:pt x="185923" y="548360"/>
                    <a:pt x="179939" y="552843"/>
                  </a:cubicBezTo>
                  <a:cubicBezTo>
                    <a:pt x="179939" y="552843"/>
                    <a:pt x="179939" y="552843"/>
                    <a:pt x="175450" y="557325"/>
                  </a:cubicBezTo>
                  <a:cubicBezTo>
                    <a:pt x="175450" y="557325"/>
                    <a:pt x="175450" y="557325"/>
                    <a:pt x="172458" y="566290"/>
                  </a:cubicBezTo>
                  <a:cubicBezTo>
                    <a:pt x="172458" y="566290"/>
                    <a:pt x="172458" y="566290"/>
                    <a:pt x="164978" y="567785"/>
                  </a:cubicBezTo>
                  <a:cubicBezTo>
                    <a:pt x="164978" y="567785"/>
                    <a:pt x="164978" y="567785"/>
                    <a:pt x="154505" y="570773"/>
                  </a:cubicBezTo>
                  <a:cubicBezTo>
                    <a:pt x="154505" y="570773"/>
                    <a:pt x="154505" y="570773"/>
                    <a:pt x="147025" y="570773"/>
                  </a:cubicBezTo>
                  <a:cubicBezTo>
                    <a:pt x="147025" y="570773"/>
                    <a:pt x="147025" y="570773"/>
                    <a:pt x="139545" y="573761"/>
                  </a:cubicBezTo>
                  <a:cubicBezTo>
                    <a:pt x="139545" y="573761"/>
                    <a:pt x="139545" y="573761"/>
                    <a:pt x="129072" y="579738"/>
                  </a:cubicBezTo>
                  <a:cubicBezTo>
                    <a:pt x="129072" y="579738"/>
                    <a:pt x="129072" y="579738"/>
                    <a:pt x="132064" y="587209"/>
                  </a:cubicBezTo>
                  <a:cubicBezTo>
                    <a:pt x="132064" y="587209"/>
                    <a:pt x="132064" y="587209"/>
                    <a:pt x="129072" y="588703"/>
                  </a:cubicBezTo>
                  <a:cubicBezTo>
                    <a:pt x="129072" y="588703"/>
                    <a:pt x="129072" y="588703"/>
                    <a:pt x="121592" y="584220"/>
                  </a:cubicBezTo>
                  <a:cubicBezTo>
                    <a:pt x="121592" y="584220"/>
                    <a:pt x="121592" y="584220"/>
                    <a:pt x="114111" y="581232"/>
                  </a:cubicBezTo>
                  <a:cubicBezTo>
                    <a:pt x="114111" y="581232"/>
                    <a:pt x="114111" y="581232"/>
                    <a:pt x="108127" y="572267"/>
                  </a:cubicBezTo>
                  <a:cubicBezTo>
                    <a:pt x="108127" y="572267"/>
                    <a:pt x="108127" y="572267"/>
                    <a:pt x="106631" y="575255"/>
                  </a:cubicBezTo>
                  <a:cubicBezTo>
                    <a:pt x="106631" y="575255"/>
                    <a:pt x="106631" y="575255"/>
                    <a:pt x="106631" y="587209"/>
                  </a:cubicBezTo>
                  <a:cubicBezTo>
                    <a:pt x="106631" y="587209"/>
                    <a:pt x="106631" y="587209"/>
                    <a:pt x="97655" y="587209"/>
                  </a:cubicBezTo>
                  <a:cubicBezTo>
                    <a:pt x="97655" y="587209"/>
                    <a:pt x="97655" y="587209"/>
                    <a:pt x="97655" y="591691"/>
                  </a:cubicBezTo>
                  <a:cubicBezTo>
                    <a:pt x="97655" y="591691"/>
                    <a:pt x="97655" y="591691"/>
                    <a:pt x="88678" y="591691"/>
                  </a:cubicBezTo>
                  <a:cubicBezTo>
                    <a:pt x="88678" y="591691"/>
                    <a:pt x="88678" y="591691"/>
                    <a:pt x="88678" y="590197"/>
                  </a:cubicBezTo>
                  <a:cubicBezTo>
                    <a:pt x="88678" y="588703"/>
                    <a:pt x="84190" y="588703"/>
                    <a:pt x="84190" y="588703"/>
                  </a:cubicBezTo>
                  <a:cubicBezTo>
                    <a:pt x="84190" y="588703"/>
                    <a:pt x="84190" y="588703"/>
                    <a:pt x="78206" y="588703"/>
                  </a:cubicBezTo>
                  <a:cubicBezTo>
                    <a:pt x="78206" y="588703"/>
                    <a:pt x="78206" y="588703"/>
                    <a:pt x="70725" y="590197"/>
                  </a:cubicBezTo>
                  <a:cubicBezTo>
                    <a:pt x="70725" y="590197"/>
                    <a:pt x="70725" y="590197"/>
                    <a:pt x="61749" y="599162"/>
                  </a:cubicBezTo>
                  <a:cubicBezTo>
                    <a:pt x="61749" y="599162"/>
                    <a:pt x="61749" y="599162"/>
                    <a:pt x="45292" y="599162"/>
                  </a:cubicBezTo>
                  <a:cubicBezTo>
                    <a:pt x="45292" y="599162"/>
                    <a:pt x="45292" y="599162"/>
                    <a:pt x="30331" y="599162"/>
                  </a:cubicBezTo>
                  <a:cubicBezTo>
                    <a:pt x="30331" y="599162"/>
                    <a:pt x="30331" y="599162"/>
                    <a:pt x="30331" y="593185"/>
                  </a:cubicBezTo>
                  <a:cubicBezTo>
                    <a:pt x="30331" y="593185"/>
                    <a:pt x="30331" y="593185"/>
                    <a:pt x="40804" y="581232"/>
                  </a:cubicBezTo>
                  <a:cubicBezTo>
                    <a:pt x="40804" y="581232"/>
                    <a:pt x="40804" y="581232"/>
                    <a:pt x="58757" y="581232"/>
                  </a:cubicBezTo>
                  <a:cubicBezTo>
                    <a:pt x="58757" y="581232"/>
                    <a:pt x="58757" y="581232"/>
                    <a:pt x="66237" y="581232"/>
                  </a:cubicBezTo>
                  <a:cubicBezTo>
                    <a:pt x="66237" y="581232"/>
                    <a:pt x="66237" y="581232"/>
                    <a:pt x="73717" y="576750"/>
                  </a:cubicBezTo>
                  <a:cubicBezTo>
                    <a:pt x="73717" y="576750"/>
                    <a:pt x="73717" y="576750"/>
                    <a:pt x="84190" y="573761"/>
                  </a:cubicBezTo>
                  <a:cubicBezTo>
                    <a:pt x="84190" y="573761"/>
                    <a:pt x="84190" y="573761"/>
                    <a:pt x="88678" y="570773"/>
                  </a:cubicBezTo>
                  <a:cubicBezTo>
                    <a:pt x="88678" y="570773"/>
                    <a:pt x="88678" y="570773"/>
                    <a:pt x="93166" y="563302"/>
                  </a:cubicBezTo>
                  <a:cubicBezTo>
                    <a:pt x="93166" y="563302"/>
                    <a:pt x="93166" y="563302"/>
                    <a:pt x="102143" y="558820"/>
                  </a:cubicBezTo>
                  <a:cubicBezTo>
                    <a:pt x="102143" y="558820"/>
                    <a:pt x="102143" y="558820"/>
                    <a:pt x="115607" y="557325"/>
                  </a:cubicBezTo>
                  <a:cubicBezTo>
                    <a:pt x="115607" y="557325"/>
                    <a:pt x="115607" y="557325"/>
                    <a:pt x="123088" y="557325"/>
                  </a:cubicBezTo>
                  <a:cubicBezTo>
                    <a:pt x="123088" y="557325"/>
                    <a:pt x="123088" y="557325"/>
                    <a:pt x="129072" y="563302"/>
                  </a:cubicBezTo>
                  <a:cubicBezTo>
                    <a:pt x="129072" y="563302"/>
                    <a:pt x="129072" y="563302"/>
                    <a:pt x="135056" y="558820"/>
                  </a:cubicBezTo>
                  <a:cubicBezTo>
                    <a:pt x="135056" y="558820"/>
                    <a:pt x="135056" y="558820"/>
                    <a:pt x="141041" y="549855"/>
                  </a:cubicBezTo>
                  <a:cubicBezTo>
                    <a:pt x="141041" y="549855"/>
                    <a:pt x="141041" y="549855"/>
                    <a:pt x="148521" y="542384"/>
                  </a:cubicBezTo>
                  <a:cubicBezTo>
                    <a:pt x="148521" y="542384"/>
                    <a:pt x="148521" y="542384"/>
                    <a:pt x="156001" y="537901"/>
                  </a:cubicBezTo>
                  <a:cubicBezTo>
                    <a:pt x="156001" y="537901"/>
                    <a:pt x="156001" y="537901"/>
                    <a:pt x="170962" y="534913"/>
                  </a:cubicBezTo>
                  <a:cubicBezTo>
                    <a:pt x="170962" y="534913"/>
                    <a:pt x="170962" y="534913"/>
                    <a:pt x="176946" y="528936"/>
                  </a:cubicBezTo>
                  <a:cubicBezTo>
                    <a:pt x="176946" y="528936"/>
                    <a:pt x="176946" y="528936"/>
                    <a:pt x="184427" y="521465"/>
                  </a:cubicBezTo>
                  <a:cubicBezTo>
                    <a:pt x="184427" y="521465"/>
                    <a:pt x="184427" y="521465"/>
                    <a:pt x="193403" y="513994"/>
                  </a:cubicBezTo>
                  <a:cubicBezTo>
                    <a:pt x="193403" y="513994"/>
                    <a:pt x="193403" y="513994"/>
                    <a:pt x="200884" y="509512"/>
                  </a:cubicBezTo>
                  <a:cubicBezTo>
                    <a:pt x="200884" y="509512"/>
                    <a:pt x="200884" y="509512"/>
                    <a:pt x="203876" y="500547"/>
                  </a:cubicBezTo>
                  <a:cubicBezTo>
                    <a:pt x="203876" y="500547"/>
                    <a:pt x="203876" y="500547"/>
                    <a:pt x="205372" y="487099"/>
                  </a:cubicBezTo>
                  <a:cubicBezTo>
                    <a:pt x="205372" y="487099"/>
                    <a:pt x="205372" y="487099"/>
                    <a:pt x="208364" y="478134"/>
                  </a:cubicBezTo>
                  <a:cubicBezTo>
                    <a:pt x="208364" y="478134"/>
                    <a:pt x="208364" y="478134"/>
                    <a:pt x="209860" y="475146"/>
                  </a:cubicBezTo>
                  <a:cubicBezTo>
                    <a:pt x="209860" y="475146"/>
                    <a:pt x="209860" y="475146"/>
                    <a:pt x="217340" y="464687"/>
                  </a:cubicBezTo>
                  <a:cubicBezTo>
                    <a:pt x="217340" y="464687"/>
                    <a:pt x="217340" y="464687"/>
                    <a:pt x="212852" y="464687"/>
                  </a:cubicBezTo>
                  <a:cubicBezTo>
                    <a:pt x="212852" y="464687"/>
                    <a:pt x="212852" y="464687"/>
                    <a:pt x="205372" y="466181"/>
                  </a:cubicBezTo>
                  <a:cubicBezTo>
                    <a:pt x="205372" y="466181"/>
                    <a:pt x="205372" y="466181"/>
                    <a:pt x="200884" y="466181"/>
                  </a:cubicBezTo>
                  <a:cubicBezTo>
                    <a:pt x="200884" y="466181"/>
                    <a:pt x="200884" y="466181"/>
                    <a:pt x="193403" y="464687"/>
                  </a:cubicBezTo>
                  <a:cubicBezTo>
                    <a:pt x="193403" y="464687"/>
                    <a:pt x="193403" y="464687"/>
                    <a:pt x="190411" y="461699"/>
                  </a:cubicBezTo>
                  <a:cubicBezTo>
                    <a:pt x="190411" y="461699"/>
                    <a:pt x="190411" y="461699"/>
                    <a:pt x="197891" y="454228"/>
                  </a:cubicBezTo>
                  <a:cubicBezTo>
                    <a:pt x="197891" y="454228"/>
                    <a:pt x="197891" y="454228"/>
                    <a:pt x="190411" y="455722"/>
                  </a:cubicBezTo>
                  <a:cubicBezTo>
                    <a:pt x="190411" y="455722"/>
                    <a:pt x="190411" y="455722"/>
                    <a:pt x="185923" y="460204"/>
                  </a:cubicBezTo>
                  <a:cubicBezTo>
                    <a:pt x="185923" y="460204"/>
                    <a:pt x="185923" y="460204"/>
                    <a:pt x="182931" y="470664"/>
                  </a:cubicBezTo>
                  <a:cubicBezTo>
                    <a:pt x="182931" y="470664"/>
                    <a:pt x="182931" y="470664"/>
                    <a:pt x="178442" y="475146"/>
                  </a:cubicBezTo>
                  <a:cubicBezTo>
                    <a:pt x="178442" y="475146"/>
                    <a:pt x="178442" y="475146"/>
                    <a:pt x="176946" y="470664"/>
                  </a:cubicBezTo>
                  <a:cubicBezTo>
                    <a:pt x="176946" y="470664"/>
                    <a:pt x="176946" y="470664"/>
                    <a:pt x="172458" y="464687"/>
                  </a:cubicBezTo>
                  <a:cubicBezTo>
                    <a:pt x="172458" y="464687"/>
                    <a:pt x="172458" y="464687"/>
                    <a:pt x="164978" y="457216"/>
                  </a:cubicBezTo>
                  <a:cubicBezTo>
                    <a:pt x="164978" y="457216"/>
                    <a:pt x="164978" y="457216"/>
                    <a:pt x="153009" y="449745"/>
                  </a:cubicBezTo>
                  <a:cubicBezTo>
                    <a:pt x="153009" y="449745"/>
                    <a:pt x="153009" y="449745"/>
                    <a:pt x="150017" y="449745"/>
                  </a:cubicBezTo>
                  <a:cubicBezTo>
                    <a:pt x="150017" y="449745"/>
                    <a:pt x="150017" y="449745"/>
                    <a:pt x="139545" y="457216"/>
                  </a:cubicBezTo>
                  <a:cubicBezTo>
                    <a:pt x="139545" y="457216"/>
                    <a:pt x="139545" y="457216"/>
                    <a:pt x="133560" y="457216"/>
                  </a:cubicBezTo>
                  <a:cubicBezTo>
                    <a:pt x="133560" y="457216"/>
                    <a:pt x="133560" y="457216"/>
                    <a:pt x="124584" y="457216"/>
                  </a:cubicBezTo>
                  <a:cubicBezTo>
                    <a:pt x="124584" y="457216"/>
                    <a:pt x="124584" y="457216"/>
                    <a:pt x="126080" y="437792"/>
                  </a:cubicBezTo>
                  <a:cubicBezTo>
                    <a:pt x="126080" y="437792"/>
                    <a:pt x="126080" y="437792"/>
                    <a:pt x="127576" y="431815"/>
                  </a:cubicBezTo>
                  <a:cubicBezTo>
                    <a:pt x="127576" y="431815"/>
                    <a:pt x="127576" y="431815"/>
                    <a:pt x="132064" y="425838"/>
                  </a:cubicBezTo>
                  <a:cubicBezTo>
                    <a:pt x="132064" y="425838"/>
                    <a:pt x="132064" y="425838"/>
                    <a:pt x="132064" y="418368"/>
                  </a:cubicBezTo>
                  <a:cubicBezTo>
                    <a:pt x="132064" y="418368"/>
                    <a:pt x="132064" y="418368"/>
                    <a:pt x="130568" y="406414"/>
                  </a:cubicBezTo>
                  <a:cubicBezTo>
                    <a:pt x="130568" y="406414"/>
                    <a:pt x="130568" y="406414"/>
                    <a:pt x="127576" y="394461"/>
                  </a:cubicBezTo>
                  <a:cubicBezTo>
                    <a:pt x="127576" y="394461"/>
                    <a:pt x="127576" y="394461"/>
                    <a:pt x="124584" y="397449"/>
                  </a:cubicBezTo>
                  <a:cubicBezTo>
                    <a:pt x="124584" y="397449"/>
                    <a:pt x="124584" y="397449"/>
                    <a:pt x="118600" y="403426"/>
                  </a:cubicBezTo>
                  <a:cubicBezTo>
                    <a:pt x="118600" y="403426"/>
                    <a:pt x="118600" y="403426"/>
                    <a:pt x="114111" y="406414"/>
                  </a:cubicBezTo>
                  <a:cubicBezTo>
                    <a:pt x="114111" y="406414"/>
                    <a:pt x="114111" y="406414"/>
                    <a:pt x="109623" y="406414"/>
                  </a:cubicBezTo>
                  <a:cubicBezTo>
                    <a:pt x="109623" y="406414"/>
                    <a:pt x="109623" y="406414"/>
                    <a:pt x="105135" y="401932"/>
                  </a:cubicBezTo>
                  <a:cubicBezTo>
                    <a:pt x="105135" y="401932"/>
                    <a:pt x="105135" y="401932"/>
                    <a:pt x="102143" y="401932"/>
                  </a:cubicBezTo>
                  <a:cubicBezTo>
                    <a:pt x="102143" y="401932"/>
                    <a:pt x="102143" y="401932"/>
                    <a:pt x="96158" y="398943"/>
                  </a:cubicBezTo>
                  <a:cubicBezTo>
                    <a:pt x="96158" y="398943"/>
                    <a:pt x="96158" y="398943"/>
                    <a:pt x="91670" y="394461"/>
                  </a:cubicBezTo>
                  <a:cubicBezTo>
                    <a:pt x="91670" y="394461"/>
                    <a:pt x="91670" y="394461"/>
                    <a:pt x="87182" y="391473"/>
                  </a:cubicBezTo>
                  <a:cubicBezTo>
                    <a:pt x="87182" y="391473"/>
                    <a:pt x="87182" y="391473"/>
                    <a:pt x="82694" y="386990"/>
                  </a:cubicBezTo>
                  <a:cubicBezTo>
                    <a:pt x="82694" y="386990"/>
                    <a:pt x="82694" y="386990"/>
                    <a:pt x="81198" y="382508"/>
                  </a:cubicBezTo>
                  <a:cubicBezTo>
                    <a:pt x="81198" y="382508"/>
                    <a:pt x="81198" y="382508"/>
                    <a:pt x="79702" y="372048"/>
                  </a:cubicBezTo>
                  <a:cubicBezTo>
                    <a:pt x="79702" y="372048"/>
                    <a:pt x="79702" y="372048"/>
                    <a:pt x="85686" y="367566"/>
                  </a:cubicBezTo>
                  <a:cubicBezTo>
                    <a:pt x="85686" y="367566"/>
                    <a:pt x="85686" y="367566"/>
                    <a:pt x="91670" y="367566"/>
                  </a:cubicBezTo>
                  <a:cubicBezTo>
                    <a:pt x="91670" y="367566"/>
                    <a:pt x="91670" y="367566"/>
                    <a:pt x="99151" y="367566"/>
                  </a:cubicBezTo>
                  <a:cubicBezTo>
                    <a:pt x="99151" y="367566"/>
                    <a:pt x="99151" y="367566"/>
                    <a:pt x="106631" y="372048"/>
                  </a:cubicBezTo>
                  <a:cubicBezTo>
                    <a:pt x="106631" y="372048"/>
                    <a:pt x="106631" y="372048"/>
                    <a:pt x="109623" y="364578"/>
                  </a:cubicBezTo>
                  <a:cubicBezTo>
                    <a:pt x="109623" y="364578"/>
                    <a:pt x="109623" y="364578"/>
                    <a:pt x="105135" y="360095"/>
                  </a:cubicBezTo>
                  <a:cubicBezTo>
                    <a:pt x="105135" y="360095"/>
                    <a:pt x="105135" y="360095"/>
                    <a:pt x="103639" y="360095"/>
                  </a:cubicBezTo>
                  <a:cubicBezTo>
                    <a:pt x="103639" y="360095"/>
                    <a:pt x="103639" y="360095"/>
                    <a:pt x="96158" y="360095"/>
                  </a:cubicBezTo>
                  <a:cubicBezTo>
                    <a:pt x="96158" y="360095"/>
                    <a:pt x="96158" y="360095"/>
                    <a:pt x="91670" y="360095"/>
                  </a:cubicBezTo>
                  <a:cubicBezTo>
                    <a:pt x="91670" y="360095"/>
                    <a:pt x="91670" y="360095"/>
                    <a:pt x="82694" y="354118"/>
                  </a:cubicBezTo>
                  <a:cubicBezTo>
                    <a:pt x="82694" y="354118"/>
                    <a:pt x="82694" y="354118"/>
                    <a:pt x="79702" y="348142"/>
                  </a:cubicBezTo>
                  <a:cubicBezTo>
                    <a:pt x="79702" y="348142"/>
                    <a:pt x="79702" y="348142"/>
                    <a:pt x="76710" y="340671"/>
                  </a:cubicBezTo>
                  <a:cubicBezTo>
                    <a:pt x="76710" y="340671"/>
                    <a:pt x="76710" y="340671"/>
                    <a:pt x="73717" y="333200"/>
                  </a:cubicBezTo>
                  <a:cubicBezTo>
                    <a:pt x="73717" y="333200"/>
                    <a:pt x="73717" y="333200"/>
                    <a:pt x="73717" y="330212"/>
                  </a:cubicBezTo>
                  <a:cubicBezTo>
                    <a:pt x="73717" y="330212"/>
                    <a:pt x="73717" y="330212"/>
                    <a:pt x="76710" y="327223"/>
                  </a:cubicBezTo>
                  <a:cubicBezTo>
                    <a:pt x="76710" y="327223"/>
                    <a:pt x="76710" y="327223"/>
                    <a:pt x="81198" y="319752"/>
                  </a:cubicBezTo>
                  <a:cubicBezTo>
                    <a:pt x="81198" y="319752"/>
                    <a:pt x="81198" y="319752"/>
                    <a:pt x="88678" y="310787"/>
                  </a:cubicBezTo>
                  <a:cubicBezTo>
                    <a:pt x="88678" y="310787"/>
                    <a:pt x="88678" y="310787"/>
                    <a:pt x="97655" y="304811"/>
                  </a:cubicBezTo>
                  <a:cubicBezTo>
                    <a:pt x="97655" y="304811"/>
                    <a:pt x="97655" y="304811"/>
                    <a:pt x="103639" y="297340"/>
                  </a:cubicBezTo>
                  <a:cubicBezTo>
                    <a:pt x="103639" y="297340"/>
                    <a:pt x="103639" y="297340"/>
                    <a:pt x="105135" y="289869"/>
                  </a:cubicBezTo>
                  <a:cubicBezTo>
                    <a:pt x="105135" y="289869"/>
                    <a:pt x="105135" y="289869"/>
                    <a:pt x="112615" y="282398"/>
                  </a:cubicBezTo>
                  <a:cubicBezTo>
                    <a:pt x="112615" y="282398"/>
                    <a:pt x="112615" y="282398"/>
                    <a:pt x="118600" y="280904"/>
                  </a:cubicBezTo>
                  <a:cubicBezTo>
                    <a:pt x="118600" y="280904"/>
                    <a:pt x="118600" y="280904"/>
                    <a:pt x="123088" y="283892"/>
                  </a:cubicBezTo>
                  <a:cubicBezTo>
                    <a:pt x="123088" y="283892"/>
                    <a:pt x="123088" y="283892"/>
                    <a:pt x="127576" y="289869"/>
                  </a:cubicBezTo>
                  <a:cubicBezTo>
                    <a:pt x="127576" y="289869"/>
                    <a:pt x="127576" y="289869"/>
                    <a:pt x="130568" y="289869"/>
                  </a:cubicBezTo>
                  <a:cubicBezTo>
                    <a:pt x="130568" y="289869"/>
                    <a:pt x="130568" y="289869"/>
                    <a:pt x="136552" y="289869"/>
                  </a:cubicBezTo>
                  <a:cubicBezTo>
                    <a:pt x="136552" y="289869"/>
                    <a:pt x="136552" y="289869"/>
                    <a:pt x="139545" y="289869"/>
                  </a:cubicBezTo>
                  <a:cubicBezTo>
                    <a:pt x="139545" y="289869"/>
                    <a:pt x="139545" y="289869"/>
                    <a:pt x="144033" y="283892"/>
                  </a:cubicBezTo>
                  <a:cubicBezTo>
                    <a:pt x="144033" y="283892"/>
                    <a:pt x="144033" y="283892"/>
                    <a:pt x="148521" y="283892"/>
                  </a:cubicBezTo>
                  <a:cubicBezTo>
                    <a:pt x="148521" y="283892"/>
                    <a:pt x="148521" y="283892"/>
                    <a:pt x="150017" y="280904"/>
                  </a:cubicBezTo>
                  <a:cubicBezTo>
                    <a:pt x="150017" y="280904"/>
                    <a:pt x="150017" y="280904"/>
                    <a:pt x="153009" y="276422"/>
                  </a:cubicBezTo>
                  <a:cubicBezTo>
                    <a:pt x="153009" y="276422"/>
                    <a:pt x="153009" y="276422"/>
                    <a:pt x="154505" y="280904"/>
                  </a:cubicBezTo>
                  <a:cubicBezTo>
                    <a:pt x="154505" y="280904"/>
                    <a:pt x="154505" y="280904"/>
                    <a:pt x="158994" y="280904"/>
                  </a:cubicBezTo>
                  <a:cubicBezTo>
                    <a:pt x="158994" y="280904"/>
                    <a:pt x="158994" y="280904"/>
                    <a:pt x="161986" y="280904"/>
                  </a:cubicBezTo>
                  <a:cubicBezTo>
                    <a:pt x="161986" y="280904"/>
                    <a:pt x="161986" y="280904"/>
                    <a:pt x="167970" y="280904"/>
                  </a:cubicBezTo>
                  <a:cubicBezTo>
                    <a:pt x="167970" y="280904"/>
                    <a:pt x="167970" y="280904"/>
                    <a:pt x="172458" y="276422"/>
                  </a:cubicBezTo>
                  <a:cubicBezTo>
                    <a:pt x="172458" y="276422"/>
                    <a:pt x="172458" y="276422"/>
                    <a:pt x="176946" y="276422"/>
                  </a:cubicBezTo>
                  <a:cubicBezTo>
                    <a:pt x="176946" y="276422"/>
                    <a:pt x="176946" y="276422"/>
                    <a:pt x="178442" y="265962"/>
                  </a:cubicBezTo>
                  <a:cubicBezTo>
                    <a:pt x="178442" y="265962"/>
                    <a:pt x="178442" y="265962"/>
                    <a:pt x="175450" y="258491"/>
                  </a:cubicBezTo>
                  <a:cubicBezTo>
                    <a:pt x="175450" y="258491"/>
                    <a:pt x="175450" y="258491"/>
                    <a:pt x="172458" y="246538"/>
                  </a:cubicBezTo>
                  <a:cubicBezTo>
                    <a:pt x="172458" y="246538"/>
                    <a:pt x="172458" y="246538"/>
                    <a:pt x="178442" y="246538"/>
                  </a:cubicBezTo>
                  <a:cubicBezTo>
                    <a:pt x="178442" y="246538"/>
                    <a:pt x="178442" y="246538"/>
                    <a:pt x="184427" y="240561"/>
                  </a:cubicBezTo>
                  <a:cubicBezTo>
                    <a:pt x="184427" y="240561"/>
                    <a:pt x="184427" y="240561"/>
                    <a:pt x="182931" y="231596"/>
                  </a:cubicBezTo>
                  <a:cubicBezTo>
                    <a:pt x="182931" y="231596"/>
                    <a:pt x="182931" y="231596"/>
                    <a:pt x="173954" y="230102"/>
                  </a:cubicBezTo>
                  <a:cubicBezTo>
                    <a:pt x="173954" y="230102"/>
                    <a:pt x="173954" y="230102"/>
                    <a:pt x="169466" y="230102"/>
                  </a:cubicBezTo>
                  <a:cubicBezTo>
                    <a:pt x="169466" y="230102"/>
                    <a:pt x="169466" y="230102"/>
                    <a:pt x="164978" y="231596"/>
                  </a:cubicBezTo>
                  <a:cubicBezTo>
                    <a:pt x="164978" y="231596"/>
                    <a:pt x="164978" y="231596"/>
                    <a:pt x="160490" y="234585"/>
                  </a:cubicBezTo>
                  <a:cubicBezTo>
                    <a:pt x="160490" y="234585"/>
                    <a:pt x="160490" y="234585"/>
                    <a:pt x="157497" y="240561"/>
                  </a:cubicBezTo>
                  <a:cubicBezTo>
                    <a:pt x="157497" y="240561"/>
                    <a:pt x="157497" y="240561"/>
                    <a:pt x="153009" y="240561"/>
                  </a:cubicBezTo>
                  <a:cubicBezTo>
                    <a:pt x="153009" y="240561"/>
                    <a:pt x="153009" y="240561"/>
                    <a:pt x="148521" y="231596"/>
                  </a:cubicBezTo>
                  <a:cubicBezTo>
                    <a:pt x="148521" y="231596"/>
                    <a:pt x="148521" y="231596"/>
                    <a:pt x="136552" y="231596"/>
                  </a:cubicBezTo>
                  <a:cubicBezTo>
                    <a:pt x="136552" y="231596"/>
                    <a:pt x="136552" y="231596"/>
                    <a:pt x="123088" y="231596"/>
                  </a:cubicBezTo>
                  <a:cubicBezTo>
                    <a:pt x="123088" y="231596"/>
                    <a:pt x="123088" y="231596"/>
                    <a:pt x="112615" y="228608"/>
                  </a:cubicBezTo>
                  <a:cubicBezTo>
                    <a:pt x="112615" y="228608"/>
                    <a:pt x="112615" y="228608"/>
                    <a:pt x="102143" y="224125"/>
                  </a:cubicBezTo>
                  <a:cubicBezTo>
                    <a:pt x="102143" y="224125"/>
                    <a:pt x="102143" y="224125"/>
                    <a:pt x="96158" y="216654"/>
                  </a:cubicBezTo>
                  <a:cubicBezTo>
                    <a:pt x="96158" y="216654"/>
                    <a:pt x="96158" y="216654"/>
                    <a:pt x="94662" y="201713"/>
                  </a:cubicBezTo>
                  <a:cubicBezTo>
                    <a:pt x="94662" y="201713"/>
                    <a:pt x="94662" y="201713"/>
                    <a:pt x="102143" y="198724"/>
                  </a:cubicBezTo>
                  <a:cubicBezTo>
                    <a:pt x="102143" y="198724"/>
                    <a:pt x="102143" y="198724"/>
                    <a:pt x="106631" y="195736"/>
                  </a:cubicBezTo>
                  <a:cubicBezTo>
                    <a:pt x="106631" y="195736"/>
                    <a:pt x="106631" y="195736"/>
                    <a:pt x="96158" y="191254"/>
                  </a:cubicBezTo>
                  <a:cubicBezTo>
                    <a:pt x="96158" y="191254"/>
                    <a:pt x="96158" y="191254"/>
                    <a:pt x="90174" y="186771"/>
                  </a:cubicBezTo>
                  <a:cubicBezTo>
                    <a:pt x="90174" y="186771"/>
                    <a:pt x="90174" y="186771"/>
                    <a:pt x="82694" y="180794"/>
                  </a:cubicBezTo>
                  <a:cubicBezTo>
                    <a:pt x="82694" y="180794"/>
                    <a:pt x="82694" y="180794"/>
                    <a:pt x="81198" y="177806"/>
                  </a:cubicBezTo>
                  <a:cubicBezTo>
                    <a:pt x="81198" y="177806"/>
                    <a:pt x="81198" y="177806"/>
                    <a:pt x="87182" y="173324"/>
                  </a:cubicBezTo>
                  <a:cubicBezTo>
                    <a:pt x="87182" y="173324"/>
                    <a:pt x="87182" y="173324"/>
                    <a:pt x="91670" y="173324"/>
                  </a:cubicBezTo>
                  <a:cubicBezTo>
                    <a:pt x="91670" y="173324"/>
                    <a:pt x="91670" y="173324"/>
                    <a:pt x="100647" y="171829"/>
                  </a:cubicBezTo>
                  <a:cubicBezTo>
                    <a:pt x="100647" y="171829"/>
                    <a:pt x="100647" y="171829"/>
                    <a:pt x="112615" y="164359"/>
                  </a:cubicBezTo>
                  <a:cubicBezTo>
                    <a:pt x="112615" y="164359"/>
                    <a:pt x="112615" y="164359"/>
                    <a:pt x="114111" y="167347"/>
                  </a:cubicBezTo>
                  <a:cubicBezTo>
                    <a:pt x="114111" y="167347"/>
                    <a:pt x="114111" y="167347"/>
                    <a:pt x="121592" y="164359"/>
                  </a:cubicBezTo>
                  <a:cubicBezTo>
                    <a:pt x="121592" y="164359"/>
                    <a:pt x="121592" y="164359"/>
                    <a:pt x="121592" y="162864"/>
                  </a:cubicBezTo>
                  <a:cubicBezTo>
                    <a:pt x="121592" y="162864"/>
                    <a:pt x="121592" y="162864"/>
                    <a:pt x="126080" y="161370"/>
                  </a:cubicBezTo>
                  <a:cubicBezTo>
                    <a:pt x="126080" y="161370"/>
                    <a:pt x="126080" y="161370"/>
                    <a:pt x="135056" y="159876"/>
                  </a:cubicBezTo>
                  <a:cubicBezTo>
                    <a:pt x="135056" y="159876"/>
                    <a:pt x="135056" y="159876"/>
                    <a:pt x="145529" y="159876"/>
                  </a:cubicBezTo>
                  <a:cubicBezTo>
                    <a:pt x="145529" y="159876"/>
                    <a:pt x="145529" y="159876"/>
                    <a:pt x="150017" y="162864"/>
                  </a:cubicBezTo>
                  <a:cubicBezTo>
                    <a:pt x="150017" y="162864"/>
                    <a:pt x="150017" y="162864"/>
                    <a:pt x="147025" y="170335"/>
                  </a:cubicBezTo>
                  <a:cubicBezTo>
                    <a:pt x="147025" y="170335"/>
                    <a:pt x="147025" y="170335"/>
                    <a:pt x="147025" y="173324"/>
                  </a:cubicBezTo>
                  <a:cubicBezTo>
                    <a:pt x="147025" y="173324"/>
                    <a:pt x="147025" y="173324"/>
                    <a:pt x="151513" y="176312"/>
                  </a:cubicBezTo>
                  <a:cubicBezTo>
                    <a:pt x="151513" y="176312"/>
                    <a:pt x="151513" y="176312"/>
                    <a:pt x="156001" y="180794"/>
                  </a:cubicBezTo>
                  <a:cubicBezTo>
                    <a:pt x="156001" y="180794"/>
                    <a:pt x="156001" y="180794"/>
                    <a:pt x="164978" y="180794"/>
                  </a:cubicBezTo>
                  <a:cubicBezTo>
                    <a:pt x="164978" y="180794"/>
                    <a:pt x="164978" y="180794"/>
                    <a:pt x="176946" y="183783"/>
                  </a:cubicBezTo>
                  <a:cubicBezTo>
                    <a:pt x="176946" y="183783"/>
                    <a:pt x="176946" y="183783"/>
                    <a:pt x="185923" y="179300"/>
                  </a:cubicBezTo>
                  <a:cubicBezTo>
                    <a:pt x="185923" y="179300"/>
                    <a:pt x="185923" y="179300"/>
                    <a:pt x="191907" y="173324"/>
                  </a:cubicBezTo>
                  <a:cubicBezTo>
                    <a:pt x="191907" y="173324"/>
                    <a:pt x="191907" y="173324"/>
                    <a:pt x="199387" y="168841"/>
                  </a:cubicBezTo>
                  <a:cubicBezTo>
                    <a:pt x="199387" y="168841"/>
                    <a:pt x="193403" y="165853"/>
                    <a:pt x="191907" y="165853"/>
                  </a:cubicBezTo>
                  <a:cubicBezTo>
                    <a:pt x="188915" y="165853"/>
                    <a:pt x="185923" y="162864"/>
                    <a:pt x="185923" y="162864"/>
                  </a:cubicBezTo>
                  <a:cubicBezTo>
                    <a:pt x="185923" y="162864"/>
                    <a:pt x="185923" y="162864"/>
                    <a:pt x="181435" y="159876"/>
                  </a:cubicBezTo>
                  <a:cubicBezTo>
                    <a:pt x="181435" y="159876"/>
                    <a:pt x="181435" y="159876"/>
                    <a:pt x="181435" y="153899"/>
                  </a:cubicBezTo>
                  <a:cubicBezTo>
                    <a:pt x="181435" y="153899"/>
                    <a:pt x="181435" y="153899"/>
                    <a:pt x="179939" y="146428"/>
                  </a:cubicBezTo>
                  <a:cubicBezTo>
                    <a:pt x="179939" y="146428"/>
                    <a:pt x="179939" y="146428"/>
                    <a:pt x="157497" y="140452"/>
                  </a:cubicBezTo>
                  <a:cubicBezTo>
                    <a:pt x="157497" y="140452"/>
                    <a:pt x="157497" y="140452"/>
                    <a:pt x="157497" y="118039"/>
                  </a:cubicBezTo>
                  <a:cubicBezTo>
                    <a:pt x="157497" y="118039"/>
                    <a:pt x="157497" y="118039"/>
                    <a:pt x="147025" y="107580"/>
                  </a:cubicBezTo>
                  <a:cubicBezTo>
                    <a:pt x="147025" y="107580"/>
                    <a:pt x="147025" y="107580"/>
                    <a:pt x="126080" y="85168"/>
                  </a:cubicBezTo>
                  <a:cubicBezTo>
                    <a:pt x="126080" y="85168"/>
                    <a:pt x="126080" y="85168"/>
                    <a:pt x="129072" y="85168"/>
                  </a:cubicBezTo>
                  <a:cubicBezTo>
                    <a:pt x="129072" y="85168"/>
                    <a:pt x="129072" y="85168"/>
                    <a:pt x="129072" y="80685"/>
                  </a:cubicBezTo>
                  <a:cubicBezTo>
                    <a:pt x="129072" y="80685"/>
                    <a:pt x="129072" y="80685"/>
                    <a:pt x="136552" y="80685"/>
                  </a:cubicBezTo>
                  <a:cubicBezTo>
                    <a:pt x="136552" y="80685"/>
                    <a:pt x="136552" y="80685"/>
                    <a:pt x="136552" y="74708"/>
                  </a:cubicBezTo>
                  <a:cubicBezTo>
                    <a:pt x="136552" y="74708"/>
                    <a:pt x="136552" y="74708"/>
                    <a:pt x="138048" y="67238"/>
                  </a:cubicBezTo>
                  <a:cubicBezTo>
                    <a:pt x="138048" y="67238"/>
                    <a:pt x="138048" y="67238"/>
                    <a:pt x="142537" y="67238"/>
                  </a:cubicBezTo>
                  <a:cubicBezTo>
                    <a:pt x="142537" y="67238"/>
                    <a:pt x="142537" y="67238"/>
                    <a:pt x="147025" y="70226"/>
                  </a:cubicBezTo>
                  <a:cubicBezTo>
                    <a:pt x="147025" y="70226"/>
                    <a:pt x="147025" y="70226"/>
                    <a:pt x="154505" y="70226"/>
                  </a:cubicBezTo>
                  <a:cubicBezTo>
                    <a:pt x="154505" y="70226"/>
                    <a:pt x="154505" y="70226"/>
                    <a:pt x="157497" y="70226"/>
                  </a:cubicBezTo>
                  <a:cubicBezTo>
                    <a:pt x="157497" y="70226"/>
                    <a:pt x="157497" y="70226"/>
                    <a:pt x="164978" y="70226"/>
                  </a:cubicBezTo>
                  <a:cubicBezTo>
                    <a:pt x="164978" y="70226"/>
                    <a:pt x="164978" y="70226"/>
                    <a:pt x="178442" y="65743"/>
                  </a:cubicBezTo>
                  <a:cubicBezTo>
                    <a:pt x="178442" y="65743"/>
                    <a:pt x="178442" y="65743"/>
                    <a:pt x="182931" y="61261"/>
                  </a:cubicBezTo>
                  <a:cubicBezTo>
                    <a:pt x="182931" y="61261"/>
                    <a:pt x="182931" y="61261"/>
                    <a:pt x="187419" y="53790"/>
                  </a:cubicBezTo>
                  <a:cubicBezTo>
                    <a:pt x="187419" y="53790"/>
                    <a:pt x="187419" y="53790"/>
                    <a:pt x="187419" y="41837"/>
                  </a:cubicBezTo>
                  <a:cubicBezTo>
                    <a:pt x="187419" y="41837"/>
                    <a:pt x="187419" y="41837"/>
                    <a:pt x="191907" y="41837"/>
                  </a:cubicBezTo>
                  <a:cubicBezTo>
                    <a:pt x="191907" y="41837"/>
                    <a:pt x="191907" y="41837"/>
                    <a:pt x="196395" y="37354"/>
                  </a:cubicBezTo>
                  <a:cubicBezTo>
                    <a:pt x="196395" y="37354"/>
                    <a:pt x="196395" y="37354"/>
                    <a:pt x="205372" y="29883"/>
                  </a:cubicBezTo>
                  <a:cubicBezTo>
                    <a:pt x="205372" y="29883"/>
                    <a:pt x="205372" y="29883"/>
                    <a:pt x="221829" y="26895"/>
                  </a:cubicBezTo>
                  <a:cubicBezTo>
                    <a:pt x="221829" y="26895"/>
                    <a:pt x="221829" y="26895"/>
                    <a:pt x="227813" y="19424"/>
                  </a:cubicBezTo>
                  <a:cubicBezTo>
                    <a:pt x="227813" y="19424"/>
                    <a:pt x="227813" y="19424"/>
                    <a:pt x="233797" y="16436"/>
                  </a:cubicBezTo>
                  <a:cubicBezTo>
                    <a:pt x="233797" y="16436"/>
                    <a:pt x="233797" y="16436"/>
                    <a:pt x="238285" y="11953"/>
                  </a:cubicBezTo>
                  <a:cubicBezTo>
                    <a:pt x="238285" y="11953"/>
                    <a:pt x="238285" y="11953"/>
                    <a:pt x="262223" y="13447"/>
                  </a:cubicBezTo>
                  <a:cubicBezTo>
                    <a:pt x="262223" y="13447"/>
                    <a:pt x="262223" y="13447"/>
                    <a:pt x="265215" y="5977"/>
                  </a:cubicBezTo>
                  <a:cubicBezTo>
                    <a:pt x="265215" y="5977"/>
                    <a:pt x="265215" y="5977"/>
                    <a:pt x="277183" y="0"/>
                  </a:cubicBez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b="1">
                <a:solidFill>
                  <a:schemeClr val="tx1">
                    <a:lumMod val="50000"/>
                  </a:schemeClr>
                </a:solidFill>
                <a:latin typeface="+mj-lt"/>
              </a:endParaRPr>
            </a:p>
          </p:txBody>
        </p:sp>
        <p:sp>
          <p:nvSpPr>
            <p:cNvPr id="106" name="Freeform 105"/>
            <p:cNvSpPr>
              <a:spLocks/>
            </p:cNvSpPr>
            <p:nvPr/>
          </p:nvSpPr>
          <p:spPr bwMode="auto">
            <a:xfrm>
              <a:off x="1849028" y="5250690"/>
              <a:ext cx="871245" cy="553682"/>
            </a:xfrm>
            <a:custGeom>
              <a:avLst/>
              <a:gdLst>
                <a:gd name="connsiteX0" fmla="*/ 373837 w 470138"/>
                <a:gd name="connsiteY0" fmla="*/ 178512 h 298698"/>
                <a:gd name="connsiteX1" fmla="*/ 376847 w 470138"/>
                <a:gd name="connsiteY1" fmla="*/ 178512 h 298698"/>
                <a:gd name="connsiteX2" fmla="*/ 382865 w 470138"/>
                <a:gd name="connsiteY2" fmla="*/ 178512 h 298698"/>
                <a:gd name="connsiteX3" fmla="*/ 391894 w 470138"/>
                <a:gd name="connsiteY3" fmla="*/ 184447 h 298698"/>
                <a:gd name="connsiteX4" fmla="*/ 399417 w 470138"/>
                <a:gd name="connsiteY4" fmla="*/ 191866 h 298698"/>
                <a:gd name="connsiteX5" fmla="*/ 405436 w 470138"/>
                <a:gd name="connsiteY5" fmla="*/ 193350 h 298698"/>
                <a:gd name="connsiteX6" fmla="*/ 409950 w 470138"/>
                <a:gd name="connsiteY6" fmla="*/ 193350 h 298698"/>
                <a:gd name="connsiteX7" fmla="*/ 417474 w 470138"/>
                <a:gd name="connsiteY7" fmla="*/ 193350 h 298698"/>
                <a:gd name="connsiteX8" fmla="*/ 432521 w 470138"/>
                <a:gd name="connsiteY8" fmla="*/ 199285 h 298698"/>
                <a:gd name="connsiteX9" fmla="*/ 441549 w 470138"/>
                <a:gd name="connsiteY9" fmla="*/ 206704 h 298698"/>
                <a:gd name="connsiteX10" fmla="*/ 441549 w 470138"/>
                <a:gd name="connsiteY10" fmla="*/ 212639 h 298698"/>
                <a:gd name="connsiteX11" fmla="*/ 444558 w 470138"/>
                <a:gd name="connsiteY11" fmla="*/ 225993 h 298698"/>
                <a:gd name="connsiteX12" fmla="*/ 449072 w 470138"/>
                <a:gd name="connsiteY12" fmla="*/ 225993 h 298698"/>
                <a:gd name="connsiteX13" fmla="*/ 452082 w 470138"/>
                <a:gd name="connsiteY13" fmla="*/ 225993 h 298698"/>
                <a:gd name="connsiteX14" fmla="*/ 452082 w 470138"/>
                <a:gd name="connsiteY14" fmla="*/ 234896 h 298698"/>
                <a:gd name="connsiteX15" fmla="*/ 456596 w 470138"/>
                <a:gd name="connsiteY15" fmla="*/ 234896 h 298698"/>
                <a:gd name="connsiteX16" fmla="*/ 462615 w 470138"/>
                <a:gd name="connsiteY16" fmla="*/ 240831 h 298698"/>
                <a:gd name="connsiteX17" fmla="*/ 470138 w 470138"/>
                <a:gd name="connsiteY17" fmla="*/ 240831 h 298698"/>
                <a:gd name="connsiteX18" fmla="*/ 462615 w 470138"/>
                <a:gd name="connsiteY18" fmla="*/ 251217 h 298698"/>
                <a:gd name="connsiteX19" fmla="*/ 456596 w 470138"/>
                <a:gd name="connsiteY19" fmla="*/ 254185 h 298698"/>
                <a:gd name="connsiteX20" fmla="*/ 449072 w 470138"/>
                <a:gd name="connsiteY20" fmla="*/ 267539 h 298698"/>
                <a:gd name="connsiteX21" fmla="*/ 440044 w 470138"/>
                <a:gd name="connsiteY21" fmla="*/ 270506 h 298698"/>
                <a:gd name="connsiteX22" fmla="*/ 421988 w 470138"/>
                <a:gd name="connsiteY22" fmla="*/ 270506 h 298698"/>
                <a:gd name="connsiteX23" fmla="*/ 418978 w 470138"/>
                <a:gd name="connsiteY23" fmla="*/ 274958 h 298698"/>
                <a:gd name="connsiteX24" fmla="*/ 406941 w 470138"/>
                <a:gd name="connsiteY24" fmla="*/ 274958 h 298698"/>
                <a:gd name="connsiteX25" fmla="*/ 403931 w 470138"/>
                <a:gd name="connsiteY25" fmla="*/ 285344 h 298698"/>
                <a:gd name="connsiteX26" fmla="*/ 402427 w 470138"/>
                <a:gd name="connsiteY26" fmla="*/ 292763 h 298698"/>
                <a:gd name="connsiteX27" fmla="*/ 399417 w 470138"/>
                <a:gd name="connsiteY27" fmla="*/ 295731 h 298698"/>
                <a:gd name="connsiteX28" fmla="*/ 396408 w 470138"/>
                <a:gd name="connsiteY28" fmla="*/ 298698 h 298698"/>
                <a:gd name="connsiteX29" fmla="*/ 391894 w 470138"/>
                <a:gd name="connsiteY29" fmla="*/ 298698 h 298698"/>
                <a:gd name="connsiteX30" fmla="*/ 387380 w 470138"/>
                <a:gd name="connsiteY30" fmla="*/ 291279 h 298698"/>
                <a:gd name="connsiteX31" fmla="*/ 376847 w 470138"/>
                <a:gd name="connsiteY31" fmla="*/ 286828 h 298698"/>
                <a:gd name="connsiteX32" fmla="*/ 370828 w 470138"/>
                <a:gd name="connsiteY32" fmla="*/ 280893 h 298698"/>
                <a:gd name="connsiteX33" fmla="*/ 370828 w 470138"/>
                <a:gd name="connsiteY33" fmla="*/ 277925 h 298698"/>
                <a:gd name="connsiteX34" fmla="*/ 370828 w 470138"/>
                <a:gd name="connsiteY34" fmla="*/ 273474 h 298698"/>
                <a:gd name="connsiteX35" fmla="*/ 370828 w 470138"/>
                <a:gd name="connsiteY35" fmla="*/ 267539 h 298698"/>
                <a:gd name="connsiteX36" fmla="*/ 370828 w 470138"/>
                <a:gd name="connsiteY36" fmla="*/ 264571 h 298698"/>
                <a:gd name="connsiteX37" fmla="*/ 370828 w 470138"/>
                <a:gd name="connsiteY37" fmla="*/ 252701 h 298698"/>
                <a:gd name="connsiteX38" fmla="*/ 370828 w 470138"/>
                <a:gd name="connsiteY38" fmla="*/ 249733 h 298698"/>
                <a:gd name="connsiteX39" fmla="*/ 370828 w 470138"/>
                <a:gd name="connsiteY39" fmla="*/ 242315 h 298698"/>
                <a:gd name="connsiteX40" fmla="*/ 363304 w 470138"/>
                <a:gd name="connsiteY40" fmla="*/ 231928 h 298698"/>
                <a:gd name="connsiteX41" fmla="*/ 358790 w 470138"/>
                <a:gd name="connsiteY41" fmla="*/ 227477 h 298698"/>
                <a:gd name="connsiteX42" fmla="*/ 358790 w 470138"/>
                <a:gd name="connsiteY42" fmla="*/ 223025 h 298698"/>
                <a:gd name="connsiteX43" fmla="*/ 358790 w 470138"/>
                <a:gd name="connsiteY43" fmla="*/ 220058 h 298698"/>
                <a:gd name="connsiteX44" fmla="*/ 363304 w 470138"/>
                <a:gd name="connsiteY44" fmla="*/ 214123 h 298698"/>
                <a:gd name="connsiteX45" fmla="*/ 370828 w 470138"/>
                <a:gd name="connsiteY45" fmla="*/ 212639 h 298698"/>
                <a:gd name="connsiteX46" fmla="*/ 376847 w 470138"/>
                <a:gd name="connsiteY46" fmla="*/ 206704 h 298698"/>
                <a:gd name="connsiteX47" fmla="*/ 376847 w 470138"/>
                <a:gd name="connsiteY47" fmla="*/ 199285 h 298698"/>
                <a:gd name="connsiteX48" fmla="*/ 373837 w 470138"/>
                <a:gd name="connsiteY48" fmla="*/ 185931 h 298698"/>
                <a:gd name="connsiteX49" fmla="*/ 373837 w 470138"/>
                <a:gd name="connsiteY49" fmla="*/ 182963 h 298698"/>
                <a:gd name="connsiteX50" fmla="*/ 373837 w 470138"/>
                <a:gd name="connsiteY50" fmla="*/ 178512 h 298698"/>
                <a:gd name="connsiteX51" fmla="*/ 275720 w 470138"/>
                <a:gd name="connsiteY51" fmla="*/ 116651 h 298698"/>
                <a:gd name="connsiteX52" fmla="*/ 281022 w 470138"/>
                <a:gd name="connsiteY52" fmla="*/ 116651 h 298698"/>
                <a:gd name="connsiteX53" fmla="*/ 284556 w 470138"/>
                <a:gd name="connsiteY53" fmla="*/ 116651 h 298698"/>
                <a:gd name="connsiteX54" fmla="*/ 288091 w 470138"/>
                <a:gd name="connsiteY54" fmla="*/ 120186 h 298698"/>
                <a:gd name="connsiteX55" fmla="*/ 291626 w 470138"/>
                <a:gd name="connsiteY55" fmla="*/ 125488 h 298698"/>
                <a:gd name="connsiteX56" fmla="*/ 291626 w 470138"/>
                <a:gd name="connsiteY56" fmla="*/ 130790 h 298698"/>
                <a:gd name="connsiteX57" fmla="*/ 284556 w 470138"/>
                <a:gd name="connsiteY57" fmla="*/ 134325 h 298698"/>
                <a:gd name="connsiteX58" fmla="*/ 281022 w 470138"/>
                <a:gd name="connsiteY58" fmla="*/ 130790 h 298698"/>
                <a:gd name="connsiteX59" fmla="*/ 281022 w 470138"/>
                <a:gd name="connsiteY59" fmla="*/ 125488 h 298698"/>
                <a:gd name="connsiteX60" fmla="*/ 275720 w 470138"/>
                <a:gd name="connsiteY60" fmla="*/ 121953 h 298698"/>
                <a:gd name="connsiteX61" fmla="*/ 275720 w 470138"/>
                <a:gd name="connsiteY61" fmla="*/ 120186 h 298698"/>
                <a:gd name="connsiteX62" fmla="*/ 309302 w 470138"/>
                <a:gd name="connsiteY62" fmla="*/ 107814 h 298698"/>
                <a:gd name="connsiteX63" fmla="*/ 314604 w 470138"/>
                <a:gd name="connsiteY63" fmla="*/ 107814 h 298698"/>
                <a:gd name="connsiteX64" fmla="*/ 319906 w 470138"/>
                <a:gd name="connsiteY64" fmla="*/ 113116 h 298698"/>
                <a:gd name="connsiteX65" fmla="*/ 323441 w 470138"/>
                <a:gd name="connsiteY65" fmla="*/ 116651 h 298698"/>
                <a:gd name="connsiteX66" fmla="*/ 330511 w 470138"/>
                <a:gd name="connsiteY66" fmla="*/ 120186 h 298698"/>
                <a:gd name="connsiteX67" fmla="*/ 330511 w 470138"/>
                <a:gd name="connsiteY67" fmla="*/ 116651 h 298698"/>
                <a:gd name="connsiteX68" fmla="*/ 339348 w 470138"/>
                <a:gd name="connsiteY68" fmla="*/ 116651 h 298698"/>
                <a:gd name="connsiteX69" fmla="*/ 344650 w 470138"/>
                <a:gd name="connsiteY69" fmla="*/ 116651 h 298698"/>
                <a:gd name="connsiteX70" fmla="*/ 351720 w 470138"/>
                <a:gd name="connsiteY70" fmla="*/ 121954 h 298698"/>
                <a:gd name="connsiteX71" fmla="*/ 364092 w 470138"/>
                <a:gd name="connsiteY71" fmla="*/ 130791 h 298698"/>
                <a:gd name="connsiteX72" fmla="*/ 364092 w 470138"/>
                <a:gd name="connsiteY72" fmla="*/ 139628 h 298698"/>
                <a:gd name="connsiteX73" fmla="*/ 358789 w 470138"/>
                <a:gd name="connsiteY73" fmla="*/ 144930 h 298698"/>
                <a:gd name="connsiteX74" fmla="*/ 353487 w 470138"/>
                <a:gd name="connsiteY74" fmla="*/ 144930 h 298698"/>
                <a:gd name="connsiteX75" fmla="*/ 348185 w 470138"/>
                <a:gd name="connsiteY75" fmla="*/ 144930 h 298698"/>
                <a:gd name="connsiteX76" fmla="*/ 348185 w 470138"/>
                <a:gd name="connsiteY76" fmla="*/ 146698 h 298698"/>
                <a:gd name="connsiteX77" fmla="*/ 335813 w 470138"/>
                <a:gd name="connsiteY77" fmla="*/ 146698 h 298698"/>
                <a:gd name="connsiteX78" fmla="*/ 330511 w 470138"/>
                <a:gd name="connsiteY78" fmla="*/ 146698 h 298698"/>
                <a:gd name="connsiteX79" fmla="*/ 328743 w 470138"/>
                <a:gd name="connsiteY79" fmla="*/ 146698 h 298698"/>
                <a:gd name="connsiteX80" fmla="*/ 325209 w 470138"/>
                <a:gd name="connsiteY80" fmla="*/ 141396 h 298698"/>
                <a:gd name="connsiteX81" fmla="*/ 323441 w 470138"/>
                <a:gd name="connsiteY81" fmla="*/ 134326 h 298698"/>
                <a:gd name="connsiteX82" fmla="*/ 325209 w 470138"/>
                <a:gd name="connsiteY82" fmla="*/ 127256 h 298698"/>
                <a:gd name="connsiteX83" fmla="*/ 316371 w 470138"/>
                <a:gd name="connsiteY83" fmla="*/ 127256 h 298698"/>
                <a:gd name="connsiteX84" fmla="*/ 309302 w 470138"/>
                <a:gd name="connsiteY84" fmla="*/ 125488 h 298698"/>
                <a:gd name="connsiteX85" fmla="*/ 309302 w 470138"/>
                <a:gd name="connsiteY85" fmla="*/ 120186 h 298698"/>
                <a:gd name="connsiteX86" fmla="*/ 309302 w 470138"/>
                <a:gd name="connsiteY86" fmla="*/ 116651 h 298698"/>
                <a:gd name="connsiteX87" fmla="*/ 309302 w 470138"/>
                <a:gd name="connsiteY87" fmla="*/ 111349 h 298698"/>
                <a:gd name="connsiteX88" fmla="*/ 258045 w 470138"/>
                <a:gd name="connsiteY88" fmla="*/ 93675 h 298698"/>
                <a:gd name="connsiteX89" fmla="*/ 261580 w 470138"/>
                <a:gd name="connsiteY89" fmla="*/ 93675 h 298698"/>
                <a:gd name="connsiteX90" fmla="*/ 272184 w 470138"/>
                <a:gd name="connsiteY90" fmla="*/ 93675 h 298698"/>
                <a:gd name="connsiteX91" fmla="*/ 281021 w 470138"/>
                <a:gd name="connsiteY91" fmla="*/ 93675 h 298698"/>
                <a:gd name="connsiteX92" fmla="*/ 282788 w 470138"/>
                <a:gd name="connsiteY92" fmla="*/ 100745 h 298698"/>
                <a:gd name="connsiteX93" fmla="*/ 302230 w 470138"/>
                <a:gd name="connsiteY93" fmla="*/ 100745 h 298698"/>
                <a:gd name="connsiteX94" fmla="*/ 293393 w 470138"/>
                <a:gd name="connsiteY94" fmla="*/ 106047 h 298698"/>
                <a:gd name="connsiteX95" fmla="*/ 291625 w 470138"/>
                <a:gd name="connsiteY95" fmla="*/ 107815 h 298698"/>
                <a:gd name="connsiteX96" fmla="*/ 291625 w 470138"/>
                <a:gd name="connsiteY96" fmla="*/ 104280 h 298698"/>
                <a:gd name="connsiteX97" fmla="*/ 286323 w 470138"/>
                <a:gd name="connsiteY97" fmla="*/ 104280 h 298698"/>
                <a:gd name="connsiteX98" fmla="*/ 282788 w 470138"/>
                <a:gd name="connsiteY98" fmla="*/ 104280 h 298698"/>
                <a:gd name="connsiteX99" fmla="*/ 277486 w 470138"/>
                <a:gd name="connsiteY99" fmla="*/ 104280 h 298698"/>
                <a:gd name="connsiteX100" fmla="*/ 273951 w 470138"/>
                <a:gd name="connsiteY100" fmla="*/ 104280 h 298698"/>
                <a:gd name="connsiteX101" fmla="*/ 270417 w 470138"/>
                <a:gd name="connsiteY101" fmla="*/ 104280 h 298698"/>
                <a:gd name="connsiteX102" fmla="*/ 265114 w 470138"/>
                <a:gd name="connsiteY102" fmla="*/ 104280 h 298698"/>
                <a:gd name="connsiteX103" fmla="*/ 258045 w 470138"/>
                <a:gd name="connsiteY103" fmla="*/ 102512 h 298698"/>
                <a:gd name="connsiteX104" fmla="*/ 258045 w 470138"/>
                <a:gd name="connsiteY104" fmla="*/ 100745 h 298698"/>
                <a:gd name="connsiteX105" fmla="*/ 258045 w 470138"/>
                <a:gd name="connsiteY105" fmla="*/ 97210 h 298698"/>
                <a:gd name="connsiteX106" fmla="*/ 187348 w 470138"/>
                <a:gd name="connsiteY106" fmla="*/ 51256 h 298698"/>
                <a:gd name="connsiteX107" fmla="*/ 194417 w 470138"/>
                <a:gd name="connsiteY107" fmla="*/ 51256 h 298698"/>
                <a:gd name="connsiteX108" fmla="*/ 197952 w 470138"/>
                <a:gd name="connsiteY108" fmla="*/ 51256 h 298698"/>
                <a:gd name="connsiteX109" fmla="*/ 201487 w 470138"/>
                <a:gd name="connsiteY109" fmla="*/ 53023 h 298698"/>
                <a:gd name="connsiteX110" fmla="*/ 203254 w 470138"/>
                <a:gd name="connsiteY110" fmla="*/ 56558 h 298698"/>
                <a:gd name="connsiteX111" fmla="*/ 208557 w 470138"/>
                <a:gd name="connsiteY111" fmla="*/ 65395 h 298698"/>
                <a:gd name="connsiteX112" fmla="*/ 213859 w 470138"/>
                <a:gd name="connsiteY112" fmla="*/ 65395 h 298698"/>
                <a:gd name="connsiteX113" fmla="*/ 217394 w 470138"/>
                <a:gd name="connsiteY113" fmla="*/ 74233 h 298698"/>
                <a:gd name="connsiteX114" fmla="*/ 217394 w 470138"/>
                <a:gd name="connsiteY114" fmla="*/ 81303 h 298698"/>
                <a:gd name="connsiteX115" fmla="*/ 217394 w 470138"/>
                <a:gd name="connsiteY115" fmla="*/ 86605 h 298698"/>
                <a:gd name="connsiteX116" fmla="*/ 212092 w 470138"/>
                <a:gd name="connsiteY116" fmla="*/ 86605 h 298698"/>
                <a:gd name="connsiteX117" fmla="*/ 206789 w 470138"/>
                <a:gd name="connsiteY117" fmla="*/ 81303 h 298698"/>
                <a:gd name="connsiteX118" fmla="*/ 203254 w 470138"/>
                <a:gd name="connsiteY118" fmla="*/ 77768 h 298698"/>
                <a:gd name="connsiteX119" fmla="*/ 194417 w 470138"/>
                <a:gd name="connsiteY119" fmla="*/ 81303 h 298698"/>
                <a:gd name="connsiteX120" fmla="*/ 187348 w 470138"/>
                <a:gd name="connsiteY120" fmla="*/ 83070 h 298698"/>
                <a:gd name="connsiteX121" fmla="*/ 182046 w 470138"/>
                <a:gd name="connsiteY121" fmla="*/ 79535 h 298698"/>
                <a:gd name="connsiteX122" fmla="*/ 178511 w 470138"/>
                <a:gd name="connsiteY122" fmla="*/ 74233 h 298698"/>
                <a:gd name="connsiteX123" fmla="*/ 169674 w 470138"/>
                <a:gd name="connsiteY123" fmla="*/ 68930 h 298698"/>
                <a:gd name="connsiteX124" fmla="*/ 169674 w 470138"/>
                <a:gd name="connsiteY124" fmla="*/ 63628 h 298698"/>
                <a:gd name="connsiteX125" fmla="*/ 169674 w 470138"/>
                <a:gd name="connsiteY125" fmla="*/ 56558 h 298698"/>
                <a:gd name="connsiteX126" fmla="*/ 174976 w 470138"/>
                <a:gd name="connsiteY126" fmla="*/ 56558 h 298698"/>
                <a:gd name="connsiteX127" fmla="*/ 180278 w 470138"/>
                <a:gd name="connsiteY127" fmla="*/ 56558 h 298698"/>
                <a:gd name="connsiteX128" fmla="*/ 180278 w 470138"/>
                <a:gd name="connsiteY128" fmla="*/ 53023 h 298698"/>
                <a:gd name="connsiteX129" fmla="*/ 12372 w 470138"/>
                <a:gd name="connsiteY129" fmla="*/ 15908 h 298698"/>
                <a:gd name="connsiteX130" fmla="*/ 12372 w 470138"/>
                <a:gd name="connsiteY130" fmla="*/ 21210 h 298698"/>
                <a:gd name="connsiteX131" fmla="*/ 12372 w 470138"/>
                <a:gd name="connsiteY131" fmla="*/ 24745 h 298698"/>
                <a:gd name="connsiteX132" fmla="*/ 8837 w 470138"/>
                <a:gd name="connsiteY132" fmla="*/ 28280 h 298698"/>
                <a:gd name="connsiteX133" fmla="*/ 7069 w 470138"/>
                <a:gd name="connsiteY133" fmla="*/ 31815 h 298698"/>
                <a:gd name="connsiteX134" fmla="*/ 7069 w 470138"/>
                <a:gd name="connsiteY134" fmla="*/ 38885 h 298698"/>
                <a:gd name="connsiteX135" fmla="*/ 0 w 470138"/>
                <a:gd name="connsiteY135" fmla="*/ 35350 h 298698"/>
                <a:gd name="connsiteX136" fmla="*/ 0 w 470138"/>
                <a:gd name="connsiteY136" fmla="*/ 31815 h 298698"/>
                <a:gd name="connsiteX137" fmla="*/ 0 w 470138"/>
                <a:gd name="connsiteY137" fmla="*/ 28280 h 298698"/>
                <a:gd name="connsiteX138" fmla="*/ 7069 w 470138"/>
                <a:gd name="connsiteY138" fmla="*/ 21210 h 298698"/>
                <a:gd name="connsiteX139" fmla="*/ 58325 w 470138"/>
                <a:gd name="connsiteY139" fmla="*/ 0 h 298698"/>
                <a:gd name="connsiteX140" fmla="*/ 63627 w 470138"/>
                <a:gd name="connsiteY140" fmla="*/ 0 h 298698"/>
                <a:gd name="connsiteX141" fmla="*/ 77767 w 470138"/>
                <a:gd name="connsiteY141" fmla="*/ 0 h 298698"/>
                <a:gd name="connsiteX142" fmla="*/ 83069 w 470138"/>
                <a:gd name="connsiteY142" fmla="*/ 0 h 298698"/>
                <a:gd name="connsiteX143" fmla="*/ 88372 w 470138"/>
                <a:gd name="connsiteY143" fmla="*/ 8837 h 298698"/>
                <a:gd name="connsiteX144" fmla="*/ 88372 w 470138"/>
                <a:gd name="connsiteY144" fmla="*/ 10604 h 298698"/>
                <a:gd name="connsiteX145" fmla="*/ 88372 w 470138"/>
                <a:gd name="connsiteY145" fmla="*/ 15907 h 298698"/>
                <a:gd name="connsiteX146" fmla="*/ 86604 w 470138"/>
                <a:gd name="connsiteY146" fmla="*/ 21209 h 298698"/>
                <a:gd name="connsiteX147" fmla="*/ 86604 w 470138"/>
                <a:gd name="connsiteY147" fmla="*/ 22977 h 298698"/>
                <a:gd name="connsiteX148" fmla="*/ 81302 w 470138"/>
                <a:gd name="connsiteY148" fmla="*/ 28279 h 298698"/>
                <a:gd name="connsiteX149" fmla="*/ 77767 w 470138"/>
                <a:gd name="connsiteY149" fmla="*/ 28279 h 298698"/>
                <a:gd name="connsiteX150" fmla="*/ 72465 w 470138"/>
                <a:gd name="connsiteY150" fmla="*/ 28279 h 298698"/>
                <a:gd name="connsiteX151" fmla="*/ 68930 w 470138"/>
                <a:gd name="connsiteY151" fmla="*/ 28279 h 298698"/>
                <a:gd name="connsiteX152" fmla="*/ 60092 w 470138"/>
                <a:gd name="connsiteY152" fmla="*/ 22977 h 298698"/>
                <a:gd name="connsiteX153" fmla="*/ 58325 w 470138"/>
                <a:gd name="connsiteY153" fmla="*/ 22977 h 298698"/>
                <a:gd name="connsiteX154" fmla="*/ 49488 w 470138"/>
                <a:gd name="connsiteY154" fmla="*/ 15907 h 298698"/>
                <a:gd name="connsiteX155" fmla="*/ 49488 w 470138"/>
                <a:gd name="connsiteY155" fmla="*/ 7070 h 298698"/>
                <a:gd name="connsiteX156" fmla="*/ 49488 w 470138"/>
                <a:gd name="connsiteY156" fmla="*/ 3535 h 298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70138" h="298698">
                  <a:moveTo>
                    <a:pt x="373837" y="178512"/>
                  </a:moveTo>
                  <a:cubicBezTo>
                    <a:pt x="376847" y="178512"/>
                    <a:pt x="376847" y="178512"/>
                    <a:pt x="376847" y="178512"/>
                  </a:cubicBezTo>
                  <a:cubicBezTo>
                    <a:pt x="382865" y="178512"/>
                    <a:pt x="382865" y="178512"/>
                    <a:pt x="382865" y="178512"/>
                  </a:cubicBezTo>
                  <a:cubicBezTo>
                    <a:pt x="391894" y="184447"/>
                    <a:pt x="391894" y="184447"/>
                    <a:pt x="391894" y="184447"/>
                  </a:cubicBezTo>
                  <a:cubicBezTo>
                    <a:pt x="399417" y="191866"/>
                    <a:pt x="399417" y="191866"/>
                    <a:pt x="399417" y="191866"/>
                  </a:cubicBezTo>
                  <a:cubicBezTo>
                    <a:pt x="399417" y="191866"/>
                    <a:pt x="403931" y="193350"/>
                    <a:pt x="405436" y="193350"/>
                  </a:cubicBezTo>
                  <a:cubicBezTo>
                    <a:pt x="406941" y="193350"/>
                    <a:pt x="408445" y="193350"/>
                    <a:pt x="409950" y="193350"/>
                  </a:cubicBezTo>
                  <a:cubicBezTo>
                    <a:pt x="411455" y="193350"/>
                    <a:pt x="417474" y="193350"/>
                    <a:pt x="417474" y="193350"/>
                  </a:cubicBezTo>
                  <a:cubicBezTo>
                    <a:pt x="432521" y="199285"/>
                    <a:pt x="432521" y="199285"/>
                    <a:pt x="432521" y="199285"/>
                  </a:cubicBezTo>
                  <a:cubicBezTo>
                    <a:pt x="441549" y="206704"/>
                    <a:pt x="441549" y="206704"/>
                    <a:pt x="441549" y="206704"/>
                  </a:cubicBezTo>
                  <a:cubicBezTo>
                    <a:pt x="441549" y="212639"/>
                    <a:pt x="441549" y="212639"/>
                    <a:pt x="441549" y="212639"/>
                  </a:cubicBezTo>
                  <a:cubicBezTo>
                    <a:pt x="444558" y="225993"/>
                    <a:pt x="444558" y="225993"/>
                    <a:pt x="444558" y="225993"/>
                  </a:cubicBezTo>
                  <a:cubicBezTo>
                    <a:pt x="449072" y="225993"/>
                    <a:pt x="449072" y="225993"/>
                    <a:pt x="449072" y="225993"/>
                  </a:cubicBezTo>
                  <a:cubicBezTo>
                    <a:pt x="452082" y="225993"/>
                    <a:pt x="452082" y="225993"/>
                    <a:pt x="452082" y="225993"/>
                  </a:cubicBezTo>
                  <a:cubicBezTo>
                    <a:pt x="452082" y="234896"/>
                    <a:pt x="452082" y="234896"/>
                    <a:pt x="452082" y="234896"/>
                  </a:cubicBezTo>
                  <a:cubicBezTo>
                    <a:pt x="456596" y="234896"/>
                    <a:pt x="456596" y="234896"/>
                    <a:pt x="456596" y="234896"/>
                  </a:cubicBezTo>
                  <a:cubicBezTo>
                    <a:pt x="462615" y="240831"/>
                    <a:pt x="462615" y="240831"/>
                    <a:pt x="462615" y="240831"/>
                  </a:cubicBezTo>
                  <a:cubicBezTo>
                    <a:pt x="470138" y="240831"/>
                    <a:pt x="470138" y="240831"/>
                    <a:pt x="470138" y="240831"/>
                  </a:cubicBezTo>
                  <a:cubicBezTo>
                    <a:pt x="462615" y="251217"/>
                    <a:pt x="462615" y="251217"/>
                    <a:pt x="462615" y="251217"/>
                  </a:cubicBezTo>
                  <a:cubicBezTo>
                    <a:pt x="456596" y="254185"/>
                    <a:pt x="456596" y="254185"/>
                    <a:pt x="456596" y="254185"/>
                  </a:cubicBezTo>
                  <a:cubicBezTo>
                    <a:pt x="449072" y="267539"/>
                    <a:pt x="449072" y="267539"/>
                    <a:pt x="449072" y="267539"/>
                  </a:cubicBezTo>
                  <a:cubicBezTo>
                    <a:pt x="440044" y="270506"/>
                    <a:pt x="440044" y="270506"/>
                    <a:pt x="440044" y="270506"/>
                  </a:cubicBezTo>
                  <a:cubicBezTo>
                    <a:pt x="421988" y="270506"/>
                    <a:pt x="421988" y="270506"/>
                    <a:pt x="421988" y="270506"/>
                  </a:cubicBezTo>
                  <a:cubicBezTo>
                    <a:pt x="418978" y="274958"/>
                    <a:pt x="418978" y="274958"/>
                    <a:pt x="418978" y="274958"/>
                  </a:cubicBezTo>
                  <a:cubicBezTo>
                    <a:pt x="406941" y="274958"/>
                    <a:pt x="406941" y="274958"/>
                    <a:pt x="406941" y="274958"/>
                  </a:cubicBezTo>
                  <a:cubicBezTo>
                    <a:pt x="403931" y="285344"/>
                    <a:pt x="403931" y="285344"/>
                    <a:pt x="403931" y="285344"/>
                  </a:cubicBezTo>
                  <a:cubicBezTo>
                    <a:pt x="402427" y="292763"/>
                    <a:pt x="402427" y="292763"/>
                    <a:pt x="402427" y="292763"/>
                  </a:cubicBezTo>
                  <a:cubicBezTo>
                    <a:pt x="399417" y="295731"/>
                    <a:pt x="399417" y="295731"/>
                    <a:pt x="399417" y="295731"/>
                  </a:cubicBezTo>
                  <a:cubicBezTo>
                    <a:pt x="396408" y="298698"/>
                    <a:pt x="396408" y="298698"/>
                    <a:pt x="396408" y="298698"/>
                  </a:cubicBezTo>
                  <a:cubicBezTo>
                    <a:pt x="391894" y="298698"/>
                    <a:pt x="391894" y="298698"/>
                    <a:pt x="391894" y="298698"/>
                  </a:cubicBezTo>
                  <a:cubicBezTo>
                    <a:pt x="387380" y="291279"/>
                    <a:pt x="387380" y="291279"/>
                    <a:pt x="387380" y="291279"/>
                  </a:cubicBezTo>
                  <a:cubicBezTo>
                    <a:pt x="376847" y="286828"/>
                    <a:pt x="376847" y="286828"/>
                    <a:pt x="376847" y="286828"/>
                  </a:cubicBezTo>
                  <a:cubicBezTo>
                    <a:pt x="370828" y="280893"/>
                    <a:pt x="370828" y="280893"/>
                    <a:pt x="370828" y="280893"/>
                  </a:cubicBezTo>
                  <a:cubicBezTo>
                    <a:pt x="370828" y="277925"/>
                    <a:pt x="370828" y="277925"/>
                    <a:pt x="370828" y="277925"/>
                  </a:cubicBezTo>
                  <a:cubicBezTo>
                    <a:pt x="370828" y="273474"/>
                    <a:pt x="370828" y="273474"/>
                    <a:pt x="370828" y="273474"/>
                  </a:cubicBezTo>
                  <a:cubicBezTo>
                    <a:pt x="370828" y="267539"/>
                    <a:pt x="370828" y="267539"/>
                    <a:pt x="370828" y="267539"/>
                  </a:cubicBezTo>
                  <a:cubicBezTo>
                    <a:pt x="370828" y="264571"/>
                    <a:pt x="370828" y="264571"/>
                    <a:pt x="370828" y="264571"/>
                  </a:cubicBezTo>
                  <a:cubicBezTo>
                    <a:pt x="370828" y="252701"/>
                    <a:pt x="370828" y="252701"/>
                    <a:pt x="370828" y="252701"/>
                  </a:cubicBezTo>
                  <a:cubicBezTo>
                    <a:pt x="370828" y="249733"/>
                    <a:pt x="370828" y="249733"/>
                    <a:pt x="370828" y="249733"/>
                  </a:cubicBezTo>
                  <a:cubicBezTo>
                    <a:pt x="370828" y="242315"/>
                    <a:pt x="370828" y="242315"/>
                    <a:pt x="370828" y="242315"/>
                  </a:cubicBezTo>
                  <a:cubicBezTo>
                    <a:pt x="363304" y="231928"/>
                    <a:pt x="363304" y="231928"/>
                    <a:pt x="363304" y="231928"/>
                  </a:cubicBezTo>
                  <a:cubicBezTo>
                    <a:pt x="358790" y="227477"/>
                    <a:pt x="358790" y="227477"/>
                    <a:pt x="358790" y="227477"/>
                  </a:cubicBezTo>
                  <a:cubicBezTo>
                    <a:pt x="358790" y="223025"/>
                    <a:pt x="358790" y="223025"/>
                    <a:pt x="358790" y="223025"/>
                  </a:cubicBezTo>
                  <a:cubicBezTo>
                    <a:pt x="358790" y="220058"/>
                    <a:pt x="358790" y="220058"/>
                    <a:pt x="358790" y="220058"/>
                  </a:cubicBezTo>
                  <a:cubicBezTo>
                    <a:pt x="363304" y="214123"/>
                    <a:pt x="363304" y="214123"/>
                    <a:pt x="363304" y="214123"/>
                  </a:cubicBezTo>
                  <a:cubicBezTo>
                    <a:pt x="370828" y="212639"/>
                    <a:pt x="370828" y="212639"/>
                    <a:pt x="370828" y="212639"/>
                  </a:cubicBezTo>
                  <a:cubicBezTo>
                    <a:pt x="376847" y="206704"/>
                    <a:pt x="376847" y="206704"/>
                    <a:pt x="376847" y="206704"/>
                  </a:cubicBezTo>
                  <a:lnTo>
                    <a:pt x="376847" y="199285"/>
                  </a:lnTo>
                  <a:cubicBezTo>
                    <a:pt x="373837" y="185931"/>
                    <a:pt x="373837" y="185931"/>
                    <a:pt x="373837" y="185931"/>
                  </a:cubicBezTo>
                  <a:cubicBezTo>
                    <a:pt x="373837" y="182963"/>
                    <a:pt x="373837" y="182963"/>
                    <a:pt x="373837" y="182963"/>
                  </a:cubicBezTo>
                  <a:cubicBezTo>
                    <a:pt x="373837" y="178512"/>
                    <a:pt x="373837" y="178512"/>
                    <a:pt x="373837" y="178512"/>
                  </a:cubicBezTo>
                  <a:close/>
                  <a:moveTo>
                    <a:pt x="275720" y="116651"/>
                  </a:moveTo>
                  <a:lnTo>
                    <a:pt x="281022" y="116651"/>
                  </a:lnTo>
                  <a:lnTo>
                    <a:pt x="284556" y="116651"/>
                  </a:lnTo>
                  <a:lnTo>
                    <a:pt x="288091" y="120186"/>
                  </a:lnTo>
                  <a:lnTo>
                    <a:pt x="291626" y="125488"/>
                  </a:lnTo>
                  <a:lnTo>
                    <a:pt x="291626" y="130790"/>
                  </a:lnTo>
                  <a:lnTo>
                    <a:pt x="284556" y="134325"/>
                  </a:lnTo>
                  <a:lnTo>
                    <a:pt x="281022" y="130790"/>
                  </a:lnTo>
                  <a:lnTo>
                    <a:pt x="281022" y="125488"/>
                  </a:lnTo>
                  <a:lnTo>
                    <a:pt x="275720" y="121953"/>
                  </a:lnTo>
                  <a:lnTo>
                    <a:pt x="275720" y="120186"/>
                  </a:lnTo>
                  <a:close/>
                  <a:moveTo>
                    <a:pt x="309302" y="107814"/>
                  </a:moveTo>
                  <a:lnTo>
                    <a:pt x="314604" y="107814"/>
                  </a:lnTo>
                  <a:lnTo>
                    <a:pt x="319906" y="113116"/>
                  </a:lnTo>
                  <a:lnTo>
                    <a:pt x="323441" y="116651"/>
                  </a:lnTo>
                  <a:lnTo>
                    <a:pt x="330511" y="120186"/>
                  </a:lnTo>
                  <a:lnTo>
                    <a:pt x="330511" y="116651"/>
                  </a:lnTo>
                  <a:lnTo>
                    <a:pt x="339348" y="116651"/>
                  </a:lnTo>
                  <a:lnTo>
                    <a:pt x="344650" y="116651"/>
                  </a:lnTo>
                  <a:lnTo>
                    <a:pt x="351720" y="121954"/>
                  </a:lnTo>
                  <a:lnTo>
                    <a:pt x="364092" y="130791"/>
                  </a:lnTo>
                  <a:lnTo>
                    <a:pt x="364092" y="139628"/>
                  </a:lnTo>
                  <a:lnTo>
                    <a:pt x="358789" y="144930"/>
                  </a:lnTo>
                  <a:lnTo>
                    <a:pt x="353487" y="144930"/>
                  </a:lnTo>
                  <a:lnTo>
                    <a:pt x="348185" y="144930"/>
                  </a:lnTo>
                  <a:lnTo>
                    <a:pt x="348185" y="146698"/>
                  </a:lnTo>
                  <a:lnTo>
                    <a:pt x="335813" y="146698"/>
                  </a:lnTo>
                  <a:lnTo>
                    <a:pt x="330511" y="146698"/>
                  </a:lnTo>
                  <a:lnTo>
                    <a:pt x="328743" y="146698"/>
                  </a:lnTo>
                  <a:lnTo>
                    <a:pt x="325209" y="141396"/>
                  </a:lnTo>
                  <a:lnTo>
                    <a:pt x="323441" y="134326"/>
                  </a:lnTo>
                  <a:lnTo>
                    <a:pt x="325209" y="127256"/>
                  </a:lnTo>
                  <a:lnTo>
                    <a:pt x="316371" y="127256"/>
                  </a:lnTo>
                  <a:lnTo>
                    <a:pt x="309302" y="125488"/>
                  </a:lnTo>
                  <a:lnTo>
                    <a:pt x="309302" y="120186"/>
                  </a:lnTo>
                  <a:lnTo>
                    <a:pt x="309302" y="116651"/>
                  </a:lnTo>
                  <a:lnTo>
                    <a:pt x="309302" y="111349"/>
                  </a:lnTo>
                  <a:close/>
                  <a:moveTo>
                    <a:pt x="258045" y="93675"/>
                  </a:moveTo>
                  <a:lnTo>
                    <a:pt x="261580" y="93675"/>
                  </a:lnTo>
                  <a:lnTo>
                    <a:pt x="272184" y="93675"/>
                  </a:lnTo>
                  <a:lnTo>
                    <a:pt x="281021" y="93675"/>
                  </a:lnTo>
                  <a:lnTo>
                    <a:pt x="282788" y="100745"/>
                  </a:lnTo>
                  <a:lnTo>
                    <a:pt x="302230" y="100745"/>
                  </a:lnTo>
                  <a:lnTo>
                    <a:pt x="293393" y="106047"/>
                  </a:lnTo>
                  <a:lnTo>
                    <a:pt x="291625" y="107815"/>
                  </a:lnTo>
                  <a:lnTo>
                    <a:pt x="291625" y="104280"/>
                  </a:lnTo>
                  <a:lnTo>
                    <a:pt x="286323" y="104280"/>
                  </a:lnTo>
                  <a:lnTo>
                    <a:pt x="282788" y="104280"/>
                  </a:lnTo>
                  <a:lnTo>
                    <a:pt x="277486" y="104280"/>
                  </a:lnTo>
                  <a:lnTo>
                    <a:pt x="273951" y="104280"/>
                  </a:lnTo>
                  <a:lnTo>
                    <a:pt x="270417" y="104280"/>
                  </a:lnTo>
                  <a:lnTo>
                    <a:pt x="265114" y="104280"/>
                  </a:lnTo>
                  <a:lnTo>
                    <a:pt x="258045" y="102512"/>
                  </a:lnTo>
                  <a:lnTo>
                    <a:pt x="258045" y="100745"/>
                  </a:lnTo>
                  <a:lnTo>
                    <a:pt x="258045" y="97210"/>
                  </a:lnTo>
                  <a:close/>
                  <a:moveTo>
                    <a:pt x="187348" y="51256"/>
                  </a:moveTo>
                  <a:lnTo>
                    <a:pt x="194417" y="51256"/>
                  </a:lnTo>
                  <a:lnTo>
                    <a:pt x="197952" y="51256"/>
                  </a:lnTo>
                  <a:lnTo>
                    <a:pt x="201487" y="53023"/>
                  </a:lnTo>
                  <a:lnTo>
                    <a:pt x="203254" y="56558"/>
                  </a:lnTo>
                  <a:lnTo>
                    <a:pt x="208557" y="65395"/>
                  </a:lnTo>
                  <a:lnTo>
                    <a:pt x="213859" y="65395"/>
                  </a:lnTo>
                  <a:lnTo>
                    <a:pt x="217394" y="74233"/>
                  </a:lnTo>
                  <a:lnTo>
                    <a:pt x="217394" y="81303"/>
                  </a:lnTo>
                  <a:lnTo>
                    <a:pt x="217394" y="86605"/>
                  </a:lnTo>
                  <a:lnTo>
                    <a:pt x="212092" y="86605"/>
                  </a:lnTo>
                  <a:lnTo>
                    <a:pt x="206789" y="81303"/>
                  </a:lnTo>
                  <a:lnTo>
                    <a:pt x="203254" y="77768"/>
                  </a:lnTo>
                  <a:lnTo>
                    <a:pt x="194417" y="81303"/>
                  </a:lnTo>
                  <a:lnTo>
                    <a:pt x="187348" y="83070"/>
                  </a:lnTo>
                  <a:lnTo>
                    <a:pt x="182046" y="79535"/>
                  </a:lnTo>
                  <a:lnTo>
                    <a:pt x="178511" y="74233"/>
                  </a:lnTo>
                  <a:lnTo>
                    <a:pt x="169674" y="68930"/>
                  </a:lnTo>
                  <a:lnTo>
                    <a:pt x="169674" y="63628"/>
                  </a:lnTo>
                  <a:lnTo>
                    <a:pt x="169674" y="56558"/>
                  </a:lnTo>
                  <a:lnTo>
                    <a:pt x="174976" y="56558"/>
                  </a:lnTo>
                  <a:lnTo>
                    <a:pt x="180278" y="56558"/>
                  </a:lnTo>
                  <a:lnTo>
                    <a:pt x="180278" y="53023"/>
                  </a:lnTo>
                  <a:close/>
                  <a:moveTo>
                    <a:pt x="12372" y="15908"/>
                  </a:moveTo>
                  <a:lnTo>
                    <a:pt x="12372" y="21210"/>
                  </a:lnTo>
                  <a:lnTo>
                    <a:pt x="12372" y="24745"/>
                  </a:lnTo>
                  <a:lnTo>
                    <a:pt x="8837" y="28280"/>
                  </a:lnTo>
                  <a:lnTo>
                    <a:pt x="7069" y="31815"/>
                  </a:lnTo>
                  <a:lnTo>
                    <a:pt x="7069" y="38885"/>
                  </a:lnTo>
                  <a:lnTo>
                    <a:pt x="0" y="35350"/>
                  </a:lnTo>
                  <a:lnTo>
                    <a:pt x="0" y="31815"/>
                  </a:lnTo>
                  <a:lnTo>
                    <a:pt x="0" y="28280"/>
                  </a:lnTo>
                  <a:lnTo>
                    <a:pt x="7069" y="21210"/>
                  </a:lnTo>
                  <a:close/>
                  <a:moveTo>
                    <a:pt x="58325" y="0"/>
                  </a:moveTo>
                  <a:lnTo>
                    <a:pt x="63627" y="0"/>
                  </a:lnTo>
                  <a:lnTo>
                    <a:pt x="77767" y="0"/>
                  </a:lnTo>
                  <a:lnTo>
                    <a:pt x="83069" y="0"/>
                  </a:lnTo>
                  <a:lnTo>
                    <a:pt x="88372" y="8837"/>
                  </a:lnTo>
                  <a:lnTo>
                    <a:pt x="88372" y="10604"/>
                  </a:lnTo>
                  <a:lnTo>
                    <a:pt x="88372" y="15907"/>
                  </a:lnTo>
                  <a:lnTo>
                    <a:pt x="86604" y="21209"/>
                  </a:lnTo>
                  <a:lnTo>
                    <a:pt x="86604" y="22977"/>
                  </a:lnTo>
                  <a:lnTo>
                    <a:pt x="81302" y="28279"/>
                  </a:lnTo>
                  <a:lnTo>
                    <a:pt x="77767" y="28279"/>
                  </a:lnTo>
                  <a:lnTo>
                    <a:pt x="72465" y="28279"/>
                  </a:lnTo>
                  <a:lnTo>
                    <a:pt x="68930" y="28279"/>
                  </a:lnTo>
                  <a:lnTo>
                    <a:pt x="60092" y="22977"/>
                  </a:lnTo>
                  <a:lnTo>
                    <a:pt x="58325" y="22977"/>
                  </a:lnTo>
                  <a:lnTo>
                    <a:pt x="49488" y="15907"/>
                  </a:lnTo>
                  <a:lnTo>
                    <a:pt x="49488" y="7070"/>
                  </a:lnTo>
                  <a:lnTo>
                    <a:pt x="49488" y="3535"/>
                  </a:lnTo>
                  <a:close/>
                </a:path>
              </a:pathLst>
            </a:custGeom>
            <a:grpFill/>
            <a:ln w="6350" cap="flat">
              <a:solidFill>
                <a:srgbClr val="FFFFFF"/>
              </a:solidFill>
              <a:prstDash val="solid"/>
              <a:miter lim="800000"/>
              <a:headEnd/>
              <a:tailEnd/>
            </a:ln>
          </p:spPr>
          <p:txBody>
            <a:bodyPr vert="horz" wrap="square" lIns="91440" tIns="45720" rIns="91440" bIns="45720" numCol="1" anchor="t" anchorCtr="0" compatLnSpc="1">
              <a:prstTxWarp prst="textNoShape">
                <a:avLst/>
              </a:prstTxWarp>
              <a:noAutofit/>
            </a:bodyPr>
            <a:lstStyle/>
            <a:p>
              <a:endParaRPr lang="en-US" b="1">
                <a:solidFill>
                  <a:schemeClr val="tx1">
                    <a:lumMod val="50000"/>
                  </a:schemeClr>
                </a:solidFill>
                <a:latin typeface="+mj-lt"/>
              </a:endParaRPr>
            </a:p>
          </p:txBody>
        </p:sp>
      </p:grpSp>
      <p:sp>
        <p:nvSpPr>
          <p:cNvPr id="107" name="Right Triangle 106"/>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5DA57286-ACAB-4286-872E-879550723B97}"/>
              </a:ext>
            </a:extLst>
          </p:cNvPr>
          <p:cNvSpPr txBox="1"/>
          <p:nvPr/>
        </p:nvSpPr>
        <p:spPr>
          <a:xfrm>
            <a:off x="5891826" y="1864049"/>
            <a:ext cx="6137089" cy="6186309"/>
          </a:xfrm>
          <a:prstGeom prst="rect">
            <a:avLst/>
          </a:prstGeom>
          <a:noFill/>
        </p:spPr>
        <p:txBody>
          <a:bodyPr wrap="square" rtlCol="0">
            <a:spAutoFit/>
          </a:bodyPr>
          <a:lstStyle/>
          <a:p>
            <a:pPr marL="342900" indent="-342900">
              <a:buAutoNum type="arabicPeriod"/>
            </a:pPr>
            <a:r>
              <a:rPr lang="en-US" dirty="0"/>
              <a:t>Upstream Oil Recovery</a:t>
            </a:r>
          </a:p>
          <a:p>
            <a:pPr marL="342900" indent="-342900">
              <a:buAutoNum type="arabicPeriod"/>
            </a:pPr>
            <a:endParaRPr lang="en-US" dirty="0"/>
          </a:p>
          <a:p>
            <a:pPr marL="342900" indent="-342900">
              <a:buAutoNum type="arabicPeriod"/>
            </a:pPr>
            <a:r>
              <a:rPr lang="en-US" dirty="0"/>
              <a:t>Drilling</a:t>
            </a:r>
          </a:p>
          <a:p>
            <a:pPr marL="742950" lvl="1" indent="-285750">
              <a:buFontTx/>
              <a:buChar char="-"/>
            </a:pPr>
            <a:r>
              <a:rPr lang="en-US" dirty="0"/>
              <a:t>Cuttings</a:t>
            </a:r>
          </a:p>
          <a:p>
            <a:pPr marL="742950" lvl="1" indent="-285750">
              <a:buFontTx/>
              <a:buChar char="-"/>
            </a:pPr>
            <a:r>
              <a:rPr lang="en-US" dirty="0"/>
              <a:t>Emulsions</a:t>
            </a:r>
          </a:p>
          <a:p>
            <a:pPr marL="742950" lvl="1" indent="-285750">
              <a:buFontTx/>
              <a:buChar char="-"/>
            </a:pPr>
            <a:r>
              <a:rPr lang="en-US" dirty="0"/>
              <a:t>Soil Remediation</a:t>
            </a:r>
          </a:p>
          <a:p>
            <a:pPr marL="342900" indent="-342900">
              <a:buAutoNum type="arabicPeriod"/>
            </a:pPr>
            <a:endParaRPr lang="en-US" dirty="0"/>
          </a:p>
          <a:p>
            <a:pPr marL="342900" indent="-342900">
              <a:buAutoNum type="arabicPeriod"/>
            </a:pPr>
            <a:r>
              <a:rPr lang="en-US" dirty="0"/>
              <a:t>Downstream</a:t>
            </a:r>
          </a:p>
          <a:p>
            <a:pPr lvl="1"/>
            <a:r>
              <a:rPr lang="en-US" dirty="0"/>
              <a:t>-    Separation</a:t>
            </a:r>
          </a:p>
          <a:p>
            <a:pPr lvl="1"/>
            <a:r>
              <a:rPr lang="en-US" dirty="0"/>
              <a:t>-    Flow assurance</a:t>
            </a:r>
          </a:p>
          <a:p>
            <a:pPr marL="342900" indent="-342900">
              <a:buAutoNum type="arabicPeriod"/>
            </a:pPr>
            <a:endParaRPr lang="en-US" dirty="0"/>
          </a:p>
          <a:p>
            <a:pPr marL="342900" indent="-342900">
              <a:buAutoNum type="arabicPeriod"/>
            </a:pPr>
            <a:r>
              <a:rPr lang="en-US" dirty="0"/>
              <a:t>Environmental / Remediation</a:t>
            </a:r>
          </a:p>
          <a:p>
            <a:pPr marL="742950" lvl="1" indent="-285750">
              <a:buFontTx/>
              <a:buChar char="-"/>
            </a:pPr>
            <a:r>
              <a:rPr lang="en-US" dirty="0"/>
              <a:t>Tanker / FSO </a:t>
            </a:r>
          </a:p>
          <a:p>
            <a:pPr marL="742950" lvl="1" indent="-285750">
              <a:buFontTx/>
              <a:buChar char="-"/>
            </a:pPr>
            <a:r>
              <a:rPr lang="en-US" dirty="0"/>
              <a:t>Railcar</a:t>
            </a:r>
          </a:p>
          <a:p>
            <a:pPr marL="742950" lvl="1" indent="-285750">
              <a:buFontTx/>
              <a:buChar char="-"/>
            </a:pPr>
            <a:r>
              <a:rPr lang="en-US" dirty="0"/>
              <a:t>Trucking </a:t>
            </a:r>
          </a:p>
          <a:p>
            <a:pPr marL="742950" lvl="1" indent="-285750">
              <a:buFontTx/>
              <a:buChar char="-"/>
            </a:pPr>
            <a:r>
              <a:rPr lang="en-US" dirty="0"/>
              <a:t>Soil</a:t>
            </a:r>
          </a:p>
          <a:p>
            <a:pPr lvl="1"/>
            <a:endParaRPr lang="en-US" dirty="0"/>
          </a:p>
          <a:p>
            <a:pPr marL="342900" indent="-342900">
              <a:buAutoNum type="arabicPeriod" startAt="3"/>
            </a:pPr>
            <a:endParaRPr lang="en-US" dirty="0"/>
          </a:p>
          <a:p>
            <a:pPr marL="342900" indent="-342900">
              <a:buAutoNum type="arabicPeriod" startAt="3"/>
            </a:pPr>
            <a:endParaRPr lang="en-US" dirty="0"/>
          </a:p>
          <a:p>
            <a:pPr marL="342900" indent="-342900">
              <a:buAutoNum type="arabicPeriod" startAt="3"/>
            </a:pPr>
            <a:endParaRPr lang="en-US" dirty="0"/>
          </a:p>
          <a:p>
            <a:pPr lvl="1"/>
            <a:endParaRPr lang="en-US" dirty="0"/>
          </a:p>
          <a:p>
            <a:pPr marL="342900" indent="-342900">
              <a:buAutoNum type="arabicPeriod"/>
            </a:pPr>
            <a:endParaRPr lang="en-US" dirty="0"/>
          </a:p>
        </p:txBody>
      </p:sp>
    </p:spTree>
    <p:extLst>
      <p:ext uri="{BB962C8B-B14F-4D97-AF65-F5344CB8AC3E}">
        <p14:creationId xmlns:p14="http://schemas.microsoft.com/office/powerpoint/2010/main" val="2630728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205" r="42395"/>
          <a:stretch/>
        </p:blipFill>
        <p:spPr>
          <a:xfrm>
            <a:off x="5550083" y="0"/>
            <a:ext cx="6718300" cy="6858000"/>
          </a:xfrm>
        </p:spPr>
      </p:pic>
      <p:sp>
        <p:nvSpPr>
          <p:cNvPr id="6" name="Freeform: Shape 5">
            <a:extLst>
              <a:ext uri="{FF2B5EF4-FFF2-40B4-BE49-F238E27FC236}">
                <a16:creationId xmlns:a16="http://schemas.microsoft.com/office/drawing/2014/main" id="{B0C6AD41-D61E-4C44-B3EF-C906103FE470}"/>
              </a:ext>
            </a:extLst>
          </p:cNvPr>
          <p:cNvSpPr/>
          <p:nvPr/>
        </p:nvSpPr>
        <p:spPr>
          <a:xfrm flipH="1">
            <a:off x="5550082" y="0"/>
            <a:ext cx="6718300" cy="6858000"/>
          </a:xfrm>
          <a:custGeom>
            <a:avLst/>
            <a:gdLst>
              <a:gd name="connsiteX0" fmla="*/ 5195079 w 6718300"/>
              <a:gd name="connsiteY0" fmla="*/ 0 h 6858000"/>
              <a:gd name="connsiteX1" fmla="*/ 914400 w 6718300"/>
              <a:gd name="connsiteY1" fmla="*/ 0 h 6858000"/>
              <a:gd name="connsiteX2" fmla="*/ 791091 w 6718300"/>
              <a:gd name="connsiteY2" fmla="*/ 0 h 6858000"/>
              <a:gd name="connsiteX3" fmla="*/ 0 w 6718300"/>
              <a:gd name="connsiteY3" fmla="*/ 0 h 6858000"/>
              <a:gd name="connsiteX4" fmla="*/ 0 w 6718300"/>
              <a:gd name="connsiteY4" fmla="*/ 6858000 h 6858000"/>
              <a:gd name="connsiteX5" fmla="*/ 791091 w 6718300"/>
              <a:gd name="connsiteY5" fmla="*/ 6858000 h 6858000"/>
              <a:gd name="connsiteX6" fmla="*/ 914400 w 6718300"/>
              <a:gd name="connsiteY6" fmla="*/ 6858000 h 6858000"/>
              <a:gd name="connsiteX7" fmla="*/ 6718300 w 6718300"/>
              <a:gd name="connsiteY7" fmla="*/ 6858000 h 6858000"/>
              <a:gd name="connsiteX8" fmla="*/ 6669149 w 6718300"/>
              <a:gd name="connsiteY8" fmla="*/ 6787911 h 6858000"/>
              <a:gd name="connsiteX9" fmla="*/ 5970879 w 6718300"/>
              <a:gd name="connsiteY9" fmla="*/ 5577360 h 6858000"/>
              <a:gd name="connsiteX10" fmla="*/ 5189861 w 6718300"/>
              <a:gd name="connsiteY10" fmla="*/ 191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8300" h="6858000">
                <a:moveTo>
                  <a:pt x="5195079" y="0"/>
                </a:moveTo>
                <a:lnTo>
                  <a:pt x="914400" y="0"/>
                </a:lnTo>
                <a:lnTo>
                  <a:pt x="791091" y="0"/>
                </a:lnTo>
                <a:lnTo>
                  <a:pt x="0" y="0"/>
                </a:lnTo>
                <a:lnTo>
                  <a:pt x="0" y="6858000"/>
                </a:lnTo>
                <a:lnTo>
                  <a:pt x="791091" y="6858000"/>
                </a:lnTo>
                <a:lnTo>
                  <a:pt x="914400" y="6858000"/>
                </a:lnTo>
                <a:lnTo>
                  <a:pt x="6718300" y="6858000"/>
                </a:lnTo>
                <a:lnTo>
                  <a:pt x="6669149" y="6787911"/>
                </a:lnTo>
                <a:cubicBezTo>
                  <a:pt x="6414643" y="6411018"/>
                  <a:pt x="6180252" y="6006579"/>
                  <a:pt x="5970879" y="5577360"/>
                </a:cubicBezTo>
                <a:cubicBezTo>
                  <a:pt x="5028703" y="3645874"/>
                  <a:pt x="4793850" y="1624015"/>
                  <a:pt x="5189861" y="19142"/>
                </a:cubicBezTo>
                <a:close/>
              </a:path>
            </a:pathLst>
          </a:custGeom>
          <a:gradFill>
            <a:gsLst>
              <a:gs pos="0">
                <a:srgbClr val="009147">
                  <a:alpha val="87000"/>
                </a:srgbClr>
              </a:gs>
              <a:gs pos="47000">
                <a:srgbClr val="89CCAA">
                  <a:alpha val="62000"/>
                </a:srgbClr>
              </a:gs>
              <a:gs pos="100000">
                <a:srgbClr val="89CCAA">
                  <a:alpha val="26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Light" charset="0"/>
            </a:endParaRPr>
          </a:p>
        </p:txBody>
      </p:sp>
      <p:sp>
        <p:nvSpPr>
          <p:cNvPr id="11" name="TextBox 10">
            <a:extLst>
              <a:ext uri="{FF2B5EF4-FFF2-40B4-BE49-F238E27FC236}">
                <a16:creationId xmlns:a16="http://schemas.microsoft.com/office/drawing/2014/main" id="{0A37D270-CE9D-4612-A670-35BC0E93AF26}"/>
              </a:ext>
            </a:extLst>
          </p:cNvPr>
          <p:cNvSpPr txBox="1"/>
          <p:nvPr/>
        </p:nvSpPr>
        <p:spPr>
          <a:xfrm>
            <a:off x="744458" y="2202724"/>
            <a:ext cx="4409631" cy="757772"/>
          </a:xfrm>
          <a:prstGeom prst="rect">
            <a:avLst/>
          </a:prstGeom>
          <a:noFill/>
        </p:spPr>
        <p:txBody>
          <a:bodyPr wrap="square" rtlCol="0">
            <a:spAutoFit/>
          </a:bodyPr>
          <a:lstStyle/>
          <a:p>
            <a:pPr marL="457200" indent="-457200">
              <a:lnSpc>
                <a:spcPct val="140000"/>
              </a:lnSpc>
              <a:buFont typeface="+mj-lt"/>
              <a:buAutoNum type="arabicPeriod"/>
            </a:pPr>
            <a:endParaRPr lang="en-US" sz="2000" dirty="0">
              <a:solidFill>
                <a:schemeClr val="tx1">
                  <a:lumMod val="65000"/>
                  <a:lumOff val="35000"/>
                </a:schemeClr>
              </a:solidFill>
              <a:latin typeface="Montserrat Light" charset="0"/>
              <a:ea typeface="Montserrat Light" charset="0"/>
              <a:cs typeface="Montserrat Light" charset="0"/>
            </a:endParaRPr>
          </a:p>
          <a:p>
            <a:pPr marL="171450" indent="-171450">
              <a:lnSpc>
                <a:spcPct val="140000"/>
              </a:lnSpc>
              <a:buFont typeface="Arial" panose="020B0604020202020204" pitchFamily="34" charset="0"/>
              <a:buChar char="•"/>
            </a:pPr>
            <a:endParaRPr lang="en-US" sz="1200" dirty="0">
              <a:solidFill>
                <a:schemeClr val="tx1">
                  <a:lumMod val="65000"/>
                  <a:lumOff val="35000"/>
                </a:schemeClr>
              </a:solidFill>
              <a:latin typeface="Montserrat Light" charset="0"/>
              <a:ea typeface="Montserrat Light" charset="0"/>
              <a:cs typeface="Montserrat Light" charset="0"/>
            </a:endParaRPr>
          </a:p>
        </p:txBody>
      </p:sp>
      <p:cxnSp>
        <p:nvCxnSpPr>
          <p:cNvPr id="12" name="Straight Connector 11">
            <a:extLst>
              <a:ext uri="{FF2B5EF4-FFF2-40B4-BE49-F238E27FC236}">
                <a16:creationId xmlns:a16="http://schemas.microsoft.com/office/drawing/2014/main" id="{10BBD263-8688-4422-A7F8-E76D541F9235}"/>
              </a:ext>
            </a:extLst>
          </p:cNvPr>
          <p:cNvCxnSpPr>
            <a:cxnSpLocks/>
          </p:cNvCxnSpPr>
          <p:nvPr/>
        </p:nvCxnSpPr>
        <p:spPr>
          <a:xfrm>
            <a:off x="1166130" y="6257569"/>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319444" y="606000"/>
            <a:ext cx="5857846" cy="954107"/>
          </a:xfrm>
          <a:prstGeom prst="rect">
            <a:avLst/>
          </a:prstGeom>
        </p:spPr>
        <p:txBody>
          <a:bodyPr wrap="square">
            <a:spAutoFit/>
          </a:bodyPr>
          <a:lstStyle/>
          <a:p>
            <a:r>
              <a:rPr lang="en-US" sz="3600" spc="30" dirty="0">
                <a:solidFill>
                  <a:schemeClr val="tx1">
                    <a:lumMod val="75000"/>
                    <a:lumOff val="25000"/>
                  </a:schemeClr>
                </a:solidFill>
                <a:latin typeface="Montserrat-Bold" charset="0"/>
                <a:ea typeface="Montserrat Light" charset="0"/>
                <a:cs typeface="Montserrat Light" charset="0"/>
              </a:rPr>
              <a:t>Upstream Sales Strategy</a:t>
            </a:r>
          </a:p>
          <a:p>
            <a:endParaRPr lang="en-US" sz="2000" dirty="0">
              <a:latin typeface="Montserrat Light" charset="0"/>
              <a:ea typeface="Montserrat Light" charset="0"/>
              <a:cs typeface="Montserrat Light" charset="0"/>
            </a:endParaRPr>
          </a:p>
        </p:txBody>
      </p:sp>
      <p:sp>
        <p:nvSpPr>
          <p:cNvPr id="3" name="TextBox 2">
            <a:extLst>
              <a:ext uri="{FF2B5EF4-FFF2-40B4-BE49-F238E27FC236}">
                <a16:creationId xmlns:a16="http://schemas.microsoft.com/office/drawing/2014/main" id="{3F8A2289-2C88-4BC0-8EE6-C5C0F29B7275}"/>
              </a:ext>
            </a:extLst>
          </p:cNvPr>
          <p:cNvSpPr txBox="1"/>
          <p:nvPr/>
        </p:nvSpPr>
        <p:spPr>
          <a:xfrm>
            <a:off x="584658" y="1758004"/>
            <a:ext cx="5775568" cy="3970318"/>
          </a:xfrm>
          <a:prstGeom prst="rect">
            <a:avLst/>
          </a:prstGeom>
          <a:noFill/>
        </p:spPr>
        <p:txBody>
          <a:bodyPr wrap="square" rtlCol="0">
            <a:spAutoFit/>
          </a:bodyPr>
          <a:lstStyle/>
          <a:p>
            <a:pPr marL="342900" indent="-342900">
              <a:buFont typeface="+mj-lt"/>
              <a:buAutoNum type="arabicPeriod"/>
            </a:pPr>
            <a:r>
              <a:rPr lang="en-US" dirty="0"/>
              <a:t>Direct Sales to Operator</a:t>
            </a:r>
          </a:p>
          <a:p>
            <a:pPr marL="800100" lvl="1" indent="-342900">
              <a:buFont typeface="Wingdings" panose="05000000000000000000" pitchFamily="2" charset="2"/>
              <a:buChar char="§"/>
            </a:pPr>
            <a:r>
              <a:rPr lang="en-US" dirty="0"/>
              <a:t>Well by well</a:t>
            </a:r>
          </a:p>
          <a:p>
            <a:pPr marL="800100" lvl="1" indent="-342900">
              <a:buFont typeface="Wingdings" panose="05000000000000000000" pitchFamily="2" charset="2"/>
              <a:buChar char="§"/>
            </a:pPr>
            <a:r>
              <a:rPr lang="en-US" dirty="0"/>
              <a:t>Field based</a:t>
            </a:r>
          </a:p>
          <a:p>
            <a:pPr lvl="1"/>
            <a:endParaRPr lang="en-US" dirty="0"/>
          </a:p>
          <a:p>
            <a:pPr marL="342900" indent="-342900">
              <a:buFont typeface="+mj-lt"/>
              <a:buAutoNum type="arabicPeriod"/>
            </a:pPr>
            <a:r>
              <a:rPr lang="en-US" dirty="0"/>
              <a:t>CSS – Challenge-Specific Solutions</a:t>
            </a:r>
          </a:p>
          <a:p>
            <a:pPr marL="800100" lvl="1" indent="-342900">
              <a:buFont typeface="Wingdings" panose="05000000000000000000" pitchFamily="2" charset="2"/>
              <a:buChar char="§"/>
            </a:pPr>
            <a:r>
              <a:rPr lang="en-US" dirty="0"/>
              <a:t>Recover More OOIP</a:t>
            </a:r>
          </a:p>
          <a:p>
            <a:pPr marL="800100" lvl="1" indent="-342900">
              <a:buFont typeface="Wingdings" panose="05000000000000000000" pitchFamily="2" charset="2"/>
              <a:buChar char="§"/>
            </a:pPr>
            <a:r>
              <a:rPr lang="en-US" dirty="0"/>
              <a:t>Heavy oil</a:t>
            </a:r>
          </a:p>
          <a:p>
            <a:pPr marL="800100" lvl="1" indent="-342900">
              <a:buFont typeface="Wingdings" panose="05000000000000000000" pitchFamily="2" charset="2"/>
              <a:buChar char="§"/>
            </a:pPr>
            <a:r>
              <a:rPr lang="en-US" dirty="0"/>
              <a:t>Paraffin / Asphaltene</a:t>
            </a:r>
          </a:p>
          <a:p>
            <a:pPr marL="800100" lvl="1" indent="-342900">
              <a:buFont typeface="Wingdings" panose="05000000000000000000" pitchFamily="2" charset="2"/>
              <a:buChar char="§"/>
            </a:pPr>
            <a:r>
              <a:rPr lang="en-US" dirty="0"/>
              <a:t>Application specific “copy-cat” targets </a:t>
            </a:r>
          </a:p>
          <a:p>
            <a:pPr marL="800100" lvl="1" indent="-342900">
              <a:buFont typeface="Wingdings" panose="05000000000000000000" pitchFamily="2" charset="2"/>
              <a:buChar char="§"/>
            </a:pPr>
            <a:endParaRPr lang="en-US" dirty="0"/>
          </a:p>
          <a:p>
            <a:pPr marL="342900" indent="-342900">
              <a:buFont typeface="+mj-lt"/>
              <a:buAutoNum type="arabicPeriod"/>
            </a:pPr>
            <a:r>
              <a:rPr lang="en-US" dirty="0"/>
              <a:t>Strategic Partners</a:t>
            </a:r>
          </a:p>
          <a:p>
            <a:pPr marL="800100" lvl="1" indent="-342900">
              <a:buFont typeface="Wingdings" panose="05000000000000000000" pitchFamily="2" charset="2"/>
              <a:buChar char="§"/>
            </a:pPr>
            <a:r>
              <a:rPr lang="en-US" dirty="0"/>
              <a:t>Industry-specific</a:t>
            </a:r>
          </a:p>
          <a:p>
            <a:pPr marL="800100" lvl="1" indent="-342900">
              <a:buFont typeface="Wingdings" panose="05000000000000000000" pitchFamily="2" charset="2"/>
              <a:buChar char="§"/>
            </a:pPr>
            <a:r>
              <a:rPr lang="en-US" dirty="0"/>
              <a:t>Regionally focused</a:t>
            </a:r>
          </a:p>
          <a:p>
            <a:pPr marL="800100" lvl="1" indent="-342900">
              <a:buFont typeface="Wingdings" panose="05000000000000000000" pitchFamily="2" charset="2"/>
              <a:buChar char="§"/>
            </a:pPr>
            <a:r>
              <a:rPr lang="en-US" dirty="0"/>
              <a:t>Application specific </a:t>
            </a:r>
          </a:p>
        </p:txBody>
      </p:sp>
    </p:spTree>
    <p:extLst>
      <p:ext uri="{BB962C8B-B14F-4D97-AF65-F5344CB8AC3E}">
        <p14:creationId xmlns:p14="http://schemas.microsoft.com/office/powerpoint/2010/main" val="13561227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481475D-1B49-48BD-8EA9-8099D1DB0DB1}"/>
              </a:ext>
            </a:extLst>
          </p:cNvPr>
          <p:cNvSpPr txBox="1"/>
          <p:nvPr/>
        </p:nvSpPr>
        <p:spPr>
          <a:xfrm>
            <a:off x="2780444" y="404796"/>
            <a:ext cx="6631110" cy="1089529"/>
          </a:xfrm>
          <a:prstGeom prst="rect">
            <a:avLst/>
          </a:prstGeom>
          <a:noFill/>
        </p:spPr>
        <p:txBody>
          <a:bodyPr wrap="square" rtlCol="0">
            <a:spAutoFit/>
          </a:bodyPr>
          <a:lstStyle/>
          <a:p>
            <a:pPr algn="ctr">
              <a:lnSpc>
                <a:spcPct val="90000"/>
              </a:lnSpc>
            </a:pPr>
            <a:r>
              <a:rPr lang="en-US" sz="3600" spc="30" dirty="0">
                <a:solidFill>
                  <a:schemeClr val="tx1">
                    <a:lumMod val="75000"/>
                    <a:lumOff val="25000"/>
                  </a:schemeClr>
                </a:solidFill>
                <a:latin typeface="Montserrat-Bold" charset="0"/>
              </a:rPr>
              <a:t>Recover More OOIP Opportunity</a:t>
            </a:r>
          </a:p>
        </p:txBody>
      </p:sp>
      <p:grpSp>
        <p:nvGrpSpPr>
          <p:cNvPr id="89" name="Group 88">
            <a:extLst>
              <a:ext uri="{FF2B5EF4-FFF2-40B4-BE49-F238E27FC236}">
                <a16:creationId xmlns:a16="http://schemas.microsoft.com/office/drawing/2014/main" id="{0F9EC1E7-C661-48B3-B91F-6337E570EC07}"/>
              </a:ext>
            </a:extLst>
          </p:cNvPr>
          <p:cNvGrpSpPr/>
          <p:nvPr/>
        </p:nvGrpSpPr>
        <p:grpSpPr>
          <a:xfrm>
            <a:off x="6439618" y="3553467"/>
            <a:ext cx="200688" cy="196736"/>
            <a:chOff x="607056" y="5937853"/>
            <a:chExt cx="351736" cy="344812"/>
          </a:xfrm>
          <a:solidFill>
            <a:schemeClr val="bg1"/>
          </a:solidFill>
        </p:grpSpPr>
        <p:sp>
          <p:nvSpPr>
            <p:cNvPr id="90" name="Rectangle 451">
              <a:extLst>
                <a:ext uri="{FF2B5EF4-FFF2-40B4-BE49-F238E27FC236}">
                  <a16:creationId xmlns:a16="http://schemas.microsoft.com/office/drawing/2014/main" id="{1E2BEEAC-DECA-47A1-B1F9-9E912E0F5B5A}"/>
                </a:ext>
              </a:extLst>
            </p:cNvPr>
            <p:cNvSpPr>
              <a:spLocks noChangeArrowheads="1"/>
            </p:cNvSpPr>
            <p:nvPr/>
          </p:nvSpPr>
          <p:spPr bwMode="auto">
            <a:xfrm>
              <a:off x="670756" y="6097796"/>
              <a:ext cx="21464" cy="214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1" name="Rectangle 452">
              <a:extLst>
                <a:ext uri="{FF2B5EF4-FFF2-40B4-BE49-F238E27FC236}">
                  <a16:creationId xmlns:a16="http://schemas.microsoft.com/office/drawing/2014/main" id="{02D45CBE-28B0-4ABE-9649-E8E1B344CD30}"/>
                </a:ext>
              </a:extLst>
            </p:cNvPr>
            <p:cNvSpPr>
              <a:spLocks noChangeArrowheads="1"/>
            </p:cNvSpPr>
            <p:nvPr/>
          </p:nvSpPr>
          <p:spPr bwMode="auto">
            <a:xfrm>
              <a:off x="670756" y="6153880"/>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2" name="Rectangle 453">
              <a:extLst>
                <a:ext uri="{FF2B5EF4-FFF2-40B4-BE49-F238E27FC236}">
                  <a16:creationId xmlns:a16="http://schemas.microsoft.com/office/drawing/2014/main" id="{A6FC5503-3D90-435F-ADD3-E0839D96598F}"/>
                </a:ext>
              </a:extLst>
            </p:cNvPr>
            <p:cNvSpPr>
              <a:spLocks noChangeArrowheads="1"/>
            </p:cNvSpPr>
            <p:nvPr/>
          </p:nvSpPr>
          <p:spPr bwMode="auto">
            <a:xfrm>
              <a:off x="670756" y="6210656"/>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3" name="Freeform 454">
              <a:extLst>
                <a:ext uri="{FF2B5EF4-FFF2-40B4-BE49-F238E27FC236}">
                  <a16:creationId xmlns:a16="http://schemas.microsoft.com/office/drawing/2014/main" id="{DE679AE8-7E2F-4DCB-BBB1-D1AD6AF8A83B}"/>
                </a:ext>
              </a:extLst>
            </p:cNvPr>
            <p:cNvSpPr>
              <a:spLocks noEditPoints="1"/>
            </p:cNvSpPr>
            <p:nvPr/>
          </p:nvSpPr>
          <p:spPr bwMode="auto">
            <a:xfrm>
              <a:off x="607056" y="5937853"/>
              <a:ext cx="351736" cy="344812"/>
            </a:xfrm>
            <a:custGeom>
              <a:avLst/>
              <a:gdLst>
                <a:gd name="T0" fmla="*/ 428 w 508"/>
                <a:gd name="T1" fmla="*/ 153 h 498"/>
                <a:gd name="T2" fmla="*/ 428 w 508"/>
                <a:gd name="T3" fmla="*/ 0 h 498"/>
                <a:gd name="T4" fmla="*/ 411 w 508"/>
                <a:gd name="T5" fmla="*/ 0 h 498"/>
                <a:gd name="T6" fmla="*/ 411 w 508"/>
                <a:gd name="T7" fmla="*/ 153 h 498"/>
                <a:gd name="T8" fmla="*/ 0 w 508"/>
                <a:gd name="T9" fmla="*/ 153 h 498"/>
                <a:gd name="T10" fmla="*/ 0 w 508"/>
                <a:gd name="T11" fmla="*/ 498 h 498"/>
                <a:gd name="T12" fmla="*/ 508 w 508"/>
                <a:gd name="T13" fmla="*/ 498 h 498"/>
                <a:gd name="T14" fmla="*/ 508 w 508"/>
                <a:gd name="T15" fmla="*/ 153 h 498"/>
                <a:gd name="T16" fmla="*/ 428 w 508"/>
                <a:gd name="T17" fmla="*/ 153 h 498"/>
                <a:gd name="T18" fmla="*/ 491 w 508"/>
                <a:gd name="T19" fmla="*/ 482 h 498"/>
                <a:gd name="T20" fmla="*/ 17 w 508"/>
                <a:gd name="T21" fmla="*/ 482 h 498"/>
                <a:gd name="T22" fmla="*/ 17 w 508"/>
                <a:gd name="T23" fmla="*/ 170 h 498"/>
                <a:gd name="T24" fmla="*/ 491 w 508"/>
                <a:gd name="T25" fmla="*/ 170 h 498"/>
                <a:gd name="T26" fmla="*/ 491 w 508"/>
                <a:gd name="T27" fmla="*/ 4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498">
                  <a:moveTo>
                    <a:pt x="428" y="153"/>
                  </a:moveTo>
                  <a:lnTo>
                    <a:pt x="428" y="0"/>
                  </a:lnTo>
                  <a:lnTo>
                    <a:pt x="411" y="0"/>
                  </a:lnTo>
                  <a:lnTo>
                    <a:pt x="411" y="153"/>
                  </a:lnTo>
                  <a:lnTo>
                    <a:pt x="0" y="153"/>
                  </a:lnTo>
                  <a:lnTo>
                    <a:pt x="0" y="498"/>
                  </a:lnTo>
                  <a:lnTo>
                    <a:pt x="508" y="498"/>
                  </a:lnTo>
                  <a:lnTo>
                    <a:pt x="508" y="153"/>
                  </a:lnTo>
                  <a:lnTo>
                    <a:pt x="428" y="153"/>
                  </a:lnTo>
                  <a:close/>
                  <a:moveTo>
                    <a:pt x="491" y="482"/>
                  </a:moveTo>
                  <a:lnTo>
                    <a:pt x="17" y="482"/>
                  </a:lnTo>
                  <a:lnTo>
                    <a:pt x="17" y="170"/>
                  </a:lnTo>
                  <a:lnTo>
                    <a:pt x="491" y="170"/>
                  </a:lnTo>
                  <a:lnTo>
                    <a:pt x="491"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4" name="Freeform 455">
              <a:extLst>
                <a:ext uri="{FF2B5EF4-FFF2-40B4-BE49-F238E27FC236}">
                  <a16:creationId xmlns:a16="http://schemas.microsoft.com/office/drawing/2014/main" id="{235AB47C-AACB-467A-AD42-05FD4EBDA221}"/>
                </a:ext>
              </a:extLst>
            </p:cNvPr>
            <p:cNvSpPr>
              <a:spLocks noEditPoints="1"/>
            </p:cNvSpPr>
            <p:nvPr/>
          </p:nvSpPr>
          <p:spPr bwMode="auto">
            <a:xfrm>
              <a:off x="752458" y="6074947"/>
              <a:ext cx="175175" cy="176560"/>
            </a:xfrm>
            <a:custGeom>
              <a:avLst/>
              <a:gdLst>
                <a:gd name="T0" fmla="*/ 53 w 107"/>
                <a:gd name="T1" fmla="*/ 108 h 108"/>
                <a:gd name="T2" fmla="*/ 107 w 107"/>
                <a:gd name="T3" fmla="*/ 54 h 108"/>
                <a:gd name="T4" fmla="*/ 53 w 107"/>
                <a:gd name="T5" fmla="*/ 0 h 108"/>
                <a:gd name="T6" fmla="*/ 0 w 107"/>
                <a:gd name="T7" fmla="*/ 54 h 108"/>
                <a:gd name="T8" fmla="*/ 53 w 107"/>
                <a:gd name="T9" fmla="*/ 108 h 108"/>
                <a:gd name="T10" fmla="*/ 53 w 107"/>
                <a:gd name="T11" fmla="*/ 7 h 108"/>
                <a:gd name="T12" fmla="*/ 100 w 107"/>
                <a:gd name="T13" fmla="*/ 54 h 108"/>
                <a:gd name="T14" fmla="*/ 53 w 107"/>
                <a:gd name="T15" fmla="*/ 101 h 108"/>
                <a:gd name="T16" fmla="*/ 7 w 107"/>
                <a:gd name="T17" fmla="*/ 54 h 108"/>
                <a:gd name="T18" fmla="*/ 53 w 107"/>
                <a:gd name="T1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83" y="108"/>
                    <a:pt x="107" y="84"/>
                    <a:pt x="107" y="54"/>
                  </a:cubicBezTo>
                  <a:cubicBezTo>
                    <a:pt x="107" y="25"/>
                    <a:pt x="83" y="0"/>
                    <a:pt x="53" y="0"/>
                  </a:cubicBezTo>
                  <a:cubicBezTo>
                    <a:pt x="24" y="0"/>
                    <a:pt x="0" y="25"/>
                    <a:pt x="0" y="54"/>
                  </a:cubicBezTo>
                  <a:cubicBezTo>
                    <a:pt x="0" y="84"/>
                    <a:pt x="24" y="108"/>
                    <a:pt x="53" y="108"/>
                  </a:cubicBezTo>
                  <a:close/>
                  <a:moveTo>
                    <a:pt x="53" y="7"/>
                  </a:moveTo>
                  <a:cubicBezTo>
                    <a:pt x="79" y="7"/>
                    <a:pt x="100" y="28"/>
                    <a:pt x="100" y="54"/>
                  </a:cubicBezTo>
                  <a:cubicBezTo>
                    <a:pt x="100" y="80"/>
                    <a:pt x="79" y="101"/>
                    <a:pt x="53" y="101"/>
                  </a:cubicBezTo>
                  <a:cubicBezTo>
                    <a:pt x="28" y="101"/>
                    <a:pt x="7" y="80"/>
                    <a:pt x="7" y="54"/>
                  </a:cubicBezTo>
                  <a:cubicBezTo>
                    <a:pt x="7" y="28"/>
                    <a:pt x="28"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5" name="Freeform 456">
              <a:extLst>
                <a:ext uri="{FF2B5EF4-FFF2-40B4-BE49-F238E27FC236}">
                  <a16:creationId xmlns:a16="http://schemas.microsoft.com/office/drawing/2014/main" id="{C08B431B-642D-4169-90C7-709560345C3A}"/>
                </a:ext>
              </a:extLst>
            </p:cNvPr>
            <p:cNvSpPr>
              <a:spLocks noEditPoints="1"/>
            </p:cNvSpPr>
            <p:nvPr/>
          </p:nvSpPr>
          <p:spPr bwMode="auto">
            <a:xfrm>
              <a:off x="796771" y="6120645"/>
              <a:ext cx="85164" cy="85164"/>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7 h 52"/>
                <a:gd name="T12" fmla="*/ 46 w 52"/>
                <a:gd name="T13" fmla="*/ 26 h 52"/>
                <a:gd name="T14" fmla="*/ 26 w 52"/>
                <a:gd name="T15" fmla="*/ 45 h 52"/>
                <a:gd name="T16" fmla="*/ 7 w 52"/>
                <a:gd name="T17" fmla="*/ 26 h 52"/>
                <a:gd name="T18" fmla="*/ 26 w 52"/>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41" y="52"/>
                    <a:pt x="52" y="40"/>
                    <a:pt x="52" y="26"/>
                  </a:cubicBezTo>
                  <a:cubicBezTo>
                    <a:pt x="52" y="12"/>
                    <a:pt x="41" y="0"/>
                    <a:pt x="26" y="0"/>
                  </a:cubicBezTo>
                  <a:cubicBezTo>
                    <a:pt x="12" y="0"/>
                    <a:pt x="0" y="12"/>
                    <a:pt x="0" y="26"/>
                  </a:cubicBezTo>
                  <a:cubicBezTo>
                    <a:pt x="0" y="40"/>
                    <a:pt x="12" y="52"/>
                    <a:pt x="26" y="52"/>
                  </a:cubicBezTo>
                  <a:close/>
                  <a:moveTo>
                    <a:pt x="26" y="7"/>
                  </a:moveTo>
                  <a:cubicBezTo>
                    <a:pt x="37" y="7"/>
                    <a:pt x="46" y="16"/>
                    <a:pt x="46" y="26"/>
                  </a:cubicBezTo>
                  <a:cubicBezTo>
                    <a:pt x="46" y="37"/>
                    <a:pt x="37" y="45"/>
                    <a:pt x="26" y="45"/>
                  </a:cubicBezTo>
                  <a:cubicBezTo>
                    <a:pt x="16" y="45"/>
                    <a:pt x="7" y="37"/>
                    <a:pt x="7" y="26"/>
                  </a:cubicBezTo>
                  <a:cubicBezTo>
                    <a:pt x="7" y="16"/>
                    <a:pt x="16" y="7"/>
                    <a:pt x="2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grpSp>
      <p:sp>
        <p:nvSpPr>
          <p:cNvPr id="21" name="Rectangle 20">
            <a:extLst>
              <a:ext uri="{FF2B5EF4-FFF2-40B4-BE49-F238E27FC236}">
                <a16:creationId xmlns:a16="http://schemas.microsoft.com/office/drawing/2014/main" id="{91498E46-FC9E-447A-8904-FAA887E2C269}"/>
              </a:ext>
            </a:extLst>
          </p:cNvPr>
          <p:cNvSpPr/>
          <p:nvPr/>
        </p:nvSpPr>
        <p:spPr>
          <a:xfrm>
            <a:off x="376508" y="1341964"/>
            <a:ext cx="3981930" cy="1833451"/>
          </a:xfrm>
          <a:prstGeom prst="rect">
            <a:avLst/>
          </a:prstGeom>
        </p:spPr>
        <p:txBody>
          <a:bodyPr wrap="square">
            <a:spAutoFit/>
          </a:bodyPr>
          <a:lstStyle/>
          <a:p>
            <a:pPr>
              <a:lnSpc>
                <a:spcPct val="130000"/>
              </a:lnSpc>
            </a:pPr>
            <a:r>
              <a:rPr lang="en-US" sz="1600" u="sng" dirty="0">
                <a:solidFill>
                  <a:srgbClr val="009147"/>
                </a:solidFill>
                <a:latin typeface="Montserrat Light" charset="0"/>
                <a:ea typeface="Montserrat Light" charset="0"/>
                <a:cs typeface="Montserrat Light" charset="0"/>
              </a:rPr>
              <a:t>Challenge</a:t>
            </a:r>
            <a:r>
              <a:rPr lang="en-US" sz="1600" dirty="0">
                <a:solidFill>
                  <a:srgbClr val="009147"/>
                </a:solidFill>
                <a:latin typeface="Montserrat Light" charset="0"/>
                <a:ea typeface="Montserrat Light" charset="0"/>
                <a:cs typeface="Montserrat Light" charset="0"/>
              </a:rPr>
              <a:t> </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Recover more OOIP than current industry methods</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Extend life-of-well with consistent production rates</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Reduce footprint of nasty production chemicals </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Cleanly recover oil</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Supply clean product downstream</a:t>
            </a:r>
          </a:p>
          <a:p>
            <a:pPr marL="171450" indent="-171450">
              <a:lnSpc>
                <a:spcPct val="130000"/>
              </a:lnSpc>
              <a:buFont typeface="Wingdings" panose="05000000000000000000" pitchFamily="2" charset="2"/>
              <a:buChar char="v"/>
            </a:pPr>
            <a:endParaRPr lang="en-US" sz="1200" dirty="0">
              <a:solidFill>
                <a:schemeClr val="tx1">
                  <a:lumMod val="65000"/>
                  <a:lumOff val="35000"/>
                </a:schemeClr>
              </a:solidFill>
              <a:latin typeface="Montserrat Light" charset="0"/>
            </a:endParaRPr>
          </a:p>
        </p:txBody>
      </p:sp>
      <p:sp>
        <p:nvSpPr>
          <p:cNvPr id="36" name="Shape 2546"/>
          <p:cNvSpPr/>
          <p:nvPr/>
        </p:nvSpPr>
        <p:spPr>
          <a:xfrm>
            <a:off x="6294069" y="3971488"/>
            <a:ext cx="328459" cy="32234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37" name="Shape 2748"/>
          <p:cNvSpPr/>
          <p:nvPr/>
        </p:nvSpPr>
        <p:spPr>
          <a:xfrm>
            <a:off x="6281801" y="5150180"/>
            <a:ext cx="374861" cy="34883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107" name="Right Triangle 106"/>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498E46-FC9E-447A-8904-FAA887E2C269}"/>
              </a:ext>
            </a:extLst>
          </p:cNvPr>
          <p:cNvSpPr/>
          <p:nvPr/>
        </p:nvSpPr>
        <p:spPr>
          <a:xfrm>
            <a:off x="386093" y="3023053"/>
            <a:ext cx="3981930" cy="2073516"/>
          </a:xfrm>
          <a:prstGeom prst="rect">
            <a:avLst/>
          </a:prstGeom>
        </p:spPr>
        <p:txBody>
          <a:bodyPr wrap="square">
            <a:spAutoFit/>
          </a:bodyPr>
          <a:lstStyle/>
          <a:p>
            <a:pPr>
              <a:lnSpc>
                <a:spcPct val="130000"/>
              </a:lnSpc>
            </a:pPr>
            <a:r>
              <a:rPr lang="en-US" sz="1600" u="sng" dirty="0">
                <a:solidFill>
                  <a:srgbClr val="009147"/>
                </a:solidFill>
                <a:latin typeface="Montserrat Light" charset="0"/>
                <a:ea typeface="Montserrat Light" charset="0"/>
                <a:cs typeface="Montserrat Light" charset="0"/>
              </a:rPr>
              <a:t>Product Features &amp; Benefits</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Easy to use, low risk to implement </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Environmentally-friendly oil-releasing enzyme</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True catalyst, performs its function repetitively over-time</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Non-consumable and reusable oil-releasing agent</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No special equip needed &amp; does not damage equip </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Inert water-soluble protein, plays well with chemistry</a:t>
            </a:r>
          </a:p>
          <a:p>
            <a:pPr marL="171450" indent="-171450">
              <a:lnSpc>
                <a:spcPct val="130000"/>
              </a:lnSpc>
              <a:buFont typeface="Wingdings" panose="05000000000000000000" pitchFamily="2" charset="2"/>
              <a:buChar char="Ø"/>
            </a:pPr>
            <a:endParaRPr lang="en-US" sz="1200" dirty="0">
              <a:solidFill>
                <a:schemeClr val="tx1">
                  <a:lumMod val="65000"/>
                  <a:lumOff val="35000"/>
                </a:schemeClr>
              </a:solidFill>
              <a:latin typeface="Montserrat Light" charset="0"/>
            </a:endParaRPr>
          </a:p>
        </p:txBody>
      </p:sp>
      <p:sp>
        <p:nvSpPr>
          <p:cNvPr id="88" name="Rectangle 87">
            <a:extLst>
              <a:ext uri="{FF2B5EF4-FFF2-40B4-BE49-F238E27FC236}">
                <a16:creationId xmlns:a16="http://schemas.microsoft.com/office/drawing/2014/main" id="{91498E46-FC9E-447A-8904-FAA887E2C269}"/>
              </a:ext>
            </a:extLst>
          </p:cNvPr>
          <p:cNvSpPr/>
          <p:nvPr/>
        </p:nvSpPr>
        <p:spPr>
          <a:xfrm>
            <a:off x="376508" y="4967300"/>
            <a:ext cx="3981930" cy="1593385"/>
          </a:xfrm>
          <a:prstGeom prst="rect">
            <a:avLst/>
          </a:prstGeom>
        </p:spPr>
        <p:txBody>
          <a:bodyPr wrap="square">
            <a:spAutoFit/>
          </a:bodyPr>
          <a:lstStyle/>
          <a:p>
            <a:pPr>
              <a:lnSpc>
                <a:spcPct val="130000"/>
              </a:lnSpc>
            </a:pPr>
            <a:r>
              <a:rPr lang="en-US" sz="1600" u="sng" dirty="0">
                <a:solidFill>
                  <a:srgbClr val="009147"/>
                </a:solidFill>
                <a:latin typeface="Montserrat Light" charset="0"/>
                <a:ea typeface="Montserrat Light" charset="0"/>
                <a:cs typeface="Montserrat Light" charset="0"/>
              </a:rPr>
              <a:t>Value to Client</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Low cost, low risk and easy to use</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Efficiently recovers more oil and alleviates blockages</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Operation consistently achieves positive ROI </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Operation yields long-term positive effects to life of well </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Higher value crude at point of sale, clean crude </a:t>
            </a:r>
          </a:p>
        </p:txBody>
      </p:sp>
      <p:sp>
        <p:nvSpPr>
          <p:cNvPr id="2" name="TextBox 1">
            <a:extLst>
              <a:ext uri="{FF2B5EF4-FFF2-40B4-BE49-F238E27FC236}">
                <a16:creationId xmlns:a16="http://schemas.microsoft.com/office/drawing/2014/main" id="{D92AF1F0-0C5D-4146-A735-C9C54106A77B}"/>
              </a:ext>
            </a:extLst>
          </p:cNvPr>
          <p:cNvSpPr txBox="1"/>
          <p:nvPr/>
        </p:nvSpPr>
        <p:spPr>
          <a:xfrm>
            <a:off x="8142973" y="2094500"/>
            <a:ext cx="3872730" cy="3753976"/>
          </a:xfrm>
          <a:prstGeom prst="rect">
            <a:avLst/>
          </a:prstGeom>
          <a:noFill/>
        </p:spPr>
        <p:txBody>
          <a:bodyPr wrap="square" rtlCol="0">
            <a:spAutoFit/>
          </a:bodyPr>
          <a:lstStyle/>
          <a:p>
            <a:pPr>
              <a:lnSpc>
                <a:spcPct val="130000"/>
              </a:lnSpc>
            </a:pPr>
            <a:r>
              <a:rPr lang="en-US" sz="1600" u="sng" dirty="0">
                <a:solidFill>
                  <a:srgbClr val="009147"/>
                </a:solidFill>
                <a:latin typeface="Montserrat Light" charset="0"/>
                <a:ea typeface="Montserrat Light" charset="0"/>
                <a:cs typeface="Montserrat Light" charset="0"/>
              </a:rPr>
              <a:t>Upstream Recovery: Target Market</a:t>
            </a:r>
          </a:p>
          <a:p>
            <a:pPr marL="285750" indent="-285750">
              <a:lnSpc>
                <a:spcPct val="130000"/>
              </a:lnSpc>
              <a:buFont typeface="Wingdings" panose="05000000000000000000" pitchFamily="2" charset="2"/>
              <a:buChar char="q"/>
            </a:pPr>
            <a:r>
              <a:rPr lang="en-US" sz="1200" dirty="0">
                <a:solidFill>
                  <a:schemeClr val="tx1">
                    <a:lumMod val="50000"/>
                    <a:lumOff val="50000"/>
                  </a:schemeClr>
                </a:solidFill>
                <a:latin typeface="Montserrat Light"/>
              </a:rPr>
              <a:t>US - Conventional Assets</a:t>
            </a:r>
          </a:p>
          <a:p>
            <a:pPr marL="742950" lvl="1" indent="-285750">
              <a:lnSpc>
                <a:spcPct val="130000"/>
              </a:lnSpc>
              <a:buFont typeface="Wingdings" panose="05000000000000000000" pitchFamily="2" charset="2"/>
              <a:buChar char="Ø"/>
            </a:pPr>
            <a:r>
              <a:rPr lang="en-US" sz="1200" dirty="0">
                <a:solidFill>
                  <a:schemeClr val="tx1">
                    <a:lumMod val="50000"/>
                    <a:lumOff val="50000"/>
                  </a:schemeClr>
                </a:solidFill>
                <a:latin typeface="Montserrat Light"/>
              </a:rPr>
              <a:t>Marginal / Stripper Wells</a:t>
            </a:r>
          </a:p>
          <a:p>
            <a:pPr marL="742950" lvl="1" indent="-285750">
              <a:lnSpc>
                <a:spcPct val="130000"/>
              </a:lnSpc>
              <a:buFont typeface="Wingdings" panose="05000000000000000000" pitchFamily="2" charset="2"/>
              <a:buChar char="Ø"/>
            </a:pPr>
            <a:r>
              <a:rPr lang="en-US" sz="1200" dirty="0">
                <a:solidFill>
                  <a:schemeClr val="tx1">
                    <a:lumMod val="50000"/>
                    <a:lumOff val="50000"/>
                  </a:schemeClr>
                </a:solidFill>
                <a:latin typeface="Montserrat Light"/>
              </a:rPr>
              <a:t>Secondary Production</a:t>
            </a:r>
          </a:p>
          <a:p>
            <a:pPr marL="742950" lvl="1" indent="-285750">
              <a:lnSpc>
                <a:spcPct val="130000"/>
              </a:lnSpc>
              <a:buFont typeface="Wingdings" panose="05000000000000000000" pitchFamily="2" charset="2"/>
              <a:buChar char="Ø"/>
            </a:pPr>
            <a:r>
              <a:rPr lang="en-US" sz="1200" dirty="0">
                <a:solidFill>
                  <a:schemeClr val="tx1">
                    <a:lumMod val="50000"/>
                    <a:lumOff val="50000"/>
                  </a:schemeClr>
                </a:solidFill>
                <a:latin typeface="Montserrat Light"/>
              </a:rPr>
              <a:t>Tertiary Production</a:t>
            </a:r>
          </a:p>
          <a:p>
            <a:pPr marL="285750" indent="-285750">
              <a:lnSpc>
                <a:spcPct val="130000"/>
              </a:lnSpc>
              <a:buFont typeface="Wingdings" panose="05000000000000000000" pitchFamily="2" charset="2"/>
              <a:buChar char="q"/>
            </a:pPr>
            <a:r>
              <a:rPr lang="en-US" sz="1200" dirty="0">
                <a:solidFill>
                  <a:schemeClr val="tx1">
                    <a:lumMod val="50000"/>
                    <a:lumOff val="50000"/>
                  </a:schemeClr>
                </a:solidFill>
                <a:latin typeface="Montserrat Light"/>
              </a:rPr>
              <a:t>US - Unconventional Assets</a:t>
            </a:r>
          </a:p>
          <a:p>
            <a:pPr marL="742950" lvl="1" indent="-285750">
              <a:lnSpc>
                <a:spcPct val="130000"/>
              </a:lnSpc>
              <a:buFont typeface="Wingdings" panose="05000000000000000000" pitchFamily="2" charset="2"/>
              <a:buChar char="Ø"/>
            </a:pPr>
            <a:r>
              <a:rPr lang="en-US" sz="1200" dirty="0">
                <a:solidFill>
                  <a:schemeClr val="tx1">
                    <a:lumMod val="50000"/>
                    <a:lumOff val="50000"/>
                  </a:schemeClr>
                </a:solidFill>
                <a:latin typeface="Montserrat Light"/>
              </a:rPr>
              <a:t>Initial frac, new completions</a:t>
            </a:r>
          </a:p>
          <a:p>
            <a:pPr marL="742950" lvl="1" indent="-285750">
              <a:lnSpc>
                <a:spcPct val="130000"/>
              </a:lnSpc>
              <a:buFont typeface="Wingdings" panose="05000000000000000000" pitchFamily="2" charset="2"/>
              <a:buChar char="Ø"/>
            </a:pPr>
            <a:r>
              <a:rPr lang="en-US" sz="1200" dirty="0">
                <a:solidFill>
                  <a:schemeClr val="tx1">
                    <a:lumMod val="50000"/>
                    <a:lumOff val="50000"/>
                  </a:schemeClr>
                </a:solidFill>
                <a:latin typeface="Montserrat Light"/>
              </a:rPr>
              <a:t>Re-frac market, continued production</a:t>
            </a:r>
          </a:p>
          <a:p>
            <a:pPr marL="742950" lvl="1" indent="-285750">
              <a:lnSpc>
                <a:spcPct val="130000"/>
              </a:lnSpc>
              <a:buFont typeface="Wingdings" panose="05000000000000000000" pitchFamily="2" charset="2"/>
              <a:buChar char="Ø"/>
            </a:pPr>
            <a:r>
              <a:rPr lang="en-US" sz="1200" dirty="0">
                <a:solidFill>
                  <a:schemeClr val="tx1">
                    <a:lumMod val="50000"/>
                    <a:lumOff val="50000"/>
                  </a:schemeClr>
                </a:solidFill>
                <a:latin typeface="Montserrat Light"/>
              </a:rPr>
              <a:t>Clean-frac to reduce environmental footprint </a:t>
            </a:r>
          </a:p>
          <a:p>
            <a:pPr marL="285750" indent="-285750">
              <a:lnSpc>
                <a:spcPct val="130000"/>
              </a:lnSpc>
              <a:buFont typeface="Wingdings" panose="05000000000000000000" pitchFamily="2" charset="2"/>
              <a:buChar char="q"/>
            </a:pPr>
            <a:r>
              <a:rPr lang="en-US" sz="1200" dirty="0">
                <a:solidFill>
                  <a:schemeClr val="tx1">
                    <a:lumMod val="50000"/>
                    <a:lumOff val="50000"/>
                  </a:schemeClr>
                </a:solidFill>
                <a:latin typeface="Montserrat Light"/>
              </a:rPr>
              <a:t>International </a:t>
            </a:r>
          </a:p>
          <a:p>
            <a:pPr marL="742950" lvl="1" indent="-285750">
              <a:lnSpc>
                <a:spcPct val="130000"/>
              </a:lnSpc>
              <a:buFont typeface="Wingdings" panose="05000000000000000000" pitchFamily="2" charset="2"/>
              <a:buChar char="Ø"/>
            </a:pPr>
            <a:r>
              <a:rPr lang="en-US" sz="1200" dirty="0">
                <a:solidFill>
                  <a:schemeClr val="tx1">
                    <a:lumMod val="50000"/>
                    <a:lumOff val="50000"/>
                  </a:schemeClr>
                </a:solidFill>
                <a:latin typeface="Montserrat Light"/>
              </a:rPr>
              <a:t>Middle East: Oman Qatar, Kuwait &amp; UAE</a:t>
            </a:r>
          </a:p>
          <a:p>
            <a:pPr marL="742950" lvl="1" indent="-285750">
              <a:lnSpc>
                <a:spcPct val="130000"/>
              </a:lnSpc>
              <a:buFont typeface="Wingdings" panose="05000000000000000000" pitchFamily="2" charset="2"/>
              <a:buChar char="Ø"/>
            </a:pPr>
            <a:r>
              <a:rPr lang="en-US" sz="1200" dirty="0">
                <a:solidFill>
                  <a:schemeClr val="tx1">
                    <a:lumMod val="50000"/>
                    <a:lumOff val="50000"/>
                  </a:schemeClr>
                </a:solidFill>
                <a:latin typeface="Montserrat Light"/>
              </a:rPr>
              <a:t>North Sea </a:t>
            </a:r>
          </a:p>
          <a:p>
            <a:pPr marL="742950" lvl="1" indent="-285750">
              <a:lnSpc>
                <a:spcPct val="130000"/>
              </a:lnSpc>
              <a:buFont typeface="Wingdings" panose="05000000000000000000" pitchFamily="2" charset="2"/>
              <a:buChar char="Ø"/>
            </a:pPr>
            <a:r>
              <a:rPr lang="en-US" sz="1200" dirty="0">
                <a:solidFill>
                  <a:schemeClr val="tx1">
                    <a:lumMod val="50000"/>
                    <a:lumOff val="50000"/>
                  </a:schemeClr>
                </a:solidFill>
                <a:latin typeface="Montserrat Light"/>
              </a:rPr>
              <a:t>Canada, Mexico, Africa</a:t>
            </a:r>
          </a:p>
          <a:p>
            <a:pPr marL="285750" indent="-285750">
              <a:lnSpc>
                <a:spcPct val="130000"/>
              </a:lnSpc>
              <a:buFont typeface="Wingdings" panose="05000000000000000000" pitchFamily="2" charset="2"/>
              <a:buChar char="q"/>
            </a:pPr>
            <a:r>
              <a:rPr lang="en-US" sz="1200" dirty="0">
                <a:solidFill>
                  <a:schemeClr val="tx1">
                    <a:lumMod val="50000"/>
                    <a:lumOff val="50000"/>
                  </a:schemeClr>
                </a:solidFill>
                <a:latin typeface="Montserrat Light"/>
              </a:rPr>
              <a:t>Offshore</a:t>
            </a:r>
          </a:p>
          <a:p>
            <a:pPr marL="742950" lvl="1" indent="-285750">
              <a:lnSpc>
                <a:spcPct val="130000"/>
              </a:lnSpc>
              <a:buFont typeface="Wingdings" panose="05000000000000000000" pitchFamily="2" charset="2"/>
              <a:buChar char="Ø"/>
            </a:pPr>
            <a:r>
              <a:rPr lang="en-US" sz="1200" dirty="0">
                <a:solidFill>
                  <a:schemeClr val="tx1">
                    <a:lumMod val="50000"/>
                    <a:lumOff val="50000"/>
                  </a:schemeClr>
                </a:solidFill>
                <a:latin typeface="Montserrat Light"/>
              </a:rPr>
              <a:t>North Sea, GOM &amp; West Africa</a:t>
            </a:r>
          </a:p>
        </p:txBody>
      </p:sp>
      <p:pic>
        <p:nvPicPr>
          <p:cNvPr id="4098" name="Picture 2" descr="OGIB_Apr10">
            <a:extLst>
              <a:ext uri="{FF2B5EF4-FFF2-40B4-BE49-F238E27FC236}">
                <a16:creationId xmlns:a16="http://schemas.microsoft.com/office/drawing/2014/main" id="{1F1D93BE-54E1-44C3-9522-9DC6FACF8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1204" y="1575414"/>
            <a:ext cx="3329590" cy="213093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improved recovery OOIP">
            <a:extLst>
              <a:ext uri="{FF2B5EF4-FFF2-40B4-BE49-F238E27FC236}">
                <a16:creationId xmlns:a16="http://schemas.microsoft.com/office/drawing/2014/main" id="{B1295CD4-1FB2-442E-B6E3-0A1BCBE894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319" y="4156981"/>
            <a:ext cx="3276476" cy="2009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0865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481475D-1B49-48BD-8EA9-8099D1DB0DB1}"/>
              </a:ext>
            </a:extLst>
          </p:cNvPr>
          <p:cNvSpPr txBox="1"/>
          <p:nvPr/>
        </p:nvSpPr>
        <p:spPr>
          <a:xfrm>
            <a:off x="2780444" y="404796"/>
            <a:ext cx="6631110" cy="590931"/>
          </a:xfrm>
          <a:prstGeom prst="rect">
            <a:avLst/>
          </a:prstGeom>
          <a:noFill/>
        </p:spPr>
        <p:txBody>
          <a:bodyPr wrap="square" rtlCol="0">
            <a:spAutoFit/>
          </a:bodyPr>
          <a:lstStyle/>
          <a:p>
            <a:pPr algn="ctr">
              <a:lnSpc>
                <a:spcPct val="90000"/>
              </a:lnSpc>
            </a:pPr>
            <a:r>
              <a:rPr lang="en-US" sz="3600" spc="30" dirty="0">
                <a:solidFill>
                  <a:schemeClr val="tx1">
                    <a:lumMod val="75000"/>
                    <a:lumOff val="25000"/>
                  </a:schemeClr>
                </a:solidFill>
                <a:latin typeface="Montserrat-Bold" charset="0"/>
              </a:rPr>
              <a:t>Heavy Oil Opportunity</a:t>
            </a:r>
          </a:p>
        </p:txBody>
      </p:sp>
      <p:grpSp>
        <p:nvGrpSpPr>
          <p:cNvPr id="89" name="Group 88">
            <a:extLst>
              <a:ext uri="{FF2B5EF4-FFF2-40B4-BE49-F238E27FC236}">
                <a16:creationId xmlns:a16="http://schemas.microsoft.com/office/drawing/2014/main" id="{0F9EC1E7-C661-48B3-B91F-6337E570EC07}"/>
              </a:ext>
            </a:extLst>
          </p:cNvPr>
          <p:cNvGrpSpPr/>
          <p:nvPr/>
        </p:nvGrpSpPr>
        <p:grpSpPr>
          <a:xfrm>
            <a:off x="6439618" y="3553467"/>
            <a:ext cx="200688" cy="196736"/>
            <a:chOff x="607056" y="5937853"/>
            <a:chExt cx="351736" cy="344812"/>
          </a:xfrm>
          <a:solidFill>
            <a:schemeClr val="bg1"/>
          </a:solidFill>
        </p:grpSpPr>
        <p:sp>
          <p:nvSpPr>
            <p:cNvPr id="90" name="Rectangle 451">
              <a:extLst>
                <a:ext uri="{FF2B5EF4-FFF2-40B4-BE49-F238E27FC236}">
                  <a16:creationId xmlns:a16="http://schemas.microsoft.com/office/drawing/2014/main" id="{1E2BEEAC-DECA-47A1-B1F9-9E912E0F5B5A}"/>
                </a:ext>
              </a:extLst>
            </p:cNvPr>
            <p:cNvSpPr>
              <a:spLocks noChangeArrowheads="1"/>
            </p:cNvSpPr>
            <p:nvPr/>
          </p:nvSpPr>
          <p:spPr bwMode="auto">
            <a:xfrm>
              <a:off x="670756" y="6097796"/>
              <a:ext cx="21464" cy="214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1" name="Rectangle 452">
              <a:extLst>
                <a:ext uri="{FF2B5EF4-FFF2-40B4-BE49-F238E27FC236}">
                  <a16:creationId xmlns:a16="http://schemas.microsoft.com/office/drawing/2014/main" id="{02D45CBE-28B0-4ABE-9649-E8E1B344CD30}"/>
                </a:ext>
              </a:extLst>
            </p:cNvPr>
            <p:cNvSpPr>
              <a:spLocks noChangeArrowheads="1"/>
            </p:cNvSpPr>
            <p:nvPr/>
          </p:nvSpPr>
          <p:spPr bwMode="auto">
            <a:xfrm>
              <a:off x="670756" y="6153880"/>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2" name="Rectangle 453">
              <a:extLst>
                <a:ext uri="{FF2B5EF4-FFF2-40B4-BE49-F238E27FC236}">
                  <a16:creationId xmlns:a16="http://schemas.microsoft.com/office/drawing/2014/main" id="{A6FC5503-3D90-435F-ADD3-E0839D96598F}"/>
                </a:ext>
              </a:extLst>
            </p:cNvPr>
            <p:cNvSpPr>
              <a:spLocks noChangeArrowheads="1"/>
            </p:cNvSpPr>
            <p:nvPr/>
          </p:nvSpPr>
          <p:spPr bwMode="auto">
            <a:xfrm>
              <a:off x="670756" y="6210656"/>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3" name="Freeform 454">
              <a:extLst>
                <a:ext uri="{FF2B5EF4-FFF2-40B4-BE49-F238E27FC236}">
                  <a16:creationId xmlns:a16="http://schemas.microsoft.com/office/drawing/2014/main" id="{DE679AE8-7E2F-4DCB-BBB1-D1AD6AF8A83B}"/>
                </a:ext>
              </a:extLst>
            </p:cNvPr>
            <p:cNvSpPr>
              <a:spLocks noEditPoints="1"/>
            </p:cNvSpPr>
            <p:nvPr/>
          </p:nvSpPr>
          <p:spPr bwMode="auto">
            <a:xfrm>
              <a:off x="607056" y="5937853"/>
              <a:ext cx="351736" cy="344812"/>
            </a:xfrm>
            <a:custGeom>
              <a:avLst/>
              <a:gdLst>
                <a:gd name="T0" fmla="*/ 428 w 508"/>
                <a:gd name="T1" fmla="*/ 153 h 498"/>
                <a:gd name="T2" fmla="*/ 428 w 508"/>
                <a:gd name="T3" fmla="*/ 0 h 498"/>
                <a:gd name="T4" fmla="*/ 411 w 508"/>
                <a:gd name="T5" fmla="*/ 0 h 498"/>
                <a:gd name="T6" fmla="*/ 411 w 508"/>
                <a:gd name="T7" fmla="*/ 153 h 498"/>
                <a:gd name="T8" fmla="*/ 0 w 508"/>
                <a:gd name="T9" fmla="*/ 153 h 498"/>
                <a:gd name="T10" fmla="*/ 0 w 508"/>
                <a:gd name="T11" fmla="*/ 498 h 498"/>
                <a:gd name="T12" fmla="*/ 508 w 508"/>
                <a:gd name="T13" fmla="*/ 498 h 498"/>
                <a:gd name="T14" fmla="*/ 508 w 508"/>
                <a:gd name="T15" fmla="*/ 153 h 498"/>
                <a:gd name="T16" fmla="*/ 428 w 508"/>
                <a:gd name="T17" fmla="*/ 153 h 498"/>
                <a:gd name="T18" fmla="*/ 491 w 508"/>
                <a:gd name="T19" fmla="*/ 482 h 498"/>
                <a:gd name="T20" fmla="*/ 17 w 508"/>
                <a:gd name="T21" fmla="*/ 482 h 498"/>
                <a:gd name="T22" fmla="*/ 17 w 508"/>
                <a:gd name="T23" fmla="*/ 170 h 498"/>
                <a:gd name="T24" fmla="*/ 491 w 508"/>
                <a:gd name="T25" fmla="*/ 170 h 498"/>
                <a:gd name="T26" fmla="*/ 491 w 508"/>
                <a:gd name="T27" fmla="*/ 4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498">
                  <a:moveTo>
                    <a:pt x="428" y="153"/>
                  </a:moveTo>
                  <a:lnTo>
                    <a:pt x="428" y="0"/>
                  </a:lnTo>
                  <a:lnTo>
                    <a:pt x="411" y="0"/>
                  </a:lnTo>
                  <a:lnTo>
                    <a:pt x="411" y="153"/>
                  </a:lnTo>
                  <a:lnTo>
                    <a:pt x="0" y="153"/>
                  </a:lnTo>
                  <a:lnTo>
                    <a:pt x="0" y="498"/>
                  </a:lnTo>
                  <a:lnTo>
                    <a:pt x="508" y="498"/>
                  </a:lnTo>
                  <a:lnTo>
                    <a:pt x="508" y="153"/>
                  </a:lnTo>
                  <a:lnTo>
                    <a:pt x="428" y="153"/>
                  </a:lnTo>
                  <a:close/>
                  <a:moveTo>
                    <a:pt x="491" y="482"/>
                  </a:moveTo>
                  <a:lnTo>
                    <a:pt x="17" y="482"/>
                  </a:lnTo>
                  <a:lnTo>
                    <a:pt x="17" y="170"/>
                  </a:lnTo>
                  <a:lnTo>
                    <a:pt x="491" y="170"/>
                  </a:lnTo>
                  <a:lnTo>
                    <a:pt x="491"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4" name="Freeform 455">
              <a:extLst>
                <a:ext uri="{FF2B5EF4-FFF2-40B4-BE49-F238E27FC236}">
                  <a16:creationId xmlns:a16="http://schemas.microsoft.com/office/drawing/2014/main" id="{235AB47C-AACB-467A-AD42-05FD4EBDA221}"/>
                </a:ext>
              </a:extLst>
            </p:cNvPr>
            <p:cNvSpPr>
              <a:spLocks noEditPoints="1"/>
            </p:cNvSpPr>
            <p:nvPr/>
          </p:nvSpPr>
          <p:spPr bwMode="auto">
            <a:xfrm>
              <a:off x="752458" y="6074947"/>
              <a:ext cx="175175" cy="176560"/>
            </a:xfrm>
            <a:custGeom>
              <a:avLst/>
              <a:gdLst>
                <a:gd name="T0" fmla="*/ 53 w 107"/>
                <a:gd name="T1" fmla="*/ 108 h 108"/>
                <a:gd name="T2" fmla="*/ 107 w 107"/>
                <a:gd name="T3" fmla="*/ 54 h 108"/>
                <a:gd name="T4" fmla="*/ 53 w 107"/>
                <a:gd name="T5" fmla="*/ 0 h 108"/>
                <a:gd name="T6" fmla="*/ 0 w 107"/>
                <a:gd name="T7" fmla="*/ 54 h 108"/>
                <a:gd name="T8" fmla="*/ 53 w 107"/>
                <a:gd name="T9" fmla="*/ 108 h 108"/>
                <a:gd name="T10" fmla="*/ 53 w 107"/>
                <a:gd name="T11" fmla="*/ 7 h 108"/>
                <a:gd name="T12" fmla="*/ 100 w 107"/>
                <a:gd name="T13" fmla="*/ 54 h 108"/>
                <a:gd name="T14" fmla="*/ 53 w 107"/>
                <a:gd name="T15" fmla="*/ 101 h 108"/>
                <a:gd name="T16" fmla="*/ 7 w 107"/>
                <a:gd name="T17" fmla="*/ 54 h 108"/>
                <a:gd name="T18" fmla="*/ 53 w 107"/>
                <a:gd name="T1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83" y="108"/>
                    <a:pt x="107" y="84"/>
                    <a:pt x="107" y="54"/>
                  </a:cubicBezTo>
                  <a:cubicBezTo>
                    <a:pt x="107" y="25"/>
                    <a:pt x="83" y="0"/>
                    <a:pt x="53" y="0"/>
                  </a:cubicBezTo>
                  <a:cubicBezTo>
                    <a:pt x="24" y="0"/>
                    <a:pt x="0" y="25"/>
                    <a:pt x="0" y="54"/>
                  </a:cubicBezTo>
                  <a:cubicBezTo>
                    <a:pt x="0" y="84"/>
                    <a:pt x="24" y="108"/>
                    <a:pt x="53" y="108"/>
                  </a:cubicBezTo>
                  <a:close/>
                  <a:moveTo>
                    <a:pt x="53" y="7"/>
                  </a:moveTo>
                  <a:cubicBezTo>
                    <a:pt x="79" y="7"/>
                    <a:pt x="100" y="28"/>
                    <a:pt x="100" y="54"/>
                  </a:cubicBezTo>
                  <a:cubicBezTo>
                    <a:pt x="100" y="80"/>
                    <a:pt x="79" y="101"/>
                    <a:pt x="53" y="101"/>
                  </a:cubicBezTo>
                  <a:cubicBezTo>
                    <a:pt x="28" y="101"/>
                    <a:pt x="7" y="80"/>
                    <a:pt x="7" y="54"/>
                  </a:cubicBezTo>
                  <a:cubicBezTo>
                    <a:pt x="7" y="28"/>
                    <a:pt x="28"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5" name="Freeform 456">
              <a:extLst>
                <a:ext uri="{FF2B5EF4-FFF2-40B4-BE49-F238E27FC236}">
                  <a16:creationId xmlns:a16="http://schemas.microsoft.com/office/drawing/2014/main" id="{C08B431B-642D-4169-90C7-709560345C3A}"/>
                </a:ext>
              </a:extLst>
            </p:cNvPr>
            <p:cNvSpPr>
              <a:spLocks noEditPoints="1"/>
            </p:cNvSpPr>
            <p:nvPr/>
          </p:nvSpPr>
          <p:spPr bwMode="auto">
            <a:xfrm>
              <a:off x="796771" y="6120645"/>
              <a:ext cx="85164" cy="85164"/>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7 h 52"/>
                <a:gd name="T12" fmla="*/ 46 w 52"/>
                <a:gd name="T13" fmla="*/ 26 h 52"/>
                <a:gd name="T14" fmla="*/ 26 w 52"/>
                <a:gd name="T15" fmla="*/ 45 h 52"/>
                <a:gd name="T16" fmla="*/ 7 w 52"/>
                <a:gd name="T17" fmla="*/ 26 h 52"/>
                <a:gd name="T18" fmla="*/ 26 w 52"/>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41" y="52"/>
                    <a:pt x="52" y="40"/>
                    <a:pt x="52" y="26"/>
                  </a:cubicBezTo>
                  <a:cubicBezTo>
                    <a:pt x="52" y="12"/>
                    <a:pt x="41" y="0"/>
                    <a:pt x="26" y="0"/>
                  </a:cubicBezTo>
                  <a:cubicBezTo>
                    <a:pt x="12" y="0"/>
                    <a:pt x="0" y="12"/>
                    <a:pt x="0" y="26"/>
                  </a:cubicBezTo>
                  <a:cubicBezTo>
                    <a:pt x="0" y="40"/>
                    <a:pt x="12" y="52"/>
                    <a:pt x="26" y="52"/>
                  </a:cubicBezTo>
                  <a:close/>
                  <a:moveTo>
                    <a:pt x="26" y="7"/>
                  </a:moveTo>
                  <a:cubicBezTo>
                    <a:pt x="37" y="7"/>
                    <a:pt x="46" y="16"/>
                    <a:pt x="46" y="26"/>
                  </a:cubicBezTo>
                  <a:cubicBezTo>
                    <a:pt x="46" y="37"/>
                    <a:pt x="37" y="45"/>
                    <a:pt x="26" y="45"/>
                  </a:cubicBezTo>
                  <a:cubicBezTo>
                    <a:pt x="16" y="45"/>
                    <a:pt x="7" y="37"/>
                    <a:pt x="7" y="26"/>
                  </a:cubicBezTo>
                  <a:cubicBezTo>
                    <a:pt x="7" y="16"/>
                    <a:pt x="16" y="7"/>
                    <a:pt x="2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grpSp>
      <p:sp>
        <p:nvSpPr>
          <p:cNvPr id="21" name="Rectangle 20">
            <a:extLst>
              <a:ext uri="{FF2B5EF4-FFF2-40B4-BE49-F238E27FC236}">
                <a16:creationId xmlns:a16="http://schemas.microsoft.com/office/drawing/2014/main" id="{91498E46-FC9E-447A-8904-FAA887E2C269}"/>
              </a:ext>
            </a:extLst>
          </p:cNvPr>
          <p:cNvSpPr/>
          <p:nvPr/>
        </p:nvSpPr>
        <p:spPr>
          <a:xfrm>
            <a:off x="377204" y="1595549"/>
            <a:ext cx="3981930" cy="1833451"/>
          </a:xfrm>
          <a:prstGeom prst="rect">
            <a:avLst/>
          </a:prstGeom>
        </p:spPr>
        <p:txBody>
          <a:bodyPr wrap="square">
            <a:spAutoFit/>
          </a:bodyPr>
          <a:lstStyle/>
          <a:p>
            <a:pPr>
              <a:lnSpc>
                <a:spcPct val="130000"/>
              </a:lnSpc>
            </a:pPr>
            <a:r>
              <a:rPr lang="en-US" sz="1600" u="sng" dirty="0">
                <a:solidFill>
                  <a:srgbClr val="009147"/>
                </a:solidFill>
                <a:latin typeface="Montserrat Light" charset="0"/>
                <a:ea typeface="Montserrat Light" charset="0"/>
                <a:cs typeface="Montserrat Light" charset="0"/>
              </a:rPr>
              <a:t>Challenge</a:t>
            </a:r>
            <a:r>
              <a:rPr lang="en-US" sz="1600" dirty="0">
                <a:solidFill>
                  <a:srgbClr val="009147"/>
                </a:solidFill>
                <a:latin typeface="Montserrat Light" charset="0"/>
                <a:ea typeface="Montserrat Light" charset="0"/>
                <a:cs typeface="Montserrat Light" charset="0"/>
              </a:rPr>
              <a:t> </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High viscosity, low gravity API</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Strong adhesion properties, low mobility</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High sand production </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Asphaltene content</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Emulsions, formation of water-in-oil</a:t>
            </a:r>
          </a:p>
          <a:p>
            <a:pPr marL="171450" indent="-171450">
              <a:lnSpc>
                <a:spcPct val="130000"/>
              </a:lnSpc>
              <a:buFont typeface="Arial" panose="020B0604020202020204" pitchFamily="34" charset="0"/>
              <a:buChar char="•"/>
            </a:pPr>
            <a:endParaRPr lang="en-US" sz="1200" dirty="0">
              <a:solidFill>
                <a:schemeClr val="tx1">
                  <a:lumMod val="65000"/>
                  <a:lumOff val="35000"/>
                </a:schemeClr>
              </a:solidFill>
              <a:latin typeface="Montserrat Light" charset="0"/>
            </a:endParaRPr>
          </a:p>
        </p:txBody>
      </p:sp>
      <p:sp>
        <p:nvSpPr>
          <p:cNvPr id="36" name="Shape 2546"/>
          <p:cNvSpPr/>
          <p:nvPr/>
        </p:nvSpPr>
        <p:spPr>
          <a:xfrm>
            <a:off x="6294069" y="3971488"/>
            <a:ext cx="328459" cy="32234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37" name="Shape 2748"/>
          <p:cNvSpPr/>
          <p:nvPr/>
        </p:nvSpPr>
        <p:spPr>
          <a:xfrm>
            <a:off x="6281801" y="5150180"/>
            <a:ext cx="374861" cy="34883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107" name="Right Triangle 106"/>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498E46-FC9E-447A-8904-FAA887E2C269}"/>
              </a:ext>
            </a:extLst>
          </p:cNvPr>
          <p:cNvSpPr/>
          <p:nvPr/>
        </p:nvSpPr>
        <p:spPr>
          <a:xfrm>
            <a:off x="377204" y="3215935"/>
            <a:ext cx="3981930" cy="1833451"/>
          </a:xfrm>
          <a:prstGeom prst="rect">
            <a:avLst/>
          </a:prstGeom>
        </p:spPr>
        <p:txBody>
          <a:bodyPr wrap="square">
            <a:spAutoFit/>
          </a:bodyPr>
          <a:lstStyle/>
          <a:p>
            <a:pPr>
              <a:lnSpc>
                <a:spcPct val="130000"/>
              </a:lnSpc>
            </a:pPr>
            <a:r>
              <a:rPr lang="en-US" sz="1600" u="sng" dirty="0">
                <a:solidFill>
                  <a:srgbClr val="009147"/>
                </a:solidFill>
                <a:latin typeface="Montserrat Light" charset="0"/>
                <a:ea typeface="Montserrat Light" charset="0"/>
                <a:cs typeface="Montserrat Light" charset="0"/>
              </a:rPr>
              <a:t>Our Solution with AZ</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Release oil’s adhesion to substrate</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Micro-oil droplets improve relative-permeability</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Relieve formation blockages; paraffin, asphaltene</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Improve oil mobility in-formation</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Reduced sand production</a:t>
            </a:r>
          </a:p>
          <a:p>
            <a:pPr>
              <a:lnSpc>
                <a:spcPct val="130000"/>
              </a:lnSpc>
            </a:pPr>
            <a:endParaRPr lang="en-US" sz="1200" dirty="0">
              <a:solidFill>
                <a:schemeClr val="tx1">
                  <a:lumMod val="65000"/>
                  <a:lumOff val="35000"/>
                </a:schemeClr>
              </a:solidFill>
              <a:latin typeface="Montserrat Light" charset="0"/>
            </a:endParaRPr>
          </a:p>
        </p:txBody>
      </p:sp>
      <p:sp>
        <p:nvSpPr>
          <p:cNvPr id="88" name="Rectangle 87">
            <a:extLst>
              <a:ext uri="{FF2B5EF4-FFF2-40B4-BE49-F238E27FC236}">
                <a16:creationId xmlns:a16="http://schemas.microsoft.com/office/drawing/2014/main" id="{91498E46-FC9E-447A-8904-FAA887E2C269}"/>
              </a:ext>
            </a:extLst>
          </p:cNvPr>
          <p:cNvSpPr/>
          <p:nvPr/>
        </p:nvSpPr>
        <p:spPr>
          <a:xfrm>
            <a:off x="377204" y="4892962"/>
            <a:ext cx="3981930" cy="1593385"/>
          </a:xfrm>
          <a:prstGeom prst="rect">
            <a:avLst/>
          </a:prstGeom>
        </p:spPr>
        <p:txBody>
          <a:bodyPr wrap="square">
            <a:spAutoFit/>
          </a:bodyPr>
          <a:lstStyle/>
          <a:p>
            <a:pPr>
              <a:lnSpc>
                <a:spcPct val="130000"/>
              </a:lnSpc>
            </a:pPr>
            <a:r>
              <a:rPr lang="en-US" sz="1600" u="sng" dirty="0">
                <a:solidFill>
                  <a:srgbClr val="009147"/>
                </a:solidFill>
                <a:latin typeface="Montserrat Light" charset="0"/>
                <a:ea typeface="Montserrat Light" charset="0"/>
                <a:cs typeface="Montserrat Light" charset="0"/>
              </a:rPr>
              <a:t>Value to Client</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Low cost OpEx method to Recover More OOIP</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Improvements to reservoir flow conditions</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Less chemical &amp; less downtime = cost savings</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Aid to separation and downstream processing</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Benefit of environmentally-friendly solution </a:t>
            </a:r>
          </a:p>
        </p:txBody>
      </p:sp>
      <p:pic>
        <p:nvPicPr>
          <p:cNvPr id="1026" name="Picture 2" descr="Related image">
            <a:extLst>
              <a:ext uri="{FF2B5EF4-FFF2-40B4-BE49-F238E27FC236}">
                <a16:creationId xmlns:a16="http://schemas.microsoft.com/office/drawing/2014/main" id="{6415A1B0-6A19-4A84-9888-25E25E1844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547" y="4049183"/>
            <a:ext cx="3321279" cy="242653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92AF1F0-0C5D-4146-A735-C9C54106A77B}"/>
              </a:ext>
            </a:extLst>
          </p:cNvPr>
          <p:cNvSpPr txBox="1"/>
          <p:nvPr/>
        </p:nvSpPr>
        <p:spPr>
          <a:xfrm>
            <a:off x="8077992" y="1714777"/>
            <a:ext cx="3878981" cy="5133713"/>
          </a:xfrm>
          <a:prstGeom prst="rect">
            <a:avLst/>
          </a:prstGeom>
          <a:noFill/>
        </p:spPr>
        <p:txBody>
          <a:bodyPr wrap="square" rtlCol="0">
            <a:spAutoFit/>
          </a:bodyPr>
          <a:lstStyle/>
          <a:p>
            <a:pPr>
              <a:lnSpc>
                <a:spcPct val="130000"/>
              </a:lnSpc>
            </a:pPr>
            <a:r>
              <a:rPr lang="en-US" u="sng" dirty="0">
                <a:solidFill>
                  <a:srgbClr val="009147"/>
                </a:solidFill>
                <a:latin typeface="Montserrat Light" charset="0"/>
                <a:ea typeface="Montserrat Light" charset="0"/>
                <a:cs typeface="Montserrat Light" charset="0"/>
              </a:rPr>
              <a:t>Current Targets </a:t>
            </a:r>
          </a:p>
          <a:p>
            <a:pPr marL="285750" indent="-285750">
              <a:lnSpc>
                <a:spcPct val="130000"/>
              </a:lnSpc>
              <a:buFont typeface="Wingdings" panose="05000000000000000000" pitchFamily="2" charset="2"/>
              <a:buChar char="q"/>
            </a:pPr>
            <a:r>
              <a:rPr lang="en-US" dirty="0">
                <a:solidFill>
                  <a:schemeClr val="tx1">
                    <a:lumMod val="50000"/>
                    <a:lumOff val="50000"/>
                  </a:schemeClr>
                </a:solidFill>
                <a:latin typeface="Montserrat Light"/>
              </a:rPr>
              <a:t>Middle East</a:t>
            </a:r>
          </a:p>
          <a:p>
            <a:pPr marL="742950" lvl="1" indent="-285750">
              <a:lnSpc>
                <a:spcPct val="130000"/>
              </a:lnSpc>
              <a:buFont typeface="Wingdings" panose="05000000000000000000" pitchFamily="2" charset="2"/>
              <a:buChar char="ü"/>
            </a:pPr>
            <a:r>
              <a:rPr lang="en-US" dirty="0">
                <a:solidFill>
                  <a:schemeClr val="tx1">
                    <a:lumMod val="50000"/>
                    <a:lumOff val="50000"/>
                  </a:schemeClr>
                </a:solidFill>
                <a:latin typeface="Montserrat Light"/>
              </a:rPr>
              <a:t>Pipeline Supply Co. (Oman)</a:t>
            </a:r>
          </a:p>
          <a:p>
            <a:pPr marL="742950" lvl="1" indent="-285750">
              <a:lnSpc>
                <a:spcPct val="130000"/>
              </a:lnSpc>
              <a:buFont typeface="Wingdings" panose="05000000000000000000" pitchFamily="2" charset="2"/>
              <a:buChar char="ü"/>
            </a:pPr>
            <a:r>
              <a:rPr lang="en-US" dirty="0">
                <a:solidFill>
                  <a:schemeClr val="tx1">
                    <a:lumMod val="50000"/>
                    <a:lumOff val="50000"/>
                  </a:schemeClr>
                </a:solidFill>
                <a:latin typeface="Montserrat Light"/>
              </a:rPr>
              <a:t>Saudi Drill Co. (Saudi Arabia)</a:t>
            </a:r>
          </a:p>
          <a:p>
            <a:pPr marL="742950" lvl="1" indent="-285750">
              <a:lnSpc>
                <a:spcPct val="130000"/>
              </a:lnSpc>
              <a:buFont typeface="Wingdings" panose="05000000000000000000" pitchFamily="2" charset="2"/>
              <a:buChar char="ü"/>
            </a:pPr>
            <a:r>
              <a:rPr lang="en-US" dirty="0">
                <a:solidFill>
                  <a:schemeClr val="tx1">
                    <a:lumMod val="50000"/>
                    <a:lumOff val="50000"/>
                  </a:schemeClr>
                </a:solidFill>
                <a:latin typeface="Montserrat Light"/>
              </a:rPr>
              <a:t>LIWA (UAE)</a:t>
            </a:r>
          </a:p>
          <a:p>
            <a:pPr marL="285750" indent="-285750">
              <a:lnSpc>
                <a:spcPct val="130000"/>
              </a:lnSpc>
              <a:buFont typeface="Wingdings" panose="05000000000000000000" pitchFamily="2" charset="2"/>
              <a:buChar char="q"/>
            </a:pPr>
            <a:r>
              <a:rPr lang="en-US" dirty="0">
                <a:solidFill>
                  <a:schemeClr val="tx1">
                    <a:lumMod val="50000"/>
                    <a:lumOff val="50000"/>
                  </a:schemeClr>
                </a:solidFill>
                <a:latin typeface="Montserrat Light"/>
              </a:rPr>
              <a:t>California</a:t>
            </a:r>
          </a:p>
          <a:p>
            <a:pPr marL="742950" lvl="1" indent="-285750">
              <a:lnSpc>
                <a:spcPct val="130000"/>
              </a:lnSpc>
              <a:buFont typeface="Wingdings" panose="05000000000000000000" pitchFamily="2" charset="2"/>
              <a:buChar char="ü"/>
            </a:pPr>
            <a:r>
              <a:rPr lang="en-US" dirty="0">
                <a:solidFill>
                  <a:schemeClr val="tx1">
                    <a:lumMod val="50000"/>
                    <a:lumOff val="50000"/>
                  </a:schemeClr>
                </a:solidFill>
                <a:latin typeface="Montserrat Light"/>
              </a:rPr>
              <a:t>RL Environmental (CVX &amp; CRC)</a:t>
            </a:r>
          </a:p>
          <a:p>
            <a:pPr marL="285750" indent="-285750">
              <a:lnSpc>
                <a:spcPct val="130000"/>
              </a:lnSpc>
              <a:buFont typeface="Wingdings" panose="05000000000000000000" pitchFamily="2" charset="2"/>
              <a:buChar char="q"/>
            </a:pPr>
            <a:r>
              <a:rPr lang="en-US" dirty="0">
                <a:solidFill>
                  <a:schemeClr val="tx1">
                    <a:lumMod val="50000"/>
                    <a:lumOff val="50000"/>
                  </a:schemeClr>
                </a:solidFill>
                <a:latin typeface="Montserrat Light"/>
              </a:rPr>
              <a:t>Canada</a:t>
            </a:r>
          </a:p>
          <a:p>
            <a:pPr marL="742950" lvl="1" indent="-285750">
              <a:lnSpc>
                <a:spcPct val="130000"/>
              </a:lnSpc>
              <a:buFont typeface="Wingdings" panose="05000000000000000000" pitchFamily="2" charset="2"/>
              <a:buChar char="ü"/>
            </a:pPr>
            <a:r>
              <a:rPr lang="en-US" dirty="0">
                <a:solidFill>
                  <a:schemeClr val="tx1">
                    <a:lumMod val="50000"/>
                    <a:lumOff val="50000"/>
                  </a:schemeClr>
                </a:solidFill>
                <a:latin typeface="Montserrat Light"/>
              </a:rPr>
              <a:t>Progressive Fuels Limited </a:t>
            </a:r>
          </a:p>
          <a:p>
            <a:pPr marL="285750" indent="-285750">
              <a:lnSpc>
                <a:spcPct val="130000"/>
              </a:lnSpc>
              <a:buFont typeface="Wingdings" panose="05000000000000000000" pitchFamily="2" charset="2"/>
              <a:buChar char="q"/>
            </a:pPr>
            <a:r>
              <a:rPr lang="en-US" dirty="0">
                <a:solidFill>
                  <a:schemeClr val="tx1">
                    <a:lumMod val="50000"/>
                    <a:lumOff val="50000"/>
                  </a:schemeClr>
                </a:solidFill>
                <a:latin typeface="Montserrat Light"/>
              </a:rPr>
              <a:t>Alaska</a:t>
            </a:r>
          </a:p>
          <a:p>
            <a:pPr marL="285750" indent="-285750">
              <a:lnSpc>
                <a:spcPct val="130000"/>
              </a:lnSpc>
              <a:buFont typeface="Wingdings" panose="05000000000000000000" pitchFamily="2" charset="2"/>
              <a:buChar char="q"/>
            </a:pPr>
            <a:r>
              <a:rPr lang="en-US" dirty="0">
                <a:solidFill>
                  <a:schemeClr val="tx1">
                    <a:lumMod val="50000"/>
                    <a:lumOff val="50000"/>
                  </a:schemeClr>
                </a:solidFill>
                <a:latin typeface="Montserrat Light"/>
              </a:rPr>
              <a:t>Edwards Country, TX</a:t>
            </a:r>
          </a:p>
          <a:p>
            <a:pPr marL="285750" indent="-285750">
              <a:lnSpc>
                <a:spcPct val="130000"/>
              </a:lnSpc>
              <a:buFont typeface="Wingdings" panose="05000000000000000000" pitchFamily="2" charset="2"/>
              <a:buChar char="q"/>
            </a:pPr>
            <a:r>
              <a:rPr lang="en-US" dirty="0">
                <a:solidFill>
                  <a:schemeClr val="tx1">
                    <a:lumMod val="50000"/>
                    <a:lumOff val="50000"/>
                  </a:schemeClr>
                </a:solidFill>
                <a:latin typeface="Montserrat Light"/>
              </a:rPr>
              <a:t>Mexico</a:t>
            </a:r>
          </a:p>
        </p:txBody>
      </p:sp>
      <p:pic>
        <p:nvPicPr>
          <p:cNvPr id="1028" name="Picture 4" descr="Related image">
            <a:extLst>
              <a:ext uri="{FF2B5EF4-FFF2-40B4-BE49-F238E27FC236}">
                <a16:creationId xmlns:a16="http://schemas.microsoft.com/office/drawing/2014/main" id="{90A589EE-E48B-42E8-8322-15E496DE60C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56546" y="1395798"/>
            <a:ext cx="3321280" cy="24110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0961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481475D-1B49-48BD-8EA9-8099D1DB0DB1}"/>
              </a:ext>
            </a:extLst>
          </p:cNvPr>
          <p:cNvSpPr txBox="1"/>
          <p:nvPr/>
        </p:nvSpPr>
        <p:spPr>
          <a:xfrm>
            <a:off x="2780444" y="404796"/>
            <a:ext cx="6631110" cy="590931"/>
          </a:xfrm>
          <a:prstGeom prst="rect">
            <a:avLst/>
          </a:prstGeom>
          <a:noFill/>
        </p:spPr>
        <p:txBody>
          <a:bodyPr wrap="square" rtlCol="0">
            <a:spAutoFit/>
          </a:bodyPr>
          <a:lstStyle/>
          <a:p>
            <a:pPr algn="ctr">
              <a:lnSpc>
                <a:spcPct val="90000"/>
              </a:lnSpc>
            </a:pPr>
            <a:r>
              <a:rPr lang="en-US" sz="3600" spc="30" dirty="0">
                <a:solidFill>
                  <a:schemeClr val="tx1">
                    <a:lumMod val="75000"/>
                    <a:lumOff val="25000"/>
                  </a:schemeClr>
                </a:solidFill>
                <a:latin typeface="Montserrat-Bold" charset="0"/>
              </a:rPr>
              <a:t>Paraffin Opportunity</a:t>
            </a:r>
          </a:p>
        </p:txBody>
      </p:sp>
      <p:grpSp>
        <p:nvGrpSpPr>
          <p:cNvPr id="89" name="Group 88">
            <a:extLst>
              <a:ext uri="{FF2B5EF4-FFF2-40B4-BE49-F238E27FC236}">
                <a16:creationId xmlns:a16="http://schemas.microsoft.com/office/drawing/2014/main" id="{0F9EC1E7-C661-48B3-B91F-6337E570EC07}"/>
              </a:ext>
            </a:extLst>
          </p:cNvPr>
          <p:cNvGrpSpPr/>
          <p:nvPr/>
        </p:nvGrpSpPr>
        <p:grpSpPr>
          <a:xfrm>
            <a:off x="6439618" y="3553467"/>
            <a:ext cx="200688" cy="196736"/>
            <a:chOff x="607056" y="5937853"/>
            <a:chExt cx="351736" cy="344812"/>
          </a:xfrm>
          <a:solidFill>
            <a:schemeClr val="bg1"/>
          </a:solidFill>
        </p:grpSpPr>
        <p:sp>
          <p:nvSpPr>
            <p:cNvPr id="90" name="Rectangle 451">
              <a:extLst>
                <a:ext uri="{FF2B5EF4-FFF2-40B4-BE49-F238E27FC236}">
                  <a16:creationId xmlns:a16="http://schemas.microsoft.com/office/drawing/2014/main" id="{1E2BEEAC-DECA-47A1-B1F9-9E912E0F5B5A}"/>
                </a:ext>
              </a:extLst>
            </p:cNvPr>
            <p:cNvSpPr>
              <a:spLocks noChangeArrowheads="1"/>
            </p:cNvSpPr>
            <p:nvPr/>
          </p:nvSpPr>
          <p:spPr bwMode="auto">
            <a:xfrm>
              <a:off x="670756" y="6097796"/>
              <a:ext cx="21464" cy="214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1" name="Rectangle 452">
              <a:extLst>
                <a:ext uri="{FF2B5EF4-FFF2-40B4-BE49-F238E27FC236}">
                  <a16:creationId xmlns:a16="http://schemas.microsoft.com/office/drawing/2014/main" id="{02D45CBE-28B0-4ABE-9649-E8E1B344CD30}"/>
                </a:ext>
              </a:extLst>
            </p:cNvPr>
            <p:cNvSpPr>
              <a:spLocks noChangeArrowheads="1"/>
            </p:cNvSpPr>
            <p:nvPr/>
          </p:nvSpPr>
          <p:spPr bwMode="auto">
            <a:xfrm>
              <a:off x="670756" y="6153880"/>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2" name="Rectangle 453">
              <a:extLst>
                <a:ext uri="{FF2B5EF4-FFF2-40B4-BE49-F238E27FC236}">
                  <a16:creationId xmlns:a16="http://schemas.microsoft.com/office/drawing/2014/main" id="{A6FC5503-3D90-435F-ADD3-E0839D96598F}"/>
                </a:ext>
              </a:extLst>
            </p:cNvPr>
            <p:cNvSpPr>
              <a:spLocks noChangeArrowheads="1"/>
            </p:cNvSpPr>
            <p:nvPr/>
          </p:nvSpPr>
          <p:spPr bwMode="auto">
            <a:xfrm>
              <a:off x="670756" y="6210656"/>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3" name="Freeform 454">
              <a:extLst>
                <a:ext uri="{FF2B5EF4-FFF2-40B4-BE49-F238E27FC236}">
                  <a16:creationId xmlns:a16="http://schemas.microsoft.com/office/drawing/2014/main" id="{DE679AE8-7E2F-4DCB-BBB1-D1AD6AF8A83B}"/>
                </a:ext>
              </a:extLst>
            </p:cNvPr>
            <p:cNvSpPr>
              <a:spLocks noEditPoints="1"/>
            </p:cNvSpPr>
            <p:nvPr/>
          </p:nvSpPr>
          <p:spPr bwMode="auto">
            <a:xfrm>
              <a:off x="607056" y="5937853"/>
              <a:ext cx="351736" cy="344812"/>
            </a:xfrm>
            <a:custGeom>
              <a:avLst/>
              <a:gdLst>
                <a:gd name="T0" fmla="*/ 428 w 508"/>
                <a:gd name="T1" fmla="*/ 153 h 498"/>
                <a:gd name="T2" fmla="*/ 428 w 508"/>
                <a:gd name="T3" fmla="*/ 0 h 498"/>
                <a:gd name="T4" fmla="*/ 411 w 508"/>
                <a:gd name="T5" fmla="*/ 0 h 498"/>
                <a:gd name="T6" fmla="*/ 411 w 508"/>
                <a:gd name="T7" fmla="*/ 153 h 498"/>
                <a:gd name="T8" fmla="*/ 0 w 508"/>
                <a:gd name="T9" fmla="*/ 153 h 498"/>
                <a:gd name="T10" fmla="*/ 0 w 508"/>
                <a:gd name="T11" fmla="*/ 498 h 498"/>
                <a:gd name="T12" fmla="*/ 508 w 508"/>
                <a:gd name="T13" fmla="*/ 498 h 498"/>
                <a:gd name="T14" fmla="*/ 508 w 508"/>
                <a:gd name="T15" fmla="*/ 153 h 498"/>
                <a:gd name="T16" fmla="*/ 428 w 508"/>
                <a:gd name="T17" fmla="*/ 153 h 498"/>
                <a:gd name="T18" fmla="*/ 491 w 508"/>
                <a:gd name="T19" fmla="*/ 482 h 498"/>
                <a:gd name="T20" fmla="*/ 17 w 508"/>
                <a:gd name="T21" fmla="*/ 482 h 498"/>
                <a:gd name="T22" fmla="*/ 17 w 508"/>
                <a:gd name="T23" fmla="*/ 170 h 498"/>
                <a:gd name="T24" fmla="*/ 491 w 508"/>
                <a:gd name="T25" fmla="*/ 170 h 498"/>
                <a:gd name="T26" fmla="*/ 491 w 508"/>
                <a:gd name="T27" fmla="*/ 4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498">
                  <a:moveTo>
                    <a:pt x="428" y="153"/>
                  </a:moveTo>
                  <a:lnTo>
                    <a:pt x="428" y="0"/>
                  </a:lnTo>
                  <a:lnTo>
                    <a:pt x="411" y="0"/>
                  </a:lnTo>
                  <a:lnTo>
                    <a:pt x="411" y="153"/>
                  </a:lnTo>
                  <a:lnTo>
                    <a:pt x="0" y="153"/>
                  </a:lnTo>
                  <a:lnTo>
                    <a:pt x="0" y="498"/>
                  </a:lnTo>
                  <a:lnTo>
                    <a:pt x="508" y="498"/>
                  </a:lnTo>
                  <a:lnTo>
                    <a:pt x="508" y="153"/>
                  </a:lnTo>
                  <a:lnTo>
                    <a:pt x="428" y="153"/>
                  </a:lnTo>
                  <a:close/>
                  <a:moveTo>
                    <a:pt x="491" y="482"/>
                  </a:moveTo>
                  <a:lnTo>
                    <a:pt x="17" y="482"/>
                  </a:lnTo>
                  <a:lnTo>
                    <a:pt x="17" y="170"/>
                  </a:lnTo>
                  <a:lnTo>
                    <a:pt x="491" y="170"/>
                  </a:lnTo>
                  <a:lnTo>
                    <a:pt x="491"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4" name="Freeform 455">
              <a:extLst>
                <a:ext uri="{FF2B5EF4-FFF2-40B4-BE49-F238E27FC236}">
                  <a16:creationId xmlns:a16="http://schemas.microsoft.com/office/drawing/2014/main" id="{235AB47C-AACB-467A-AD42-05FD4EBDA221}"/>
                </a:ext>
              </a:extLst>
            </p:cNvPr>
            <p:cNvSpPr>
              <a:spLocks noEditPoints="1"/>
            </p:cNvSpPr>
            <p:nvPr/>
          </p:nvSpPr>
          <p:spPr bwMode="auto">
            <a:xfrm>
              <a:off x="752458" y="6074947"/>
              <a:ext cx="175175" cy="176560"/>
            </a:xfrm>
            <a:custGeom>
              <a:avLst/>
              <a:gdLst>
                <a:gd name="T0" fmla="*/ 53 w 107"/>
                <a:gd name="T1" fmla="*/ 108 h 108"/>
                <a:gd name="T2" fmla="*/ 107 w 107"/>
                <a:gd name="T3" fmla="*/ 54 h 108"/>
                <a:gd name="T4" fmla="*/ 53 w 107"/>
                <a:gd name="T5" fmla="*/ 0 h 108"/>
                <a:gd name="T6" fmla="*/ 0 w 107"/>
                <a:gd name="T7" fmla="*/ 54 h 108"/>
                <a:gd name="T8" fmla="*/ 53 w 107"/>
                <a:gd name="T9" fmla="*/ 108 h 108"/>
                <a:gd name="T10" fmla="*/ 53 w 107"/>
                <a:gd name="T11" fmla="*/ 7 h 108"/>
                <a:gd name="T12" fmla="*/ 100 w 107"/>
                <a:gd name="T13" fmla="*/ 54 h 108"/>
                <a:gd name="T14" fmla="*/ 53 w 107"/>
                <a:gd name="T15" fmla="*/ 101 h 108"/>
                <a:gd name="T16" fmla="*/ 7 w 107"/>
                <a:gd name="T17" fmla="*/ 54 h 108"/>
                <a:gd name="T18" fmla="*/ 53 w 107"/>
                <a:gd name="T1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83" y="108"/>
                    <a:pt x="107" y="84"/>
                    <a:pt x="107" y="54"/>
                  </a:cubicBezTo>
                  <a:cubicBezTo>
                    <a:pt x="107" y="25"/>
                    <a:pt x="83" y="0"/>
                    <a:pt x="53" y="0"/>
                  </a:cubicBezTo>
                  <a:cubicBezTo>
                    <a:pt x="24" y="0"/>
                    <a:pt x="0" y="25"/>
                    <a:pt x="0" y="54"/>
                  </a:cubicBezTo>
                  <a:cubicBezTo>
                    <a:pt x="0" y="84"/>
                    <a:pt x="24" y="108"/>
                    <a:pt x="53" y="108"/>
                  </a:cubicBezTo>
                  <a:close/>
                  <a:moveTo>
                    <a:pt x="53" y="7"/>
                  </a:moveTo>
                  <a:cubicBezTo>
                    <a:pt x="79" y="7"/>
                    <a:pt x="100" y="28"/>
                    <a:pt x="100" y="54"/>
                  </a:cubicBezTo>
                  <a:cubicBezTo>
                    <a:pt x="100" y="80"/>
                    <a:pt x="79" y="101"/>
                    <a:pt x="53" y="101"/>
                  </a:cubicBezTo>
                  <a:cubicBezTo>
                    <a:pt x="28" y="101"/>
                    <a:pt x="7" y="80"/>
                    <a:pt x="7" y="54"/>
                  </a:cubicBezTo>
                  <a:cubicBezTo>
                    <a:pt x="7" y="28"/>
                    <a:pt x="28"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5" name="Freeform 456">
              <a:extLst>
                <a:ext uri="{FF2B5EF4-FFF2-40B4-BE49-F238E27FC236}">
                  <a16:creationId xmlns:a16="http://schemas.microsoft.com/office/drawing/2014/main" id="{C08B431B-642D-4169-90C7-709560345C3A}"/>
                </a:ext>
              </a:extLst>
            </p:cNvPr>
            <p:cNvSpPr>
              <a:spLocks noEditPoints="1"/>
            </p:cNvSpPr>
            <p:nvPr/>
          </p:nvSpPr>
          <p:spPr bwMode="auto">
            <a:xfrm>
              <a:off x="796771" y="6120645"/>
              <a:ext cx="85164" cy="85164"/>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7 h 52"/>
                <a:gd name="T12" fmla="*/ 46 w 52"/>
                <a:gd name="T13" fmla="*/ 26 h 52"/>
                <a:gd name="T14" fmla="*/ 26 w 52"/>
                <a:gd name="T15" fmla="*/ 45 h 52"/>
                <a:gd name="T16" fmla="*/ 7 w 52"/>
                <a:gd name="T17" fmla="*/ 26 h 52"/>
                <a:gd name="T18" fmla="*/ 26 w 52"/>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41" y="52"/>
                    <a:pt x="52" y="40"/>
                    <a:pt x="52" y="26"/>
                  </a:cubicBezTo>
                  <a:cubicBezTo>
                    <a:pt x="52" y="12"/>
                    <a:pt x="41" y="0"/>
                    <a:pt x="26" y="0"/>
                  </a:cubicBezTo>
                  <a:cubicBezTo>
                    <a:pt x="12" y="0"/>
                    <a:pt x="0" y="12"/>
                    <a:pt x="0" y="26"/>
                  </a:cubicBezTo>
                  <a:cubicBezTo>
                    <a:pt x="0" y="40"/>
                    <a:pt x="12" y="52"/>
                    <a:pt x="26" y="52"/>
                  </a:cubicBezTo>
                  <a:close/>
                  <a:moveTo>
                    <a:pt x="26" y="7"/>
                  </a:moveTo>
                  <a:cubicBezTo>
                    <a:pt x="37" y="7"/>
                    <a:pt x="46" y="16"/>
                    <a:pt x="46" y="26"/>
                  </a:cubicBezTo>
                  <a:cubicBezTo>
                    <a:pt x="46" y="37"/>
                    <a:pt x="37" y="45"/>
                    <a:pt x="26" y="45"/>
                  </a:cubicBezTo>
                  <a:cubicBezTo>
                    <a:pt x="16" y="45"/>
                    <a:pt x="7" y="37"/>
                    <a:pt x="7" y="26"/>
                  </a:cubicBezTo>
                  <a:cubicBezTo>
                    <a:pt x="7" y="16"/>
                    <a:pt x="16" y="7"/>
                    <a:pt x="2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grpSp>
      <p:sp>
        <p:nvSpPr>
          <p:cNvPr id="21" name="Rectangle 20">
            <a:extLst>
              <a:ext uri="{FF2B5EF4-FFF2-40B4-BE49-F238E27FC236}">
                <a16:creationId xmlns:a16="http://schemas.microsoft.com/office/drawing/2014/main" id="{91498E46-FC9E-447A-8904-FAA887E2C269}"/>
              </a:ext>
            </a:extLst>
          </p:cNvPr>
          <p:cNvSpPr/>
          <p:nvPr/>
        </p:nvSpPr>
        <p:spPr>
          <a:xfrm>
            <a:off x="377204" y="777608"/>
            <a:ext cx="3981930" cy="2573012"/>
          </a:xfrm>
          <a:prstGeom prst="rect">
            <a:avLst/>
          </a:prstGeom>
        </p:spPr>
        <p:txBody>
          <a:bodyPr wrap="square">
            <a:spAutoFit/>
          </a:bodyPr>
          <a:lstStyle/>
          <a:p>
            <a:pPr>
              <a:lnSpc>
                <a:spcPct val="130000"/>
              </a:lnSpc>
            </a:pPr>
            <a:r>
              <a:rPr lang="en-US" sz="1600" dirty="0">
                <a:solidFill>
                  <a:srgbClr val="009147"/>
                </a:solidFill>
                <a:latin typeface="Montserrat Light" charset="0"/>
                <a:ea typeface="Montserrat Light" charset="0"/>
                <a:cs typeface="Montserrat Light" charset="0"/>
              </a:rPr>
              <a:t>Challenge </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Hydrocarbon compound that precipitates on production components resulting from change in temp &amp; psi</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Heavy wax substance that builds up on oil in a honeycomb-like structure, attached to oil</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Strong adhesion properties, low mobility with a strong tendency to create severe blockages and halt flow</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Current industry solution: Lots &amp; Lots of nasty chemicals and/or heat</a:t>
            </a:r>
          </a:p>
        </p:txBody>
      </p:sp>
      <p:sp>
        <p:nvSpPr>
          <p:cNvPr id="36" name="Shape 2546"/>
          <p:cNvSpPr/>
          <p:nvPr/>
        </p:nvSpPr>
        <p:spPr>
          <a:xfrm>
            <a:off x="6294069" y="3971488"/>
            <a:ext cx="328459" cy="32234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37" name="Shape 2748"/>
          <p:cNvSpPr/>
          <p:nvPr/>
        </p:nvSpPr>
        <p:spPr>
          <a:xfrm>
            <a:off x="6281801" y="5150180"/>
            <a:ext cx="374861" cy="34883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107" name="Right Triangle 106"/>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498E46-FC9E-447A-8904-FAA887E2C269}"/>
              </a:ext>
            </a:extLst>
          </p:cNvPr>
          <p:cNvSpPr/>
          <p:nvPr/>
        </p:nvSpPr>
        <p:spPr>
          <a:xfrm>
            <a:off x="377204" y="3335968"/>
            <a:ext cx="4064891" cy="1612749"/>
          </a:xfrm>
          <a:prstGeom prst="rect">
            <a:avLst/>
          </a:prstGeom>
        </p:spPr>
        <p:txBody>
          <a:bodyPr wrap="square">
            <a:spAutoFit/>
          </a:bodyPr>
          <a:lstStyle/>
          <a:p>
            <a:pPr>
              <a:lnSpc>
                <a:spcPct val="130000"/>
              </a:lnSpc>
            </a:pPr>
            <a:r>
              <a:rPr lang="en-US" sz="1600" dirty="0">
                <a:solidFill>
                  <a:srgbClr val="009147"/>
                </a:solidFill>
                <a:latin typeface="Montserrat Light" charset="0"/>
                <a:ea typeface="Montserrat Light" charset="0"/>
                <a:cs typeface="Montserrat Light" charset="0"/>
              </a:rPr>
              <a:t>Our Solution with AZ</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AZ is not an inhibitor, does not solve paraffin</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Releases &amp; displaces oil to mobilize paraffin</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Relieves formation blockages of mild to severe paraffin </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Improve oil &amp; paraffin mobility </a:t>
            </a:r>
          </a:p>
          <a:p>
            <a:pPr>
              <a:lnSpc>
                <a:spcPct val="130000"/>
              </a:lnSpc>
            </a:pPr>
            <a:endParaRPr lang="en-US" sz="1200" dirty="0">
              <a:solidFill>
                <a:schemeClr val="tx1">
                  <a:lumMod val="65000"/>
                  <a:lumOff val="35000"/>
                </a:schemeClr>
              </a:solidFill>
              <a:latin typeface="Montserrat Light" charset="0"/>
            </a:endParaRPr>
          </a:p>
        </p:txBody>
      </p:sp>
      <p:sp>
        <p:nvSpPr>
          <p:cNvPr id="88" name="Rectangle 87">
            <a:extLst>
              <a:ext uri="{FF2B5EF4-FFF2-40B4-BE49-F238E27FC236}">
                <a16:creationId xmlns:a16="http://schemas.microsoft.com/office/drawing/2014/main" id="{91498E46-FC9E-447A-8904-FAA887E2C269}"/>
              </a:ext>
            </a:extLst>
          </p:cNvPr>
          <p:cNvSpPr/>
          <p:nvPr/>
        </p:nvSpPr>
        <p:spPr>
          <a:xfrm>
            <a:off x="377204" y="4787849"/>
            <a:ext cx="3981930" cy="1852815"/>
          </a:xfrm>
          <a:prstGeom prst="rect">
            <a:avLst/>
          </a:prstGeom>
        </p:spPr>
        <p:txBody>
          <a:bodyPr wrap="square">
            <a:spAutoFit/>
          </a:bodyPr>
          <a:lstStyle/>
          <a:p>
            <a:pPr>
              <a:lnSpc>
                <a:spcPct val="130000"/>
              </a:lnSpc>
            </a:pPr>
            <a:r>
              <a:rPr lang="en-US" sz="1600" dirty="0">
                <a:solidFill>
                  <a:srgbClr val="009147"/>
                </a:solidFill>
                <a:latin typeface="Montserrat Light" charset="0"/>
                <a:ea typeface="Montserrat Light" charset="0"/>
                <a:cs typeface="Montserrat Light" charset="0"/>
              </a:rPr>
              <a:t>Value to Client</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Effective paraffin mobilization and blockage removal</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Recover More OOIP by releasing trapped hydrocarbons </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Improvements to equipment degradation </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Less </a:t>
            </a:r>
            <a:r>
              <a:rPr lang="en-US" sz="1200" dirty="0" err="1">
                <a:solidFill>
                  <a:schemeClr val="tx1">
                    <a:lumMod val="65000"/>
                    <a:lumOff val="35000"/>
                  </a:schemeClr>
                </a:solidFill>
                <a:latin typeface="Montserrat Light" charset="0"/>
              </a:rPr>
              <a:t>chem</a:t>
            </a:r>
            <a:r>
              <a:rPr lang="en-US" sz="1200" dirty="0">
                <a:solidFill>
                  <a:schemeClr val="tx1">
                    <a:lumMod val="65000"/>
                    <a:lumOff val="35000"/>
                  </a:schemeClr>
                </a:solidFill>
                <a:latin typeface="Montserrat Light" charset="0"/>
              </a:rPr>
              <a:t>, less </a:t>
            </a:r>
            <a:r>
              <a:rPr lang="en-US" sz="1200" dirty="0" err="1">
                <a:solidFill>
                  <a:schemeClr val="tx1">
                    <a:lumMod val="65000"/>
                    <a:lumOff val="35000"/>
                  </a:schemeClr>
                </a:solidFill>
                <a:latin typeface="Montserrat Light" charset="0"/>
              </a:rPr>
              <a:t>opex</a:t>
            </a:r>
            <a:r>
              <a:rPr lang="en-US" sz="1200" dirty="0">
                <a:solidFill>
                  <a:schemeClr val="tx1">
                    <a:lumMod val="65000"/>
                    <a:lumOff val="35000"/>
                  </a:schemeClr>
                </a:solidFill>
                <a:latin typeface="Montserrat Light" charset="0"/>
              </a:rPr>
              <a:t> &amp; less downtime = cost savings</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Benefit of environmentally-friendly solution </a:t>
            </a:r>
          </a:p>
        </p:txBody>
      </p:sp>
      <p:pic>
        <p:nvPicPr>
          <p:cNvPr id="3074" name="Picture 2" descr="Image result for paraffin inhibitor">
            <a:extLst>
              <a:ext uri="{FF2B5EF4-FFF2-40B4-BE49-F238E27FC236}">
                <a16:creationId xmlns:a16="http://schemas.microsoft.com/office/drawing/2014/main" id="{6CA29B86-E1CA-4A74-9CB9-2C4794DFA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640" y="1736509"/>
            <a:ext cx="1935113" cy="20485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mage result for paraffin inhibitor">
            <a:extLst>
              <a:ext uri="{FF2B5EF4-FFF2-40B4-BE49-F238E27FC236}">
                <a16:creationId xmlns:a16="http://schemas.microsoft.com/office/drawing/2014/main" id="{24580663-9EAA-4723-A75B-EB771ECF5E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01311" y="1689657"/>
            <a:ext cx="2902368" cy="219167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U.S. crude oil flow improvers market">
            <a:extLst>
              <a:ext uri="{FF2B5EF4-FFF2-40B4-BE49-F238E27FC236}">
                <a16:creationId xmlns:a16="http://schemas.microsoft.com/office/drawing/2014/main" id="{A7BE97F9-8BC1-4014-8B60-9C9570ED41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4575" y="4114924"/>
            <a:ext cx="5766726" cy="241935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391B746-9064-4E2F-B488-44EA185A32F5}"/>
              </a:ext>
            </a:extLst>
          </p:cNvPr>
          <p:cNvSpPr/>
          <p:nvPr/>
        </p:nvSpPr>
        <p:spPr>
          <a:xfrm>
            <a:off x="5628682" y="4070655"/>
            <a:ext cx="4851933" cy="584775"/>
          </a:xfrm>
          <a:prstGeom prst="rect">
            <a:avLst/>
          </a:prstGeom>
        </p:spPr>
        <p:txBody>
          <a:bodyPr wrap="square">
            <a:spAutoFit/>
          </a:bodyPr>
          <a:lstStyle/>
          <a:p>
            <a:r>
              <a:rPr lang="en-US" sz="1600" dirty="0">
                <a:solidFill>
                  <a:srgbClr val="00B050"/>
                </a:solidFill>
                <a:latin typeface="Montserrat Light"/>
              </a:rPr>
              <a:t>U.S. Onshore Crude: Chemical Revenue by Product (USD Million)</a:t>
            </a:r>
          </a:p>
        </p:txBody>
      </p:sp>
      <p:sp>
        <p:nvSpPr>
          <p:cNvPr id="27" name="TextBox 26">
            <a:extLst>
              <a:ext uri="{FF2B5EF4-FFF2-40B4-BE49-F238E27FC236}">
                <a16:creationId xmlns:a16="http://schemas.microsoft.com/office/drawing/2014/main" id="{4DCB48BA-4289-4860-B658-3A57992E7BF3}"/>
              </a:ext>
            </a:extLst>
          </p:cNvPr>
          <p:cNvSpPr txBox="1"/>
          <p:nvPr/>
        </p:nvSpPr>
        <p:spPr>
          <a:xfrm>
            <a:off x="6421733" y="6222578"/>
            <a:ext cx="3265829" cy="584775"/>
          </a:xfrm>
          <a:prstGeom prst="rect">
            <a:avLst/>
          </a:prstGeom>
          <a:noFill/>
        </p:spPr>
        <p:txBody>
          <a:bodyPr wrap="square" rtlCol="0">
            <a:spAutoFit/>
          </a:bodyPr>
          <a:lstStyle/>
          <a:p>
            <a:endParaRPr lang="en-US" dirty="0"/>
          </a:p>
          <a:p>
            <a:r>
              <a:rPr lang="en-US" sz="1400" dirty="0">
                <a:solidFill>
                  <a:srgbClr val="00B050"/>
                </a:solidFill>
                <a:latin typeface="Montserrat Light"/>
              </a:rPr>
              <a:t>US Avg yearly paraffin spend is $80-150M </a:t>
            </a:r>
          </a:p>
        </p:txBody>
      </p:sp>
    </p:spTree>
    <p:extLst>
      <p:ext uri="{BB962C8B-B14F-4D97-AF65-F5344CB8AC3E}">
        <p14:creationId xmlns:p14="http://schemas.microsoft.com/office/powerpoint/2010/main" val="1206822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ight Triangle 57"/>
          <p:cNvSpPr/>
          <p:nvPr/>
        </p:nvSpPr>
        <p:spPr>
          <a:xfrm>
            <a:off x="0" y="6143642"/>
            <a:ext cx="714380" cy="71438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Lato Light"/>
            </a:endParaRPr>
          </a:p>
        </p:txBody>
      </p:sp>
      <p:sp>
        <p:nvSpPr>
          <p:cNvPr id="35" name="6 Rectángulo">
            <a:extLst>
              <a:ext uri="{FF2B5EF4-FFF2-40B4-BE49-F238E27FC236}">
                <a16:creationId xmlns:a16="http://schemas.microsoft.com/office/drawing/2014/main" id="{E65B6C1A-51D2-40CC-9D9C-713479966B4C}"/>
              </a:ext>
            </a:extLst>
          </p:cNvPr>
          <p:cNvSpPr/>
          <p:nvPr/>
        </p:nvSpPr>
        <p:spPr>
          <a:xfrm>
            <a:off x="0" y="243979"/>
            <a:ext cx="12192000" cy="804368"/>
          </a:xfrm>
          <a:prstGeom prst="rect">
            <a:avLst/>
          </a:prstGeom>
          <a:solidFill>
            <a:srgbClr val="009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 name="22 Conector recto">
            <a:extLst>
              <a:ext uri="{FF2B5EF4-FFF2-40B4-BE49-F238E27FC236}">
                <a16:creationId xmlns:a16="http://schemas.microsoft.com/office/drawing/2014/main" id="{F2A6B872-D601-4E5B-91AF-DCD0C11ED827}"/>
              </a:ext>
            </a:extLst>
          </p:cNvPr>
          <p:cNvCxnSpPr>
            <a:cxnSpLocks/>
          </p:cNvCxnSpPr>
          <p:nvPr/>
        </p:nvCxnSpPr>
        <p:spPr>
          <a:xfrm flipH="1">
            <a:off x="0" y="6189241"/>
            <a:ext cx="12192000" cy="0"/>
          </a:xfrm>
          <a:prstGeom prst="line">
            <a:avLst/>
          </a:prstGeom>
          <a:ln w="19050">
            <a:solidFill>
              <a:srgbClr val="009147"/>
            </a:solidFill>
          </a:ln>
        </p:spPr>
        <p:style>
          <a:lnRef idx="1">
            <a:schemeClr val="accent1"/>
          </a:lnRef>
          <a:fillRef idx="0">
            <a:schemeClr val="accent1"/>
          </a:fillRef>
          <a:effectRef idx="0">
            <a:schemeClr val="accent1"/>
          </a:effectRef>
          <a:fontRef idx="minor">
            <a:schemeClr val="tx1"/>
          </a:fontRef>
        </p:style>
      </p:cxnSp>
      <p:sp>
        <p:nvSpPr>
          <p:cNvPr id="9" name="1 Título">
            <a:extLst>
              <a:ext uri="{FF2B5EF4-FFF2-40B4-BE49-F238E27FC236}">
                <a16:creationId xmlns:a16="http://schemas.microsoft.com/office/drawing/2014/main" id="{646F6CAE-C8A7-44C0-87B4-925366350A36}"/>
              </a:ext>
            </a:extLst>
          </p:cNvPr>
          <p:cNvSpPr txBox="1">
            <a:spLocks/>
          </p:cNvSpPr>
          <p:nvPr/>
        </p:nvSpPr>
        <p:spPr>
          <a:xfrm>
            <a:off x="11610911" y="6429396"/>
            <a:ext cx="495364" cy="285752"/>
          </a:xfrm>
          <a:prstGeom prst="rect">
            <a:avLst/>
          </a:prstGeo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fld id="{B8DCEA79-8F8B-40B2-9883-B511D075B554}" type="slidenum">
              <a:rPr lang="es-ES" sz="1600" b="1" spc="300" smtClean="0">
                <a:solidFill>
                  <a:srgbClr val="009147"/>
                </a:solidFill>
                <a:latin typeface="Helvetica Neue" pitchFamily="2"/>
                <a:ea typeface="Open Sans" pitchFamily="34" charset="0"/>
                <a:cs typeface="Arial" pitchFamily="34" charset="0"/>
              </a:rPr>
              <a:t>4</a:t>
            </a:fld>
            <a:endParaRPr kumimoji="0" lang="es-ES" sz="1600" b="1" i="0" u="none" strike="noStrike" kern="1200" cap="none" spc="300" normalizeH="0" baseline="0" noProof="0" dirty="0">
              <a:ln>
                <a:noFill/>
              </a:ln>
              <a:solidFill>
                <a:srgbClr val="009147"/>
              </a:solidFill>
              <a:effectLst/>
              <a:uLnTx/>
              <a:uFillTx/>
              <a:latin typeface="Helvetica Neue" pitchFamily="2"/>
              <a:ea typeface="Open Sans" pitchFamily="34" charset="0"/>
              <a:cs typeface="Arial" pitchFamily="34" charset="0"/>
            </a:endParaRPr>
          </a:p>
        </p:txBody>
      </p:sp>
      <p:sp>
        <p:nvSpPr>
          <p:cNvPr id="4" name="Rectangle 3">
            <a:extLst>
              <a:ext uri="{FF2B5EF4-FFF2-40B4-BE49-F238E27FC236}">
                <a16:creationId xmlns:a16="http://schemas.microsoft.com/office/drawing/2014/main" id="{481EB4A8-8E73-426F-8908-0CD1B56DF1BD}"/>
              </a:ext>
            </a:extLst>
          </p:cNvPr>
          <p:cNvSpPr/>
          <p:nvPr/>
        </p:nvSpPr>
        <p:spPr>
          <a:xfrm>
            <a:off x="323098" y="390742"/>
            <a:ext cx="11620529" cy="804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ct val="0"/>
              </a:spcBef>
              <a:defRPr/>
            </a:pPr>
            <a:r>
              <a:rPr lang="en-US" sz="2800" spc="300" dirty="0">
                <a:solidFill>
                  <a:prstClr val="white"/>
                </a:solidFill>
                <a:latin typeface="Arial" pitchFamily="34" charset="0"/>
                <a:cs typeface="Arial" pitchFamily="34" charset="0"/>
              </a:rPr>
              <a:t>Value Proposition for Oil Recovery</a:t>
            </a:r>
          </a:p>
          <a:p>
            <a:pPr lvl="0">
              <a:spcBef>
                <a:spcPct val="0"/>
              </a:spcBef>
              <a:defRPr/>
            </a:pPr>
            <a:endParaRPr lang="en-US" sz="2800" b="1" spc="300" dirty="0">
              <a:solidFill>
                <a:schemeClr val="bg1"/>
              </a:solidFill>
              <a:latin typeface="Arial" pitchFamily="34" charset="0"/>
              <a:cs typeface="Arial" pitchFamily="34" charset="0"/>
            </a:endParaRPr>
          </a:p>
        </p:txBody>
      </p:sp>
      <p:sp>
        <p:nvSpPr>
          <p:cNvPr id="10" name="Rectangle 9">
            <a:extLst>
              <a:ext uri="{FF2B5EF4-FFF2-40B4-BE49-F238E27FC236}">
                <a16:creationId xmlns:a16="http://schemas.microsoft.com/office/drawing/2014/main" id="{10E21B3B-EC1C-4965-BAF0-96428D78ED48}"/>
              </a:ext>
            </a:extLst>
          </p:cNvPr>
          <p:cNvSpPr/>
          <p:nvPr/>
        </p:nvSpPr>
        <p:spPr>
          <a:xfrm>
            <a:off x="6396809" y="1377689"/>
            <a:ext cx="5486400" cy="597405"/>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Execution</a:t>
            </a:r>
          </a:p>
        </p:txBody>
      </p:sp>
      <p:sp>
        <p:nvSpPr>
          <p:cNvPr id="11" name="Rectangle 10">
            <a:extLst>
              <a:ext uri="{FF2B5EF4-FFF2-40B4-BE49-F238E27FC236}">
                <a16:creationId xmlns:a16="http://schemas.microsoft.com/office/drawing/2014/main" id="{211C711B-8C39-43C7-9C29-EF3CFA17A2E0}"/>
              </a:ext>
            </a:extLst>
          </p:cNvPr>
          <p:cNvSpPr/>
          <p:nvPr/>
        </p:nvSpPr>
        <p:spPr>
          <a:xfrm>
            <a:off x="315309" y="1377690"/>
            <a:ext cx="5486400" cy="59741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Benefits</a:t>
            </a:r>
          </a:p>
        </p:txBody>
      </p:sp>
      <p:sp>
        <p:nvSpPr>
          <p:cNvPr id="2" name="Rectangle 1">
            <a:extLst>
              <a:ext uri="{FF2B5EF4-FFF2-40B4-BE49-F238E27FC236}">
                <a16:creationId xmlns:a16="http://schemas.microsoft.com/office/drawing/2014/main" id="{7775892E-0F30-40F9-9FCA-52B41D70335F}"/>
              </a:ext>
            </a:extLst>
          </p:cNvPr>
          <p:cNvSpPr/>
          <p:nvPr/>
        </p:nvSpPr>
        <p:spPr>
          <a:xfrm>
            <a:off x="315310" y="2176272"/>
            <a:ext cx="5563543" cy="374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latin typeface="Arial" panose="020B0604020202020204" pitchFamily="34" charset="0"/>
                <a:cs typeface="Arial" panose="020B0604020202020204" pitchFamily="34" charset="0"/>
              </a:rPr>
              <a:t>Complus Trading Solutions provides sustainable increases in oil production with methodologies utilizing </a:t>
            </a:r>
            <a:r>
              <a:rPr lang="en-US" sz="1400" dirty="0" err="1">
                <a:solidFill>
                  <a:schemeClr val="tx1"/>
                </a:solidFill>
                <a:latin typeface="Arial" panose="020B0604020202020204" pitchFamily="34" charset="0"/>
                <a:cs typeface="Arial" panose="020B0604020202020204" pitchFamily="34" charset="0"/>
              </a:rPr>
              <a:t>AlphaZyme</a:t>
            </a:r>
            <a:r>
              <a:rPr lang="en-US" sz="1400" dirty="0">
                <a:solidFill>
                  <a:schemeClr val="tx1"/>
                </a:solidFill>
                <a:latin typeface="Arial" panose="020B0604020202020204" pitchFamily="34" charset="0"/>
                <a:cs typeface="Arial" panose="020B0604020202020204" pitchFamily="34" charset="0"/>
              </a:rPr>
              <a:t>® technology</a:t>
            </a:r>
          </a:p>
          <a:p>
            <a:endParaRPr lang="en-US" sz="1400" dirty="0">
              <a:solidFill>
                <a:schemeClr val="tx1"/>
              </a:solidFill>
              <a:latin typeface="Arial" panose="020B0604020202020204" pitchFamily="34" charset="0"/>
              <a:cs typeface="Arial" panose="020B0604020202020204" pitchFamily="34" charset="0"/>
            </a:endParaRPr>
          </a:p>
          <a:p>
            <a:r>
              <a:rPr lang="en-US" sz="1400" b="1" dirty="0">
                <a:solidFill>
                  <a:schemeClr val="tx1"/>
                </a:solidFill>
                <a:latin typeface="Arial" panose="020B0604020202020204" pitchFamily="34" charset="0"/>
                <a:cs typeface="Arial" panose="020B0604020202020204" pitchFamily="34" charset="0"/>
              </a:rPr>
              <a:t>Recover More OOIP</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Help to release trapped oil and enhance oil’s mobility to produce</a:t>
            </a:r>
          </a:p>
          <a:p>
            <a:pPr marL="285750" indent="-285750">
              <a:buFont typeface="Arial" panose="020B0604020202020204" pitchFamily="34" charset="0"/>
              <a:buChar char="•"/>
            </a:pPr>
            <a:endParaRPr lang="en-US" sz="1400" dirty="0">
              <a:solidFill>
                <a:schemeClr val="tx1"/>
              </a:solidFill>
              <a:latin typeface="Arial" panose="020B0604020202020204" pitchFamily="34" charset="0"/>
              <a:cs typeface="Arial" panose="020B0604020202020204" pitchFamily="34" charset="0"/>
            </a:endParaRPr>
          </a:p>
          <a:p>
            <a:r>
              <a:rPr lang="en-US" sz="1400" b="1" dirty="0">
                <a:solidFill>
                  <a:schemeClr val="tx1"/>
                </a:solidFill>
                <a:latin typeface="Arial" panose="020B0604020202020204" pitchFamily="34" charset="0"/>
                <a:cs typeface="Arial" panose="020B0604020202020204" pitchFamily="34" charset="0"/>
              </a:rPr>
              <a:t>Production Improvement</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Reach unrecoverable oil through tight rock with time, water +AZ</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Aid oil mobility through formation without impact to crude, no added emulsions, effective for both heavy and light oil</a:t>
            </a:r>
          </a:p>
          <a:p>
            <a:endParaRPr lang="en-US" sz="1400" dirty="0">
              <a:solidFill>
                <a:schemeClr val="tx1"/>
              </a:solidFill>
              <a:latin typeface="Arial" panose="020B0604020202020204" pitchFamily="34" charset="0"/>
              <a:cs typeface="Arial" panose="020B0604020202020204" pitchFamily="34" charset="0"/>
            </a:endParaRPr>
          </a:p>
          <a:p>
            <a:r>
              <a:rPr lang="en-US" sz="1400" b="1" dirty="0">
                <a:solidFill>
                  <a:schemeClr val="tx1"/>
                </a:solidFill>
                <a:latin typeface="Arial" panose="020B0604020202020204" pitchFamily="34" charset="0"/>
                <a:cs typeface="Arial" panose="020B0604020202020204" pitchFamily="34" charset="0"/>
              </a:rPr>
              <a:t>Flow Assurance</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Alleviate blockages; mobilizes paraffin to production, not solving it (not inhibitor)</a:t>
            </a:r>
          </a:p>
          <a:p>
            <a:endParaRPr lang="en-US" sz="1400" dirty="0">
              <a:solidFill>
                <a:schemeClr val="tx1"/>
              </a:solidFill>
              <a:latin typeface="Arial" panose="020B0604020202020204" pitchFamily="34" charset="0"/>
              <a:cs typeface="Arial" panose="020B0604020202020204" pitchFamily="34" charset="0"/>
            </a:endParaRPr>
          </a:p>
          <a:p>
            <a:r>
              <a:rPr lang="en-US" sz="1400" b="1" dirty="0">
                <a:solidFill>
                  <a:schemeClr val="tx1"/>
                </a:solidFill>
                <a:latin typeface="Arial" panose="020B0604020202020204" pitchFamily="34" charset="0"/>
                <a:cs typeface="Arial" panose="020B0604020202020204" pitchFamily="34" charset="0"/>
              </a:rPr>
              <a:t>Life of Well Improvement</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Oil’s improved mobility sustains profitability and delay P&amp;A costs</a:t>
            </a:r>
          </a:p>
          <a:p>
            <a:endParaRPr lang="en-US" sz="1400" dirty="0">
              <a:solidFill>
                <a:schemeClr val="tx1"/>
              </a:solidFill>
              <a:latin typeface="Arial" panose="020B0604020202020204" pitchFamily="34" charset="0"/>
              <a:cs typeface="Arial" panose="020B0604020202020204" pitchFamily="34" charset="0"/>
            </a:endParaRPr>
          </a:p>
        </p:txBody>
      </p:sp>
      <p:sp>
        <p:nvSpPr>
          <p:cNvPr id="15" name="Rectangle 14">
            <a:extLst>
              <a:ext uri="{FF2B5EF4-FFF2-40B4-BE49-F238E27FC236}">
                <a16:creationId xmlns:a16="http://schemas.microsoft.com/office/drawing/2014/main" id="{08DB94C1-3A7B-44DF-A958-86D759095FEA}"/>
              </a:ext>
            </a:extLst>
          </p:cNvPr>
          <p:cNvSpPr/>
          <p:nvPr/>
        </p:nvSpPr>
        <p:spPr>
          <a:xfrm>
            <a:off x="6396808" y="2176272"/>
            <a:ext cx="5563543" cy="374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latin typeface="Arial" panose="020B0604020202020204" pitchFamily="34" charset="0"/>
                <a:cs typeface="Arial" panose="020B0604020202020204" pitchFamily="34" charset="0"/>
              </a:rPr>
              <a:t>Complus Trading Solutions works together with clients to plan and execute field-specific projects </a:t>
            </a:r>
          </a:p>
          <a:p>
            <a:endParaRPr lang="en-US" sz="1400" dirty="0">
              <a:solidFill>
                <a:schemeClr val="tx1"/>
              </a:solidFill>
              <a:latin typeface="Arial" panose="020B0604020202020204" pitchFamily="34" charset="0"/>
              <a:cs typeface="Arial" panose="020B0604020202020204" pitchFamily="34" charset="0"/>
            </a:endParaRPr>
          </a:p>
          <a:p>
            <a:r>
              <a:rPr lang="en-US" sz="1400" b="1" dirty="0">
                <a:solidFill>
                  <a:schemeClr val="tx1"/>
                </a:solidFill>
                <a:latin typeface="Arial" panose="020B0604020202020204" pitchFamily="34" charset="0"/>
                <a:cs typeface="Arial" panose="020B0604020202020204" pitchFamily="34" charset="0"/>
              </a:rPr>
              <a:t>Near Wellbore Treatments</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Advantageous of selected wells for huff-n-puff stimulation or similar operation</a:t>
            </a:r>
          </a:p>
          <a:p>
            <a:endParaRPr lang="en-US" sz="1400" dirty="0">
              <a:solidFill>
                <a:schemeClr val="tx1"/>
              </a:solidFill>
              <a:latin typeface="Arial" panose="020B0604020202020204" pitchFamily="34" charset="0"/>
              <a:cs typeface="Arial" panose="020B0604020202020204" pitchFamily="34" charset="0"/>
            </a:endParaRPr>
          </a:p>
          <a:p>
            <a:r>
              <a:rPr lang="en-US" sz="1400" b="1" dirty="0">
                <a:solidFill>
                  <a:schemeClr val="tx1"/>
                </a:solidFill>
                <a:latin typeface="Arial" panose="020B0604020202020204" pitchFamily="34" charset="0"/>
                <a:cs typeface="Arial" panose="020B0604020202020204" pitchFamily="34" charset="0"/>
              </a:rPr>
              <a:t>Existing Injectors (with know channels of communication)</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Distributes product through the field, improving sweep efficiency and aiding oil’s mobility</a:t>
            </a:r>
          </a:p>
          <a:p>
            <a:pPr marL="285750" indent="-285750">
              <a:buFont typeface="Arial" panose="020B0604020202020204" pitchFamily="34" charset="0"/>
              <a:buChar char="•"/>
            </a:pPr>
            <a:endParaRPr lang="en-US" sz="1400" dirty="0">
              <a:solidFill>
                <a:schemeClr val="tx1"/>
              </a:solidFill>
              <a:latin typeface="Arial" panose="020B0604020202020204" pitchFamily="34" charset="0"/>
              <a:cs typeface="Arial" panose="020B0604020202020204" pitchFamily="34" charset="0"/>
            </a:endParaRPr>
          </a:p>
          <a:p>
            <a:r>
              <a:rPr lang="en-US" sz="1400" b="1" dirty="0">
                <a:solidFill>
                  <a:schemeClr val="tx1"/>
                </a:solidFill>
                <a:latin typeface="Arial" panose="020B0604020202020204" pitchFamily="34" charset="0"/>
                <a:cs typeface="Arial" panose="020B0604020202020204" pitchFamily="34" charset="0"/>
              </a:rPr>
              <a:t>Reclaimed </a:t>
            </a:r>
            <a:r>
              <a:rPr lang="en-US" sz="1400" b="1" dirty="0" err="1">
                <a:solidFill>
                  <a:schemeClr val="tx1"/>
                </a:solidFill>
                <a:latin typeface="Arial" panose="020B0604020202020204" pitchFamily="34" charset="0"/>
                <a:cs typeface="Arial" panose="020B0604020202020204" pitchFamily="34" charset="0"/>
              </a:rPr>
              <a:t>AlphaZyme</a:t>
            </a:r>
            <a:r>
              <a:rPr lang="en-US" sz="1400" b="1" dirty="0">
                <a:solidFill>
                  <a:schemeClr val="tx1"/>
                </a:solidFill>
                <a:latin typeface="Arial" panose="020B0604020202020204" pitchFamily="34" charset="0"/>
                <a:cs typeface="Arial" panose="020B0604020202020204" pitchFamily="34" charset="0"/>
              </a:rPr>
              <a:t>®-Water</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Recovered post treatment, if feasible, utilized for additional stimulation operations in the field, helping secure economic success at a low cost </a:t>
            </a:r>
          </a:p>
        </p:txBody>
      </p:sp>
      <p:pic>
        <p:nvPicPr>
          <p:cNvPr id="5" name="Immagine 4" descr="Immagine che contiene candelabro, scuro&#10;&#10;Descrizione generata automaticamente">
            <a:extLst>
              <a:ext uri="{FF2B5EF4-FFF2-40B4-BE49-F238E27FC236}">
                <a16:creationId xmlns:a16="http://schemas.microsoft.com/office/drawing/2014/main" id="{3AE695BB-90CE-4AB1-A691-C2712F80E5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90" y="6165567"/>
            <a:ext cx="1146318" cy="692433"/>
          </a:xfrm>
          <a:prstGeom prst="rect">
            <a:avLst/>
          </a:prstGeom>
        </p:spPr>
      </p:pic>
    </p:spTree>
    <p:extLst>
      <p:ext uri="{BB962C8B-B14F-4D97-AF65-F5344CB8AC3E}">
        <p14:creationId xmlns:p14="http://schemas.microsoft.com/office/powerpoint/2010/main" val="39066860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481475D-1B49-48BD-8EA9-8099D1DB0DB1}"/>
              </a:ext>
            </a:extLst>
          </p:cNvPr>
          <p:cNvSpPr txBox="1"/>
          <p:nvPr/>
        </p:nvSpPr>
        <p:spPr>
          <a:xfrm>
            <a:off x="1391478" y="404796"/>
            <a:ext cx="8296084" cy="480131"/>
          </a:xfrm>
          <a:prstGeom prst="rect">
            <a:avLst/>
          </a:prstGeom>
          <a:noFill/>
        </p:spPr>
        <p:txBody>
          <a:bodyPr wrap="square" rtlCol="0">
            <a:spAutoFit/>
          </a:bodyPr>
          <a:lstStyle/>
          <a:p>
            <a:pPr algn="ctr">
              <a:lnSpc>
                <a:spcPct val="90000"/>
              </a:lnSpc>
            </a:pPr>
            <a:r>
              <a:rPr lang="en-US" sz="2800" spc="30" dirty="0">
                <a:solidFill>
                  <a:schemeClr val="tx1">
                    <a:lumMod val="75000"/>
                    <a:lumOff val="25000"/>
                  </a:schemeClr>
                </a:solidFill>
                <a:latin typeface="Montserrat-Bold" charset="0"/>
              </a:rPr>
              <a:t>FSO Tanker Cleaning Application (Pilot)</a:t>
            </a:r>
          </a:p>
        </p:txBody>
      </p:sp>
      <p:grpSp>
        <p:nvGrpSpPr>
          <p:cNvPr id="89" name="Group 88">
            <a:extLst>
              <a:ext uri="{FF2B5EF4-FFF2-40B4-BE49-F238E27FC236}">
                <a16:creationId xmlns:a16="http://schemas.microsoft.com/office/drawing/2014/main" id="{0F9EC1E7-C661-48B3-B91F-6337E570EC07}"/>
              </a:ext>
            </a:extLst>
          </p:cNvPr>
          <p:cNvGrpSpPr/>
          <p:nvPr/>
        </p:nvGrpSpPr>
        <p:grpSpPr>
          <a:xfrm>
            <a:off x="6439618" y="3553467"/>
            <a:ext cx="200688" cy="196736"/>
            <a:chOff x="607056" y="5937853"/>
            <a:chExt cx="351736" cy="344812"/>
          </a:xfrm>
          <a:solidFill>
            <a:schemeClr val="bg1"/>
          </a:solidFill>
        </p:grpSpPr>
        <p:sp>
          <p:nvSpPr>
            <p:cNvPr id="90" name="Rectangle 451">
              <a:extLst>
                <a:ext uri="{FF2B5EF4-FFF2-40B4-BE49-F238E27FC236}">
                  <a16:creationId xmlns:a16="http://schemas.microsoft.com/office/drawing/2014/main" id="{1E2BEEAC-DECA-47A1-B1F9-9E912E0F5B5A}"/>
                </a:ext>
              </a:extLst>
            </p:cNvPr>
            <p:cNvSpPr>
              <a:spLocks noChangeArrowheads="1"/>
            </p:cNvSpPr>
            <p:nvPr/>
          </p:nvSpPr>
          <p:spPr bwMode="auto">
            <a:xfrm>
              <a:off x="670756" y="6097796"/>
              <a:ext cx="21464" cy="214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1" name="Rectangle 452">
              <a:extLst>
                <a:ext uri="{FF2B5EF4-FFF2-40B4-BE49-F238E27FC236}">
                  <a16:creationId xmlns:a16="http://schemas.microsoft.com/office/drawing/2014/main" id="{02D45CBE-28B0-4ABE-9649-E8E1B344CD30}"/>
                </a:ext>
              </a:extLst>
            </p:cNvPr>
            <p:cNvSpPr>
              <a:spLocks noChangeArrowheads="1"/>
            </p:cNvSpPr>
            <p:nvPr/>
          </p:nvSpPr>
          <p:spPr bwMode="auto">
            <a:xfrm>
              <a:off x="670756" y="6153880"/>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2" name="Rectangle 453">
              <a:extLst>
                <a:ext uri="{FF2B5EF4-FFF2-40B4-BE49-F238E27FC236}">
                  <a16:creationId xmlns:a16="http://schemas.microsoft.com/office/drawing/2014/main" id="{A6FC5503-3D90-435F-ADD3-E0839D96598F}"/>
                </a:ext>
              </a:extLst>
            </p:cNvPr>
            <p:cNvSpPr>
              <a:spLocks noChangeArrowheads="1"/>
            </p:cNvSpPr>
            <p:nvPr/>
          </p:nvSpPr>
          <p:spPr bwMode="auto">
            <a:xfrm>
              <a:off x="670756" y="6210656"/>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3" name="Freeform 454">
              <a:extLst>
                <a:ext uri="{FF2B5EF4-FFF2-40B4-BE49-F238E27FC236}">
                  <a16:creationId xmlns:a16="http://schemas.microsoft.com/office/drawing/2014/main" id="{DE679AE8-7E2F-4DCB-BBB1-D1AD6AF8A83B}"/>
                </a:ext>
              </a:extLst>
            </p:cNvPr>
            <p:cNvSpPr>
              <a:spLocks noEditPoints="1"/>
            </p:cNvSpPr>
            <p:nvPr/>
          </p:nvSpPr>
          <p:spPr bwMode="auto">
            <a:xfrm>
              <a:off x="607056" y="5937853"/>
              <a:ext cx="351736" cy="344812"/>
            </a:xfrm>
            <a:custGeom>
              <a:avLst/>
              <a:gdLst>
                <a:gd name="T0" fmla="*/ 428 w 508"/>
                <a:gd name="T1" fmla="*/ 153 h 498"/>
                <a:gd name="T2" fmla="*/ 428 w 508"/>
                <a:gd name="T3" fmla="*/ 0 h 498"/>
                <a:gd name="T4" fmla="*/ 411 w 508"/>
                <a:gd name="T5" fmla="*/ 0 h 498"/>
                <a:gd name="T6" fmla="*/ 411 w 508"/>
                <a:gd name="T7" fmla="*/ 153 h 498"/>
                <a:gd name="T8" fmla="*/ 0 w 508"/>
                <a:gd name="T9" fmla="*/ 153 h 498"/>
                <a:gd name="T10" fmla="*/ 0 w 508"/>
                <a:gd name="T11" fmla="*/ 498 h 498"/>
                <a:gd name="T12" fmla="*/ 508 w 508"/>
                <a:gd name="T13" fmla="*/ 498 h 498"/>
                <a:gd name="T14" fmla="*/ 508 w 508"/>
                <a:gd name="T15" fmla="*/ 153 h 498"/>
                <a:gd name="T16" fmla="*/ 428 w 508"/>
                <a:gd name="T17" fmla="*/ 153 h 498"/>
                <a:gd name="T18" fmla="*/ 491 w 508"/>
                <a:gd name="T19" fmla="*/ 482 h 498"/>
                <a:gd name="T20" fmla="*/ 17 w 508"/>
                <a:gd name="T21" fmla="*/ 482 h 498"/>
                <a:gd name="T22" fmla="*/ 17 w 508"/>
                <a:gd name="T23" fmla="*/ 170 h 498"/>
                <a:gd name="T24" fmla="*/ 491 w 508"/>
                <a:gd name="T25" fmla="*/ 170 h 498"/>
                <a:gd name="T26" fmla="*/ 491 w 508"/>
                <a:gd name="T27" fmla="*/ 4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498">
                  <a:moveTo>
                    <a:pt x="428" y="153"/>
                  </a:moveTo>
                  <a:lnTo>
                    <a:pt x="428" y="0"/>
                  </a:lnTo>
                  <a:lnTo>
                    <a:pt x="411" y="0"/>
                  </a:lnTo>
                  <a:lnTo>
                    <a:pt x="411" y="153"/>
                  </a:lnTo>
                  <a:lnTo>
                    <a:pt x="0" y="153"/>
                  </a:lnTo>
                  <a:lnTo>
                    <a:pt x="0" y="498"/>
                  </a:lnTo>
                  <a:lnTo>
                    <a:pt x="508" y="498"/>
                  </a:lnTo>
                  <a:lnTo>
                    <a:pt x="508" y="153"/>
                  </a:lnTo>
                  <a:lnTo>
                    <a:pt x="428" y="153"/>
                  </a:lnTo>
                  <a:close/>
                  <a:moveTo>
                    <a:pt x="491" y="482"/>
                  </a:moveTo>
                  <a:lnTo>
                    <a:pt x="17" y="482"/>
                  </a:lnTo>
                  <a:lnTo>
                    <a:pt x="17" y="170"/>
                  </a:lnTo>
                  <a:lnTo>
                    <a:pt x="491" y="170"/>
                  </a:lnTo>
                  <a:lnTo>
                    <a:pt x="491"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4" name="Freeform 455">
              <a:extLst>
                <a:ext uri="{FF2B5EF4-FFF2-40B4-BE49-F238E27FC236}">
                  <a16:creationId xmlns:a16="http://schemas.microsoft.com/office/drawing/2014/main" id="{235AB47C-AACB-467A-AD42-05FD4EBDA221}"/>
                </a:ext>
              </a:extLst>
            </p:cNvPr>
            <p:cNvSpPr>
              <a:spLocks noEditPoints="1"/>
            </p:cNvSpPr>
            <p:nvPr/>
          </p:nvSpPr>
          <p:spPr bwMode="auto">
            <a:xfrm>
              <a:off x="752458" y="6074947"/>
              <a:ext cx="175175" cy="176560"/>
            </a:xfrm>
            <a:custGeom>
              <a:avLst/>
              <a:gdLst>
                <a:gd name="T0" fmla="*/ 53 w 107"/>
                <a:gd name="T1" fmla="*/ 108 h 108"/>
                <a:gd name="T2" fmla="*/ 107 w 107"/>
                <a:gd name="T3" fmla="*/ 54 h 108"/>
                <a:gd name="T4" fmla="*/ 53 w 107"/>
                <a:gd name="T5" fmla="*/ 0 h 108"/>
                <a:gd name="T6" fmla="*/ 0 w 107"/>
                <a:gd name="T7" fmla="*/ 54 h 108"/>
                <a:gd name="T8" fmla="*/ 53 w 107"/>
                <a:gd name="T9" fmla="*/ 108 h 108"/>
                <a:gd name="T10" fmla="*/ 53 w 107"/>
                <a:gd name="T11" fmla="*/ 7 h 108"/>
                <a:gd name="T12" fmla="*/ 100 w 107"/>
                <a:gd name="T13" fmla="*/ 54 h 108"/>
                <a:gd name="T14" fmla="*/ 53 w 107"/>
                <a:gd name="T15" fmla="*/ 101 h 108"/>
                <a:gd name="T16" fmla="*/ 7 w 107"/>
                <a:gd name="T17" fmla="*/ 54 h 108"/>
                <a:gd name="T18" fmla="*/ 53 w 107"/>
                <a:gd name="T1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83" y="108"/>
                    <a:pt x="107" y="84"/>
                    <a:pt x="107" y="54"/>
                  </a:cubicBezTo>
                  <a:cubicBezTo>
                    <a:pt x="107" y="25"/>
                    <a:pt x="83" y="0"/>
                    <a:pt x="53" y="0"/>
                  </a:cubicBezTo>
                  <a:cubicBezTo>
                    <a:pt x="24" y="0"/>
                    <a:pt x="0" y="25"/>
                    <a:pt x="0" y="54"/>
                  </a:cubicBezTo>
                  <a:cubicBezTo>
                    <a:pt x="0" y="84"/>
                    <a:pt x="24" y="108"/>
                    <a:pt x="53" y="108"/>
                  </a:cubicBezTo>
                  <a:close/>
                  <a:moveTo>
                    <a:pt x="53" y="7"/>
                  </a:moveTo>
                  <a:cubicBezTo>
                    <a:pt x="79" y="7"/>
                    <a:pt x="100" y="28"/>
                    <a:pt x="100" y="54"/>
                  </a:cubicBezTo>
                  <a:cubicBezTo>
                    <a:pt x="100" y="80"/>
                    <a:pt x="79" y="101"/>
                    <a:pt x="53" y="101"/>
                  </a:cubicBezTo>
                  <a:cubicBezTo>
                    <a:pt x="28" y="101"/>
                    <a:pt x="7" y="80"/>
                    <a:pt x="7" y="54"/>
                  </a:cubicBezTo>
                  <a:cubicBezTo>
                    <a:pt x="7" y="28"/>
                    <a:pt x="28"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5" name="Freeform 456">
              <a:extLst>
                <a:ext uri="{FF2B5EF4-FFF2-40B4-BE49-F238E27FC236}">
                  <a16:creationId xmlns:a16="http://schemas.microsoft.com/office/drawing/2014/main" id="{C08B431B-642D-4169-90C7-709560345C3A}"/>
                </a:ext>
              </a:extLst>
            </p:cNvPr>
            <p:cNvSpPr>
              <a:spLocks noEditPoints="1"/>
            </p:cNvSpPr>
            <p:nvPr/>
          </p:nvSpPr>
          <p:spPr bwMode="auto">
            <a:xfrm>
              <a:off x="796771" y="6120645"/>
              <a:ext cx="85164" cy="85164"/>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7 h 52"/>
                <a:gd name="T12" fmla="*/ 46 w 52"/>
                <a:gd name="T13" fmla="*/ 26 h 52"/>
                <a:gd name="T14" fmla="*/ 26 w 52"/>
                <a:gd name="T15" fmla="*/ 45 h 52"/>
                <a:gd name="T16" fmla="*/ 7 w 52"/>
                <a:gd name="T17" fmla="*/ 26 h 52"/>
                <a:gd name="T18" fmla="*/ 26 w 52"/>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41" y="52"/>
                    <a:pt x="52" y="40"/>
                    <a:pt x="52" y="26"/>
                  </a:cubicBezTo>
                  <a:cubicBezTo>
                    <a:pt x="52" y="12"/>
                    <a:pt x="41" y="0"/>
                    <a:pt x="26" y="0"/>
                  </a:cubicBezTo>
                  <a:cubicBezTo>
                    <a:pt x="12" y="0"/>
                    <a:pt x="0" y="12"/>
                    <a:pt x="0" y="26"/>
                  </a:cubicBezTo>
                  <a:cubicBezTo>
                    <a:pt x="0" y="40"/>
                    <a:pt x="12" y="52"/>
                    <a:pt x="26" y="52"/>
                  </a:cubicBezTo>
                  <a:close/>
                  <a:moveTo>
                    <a:pt x="26" y="7"/>
                  </a:moveTo>
                  <a:cubicBezTo>
                    <a:pt x="37" y="7"/>
                    <a:pt x="46" y="16"/>
                    <a:pt x="46" y="26"/>
                  </a:cubicBezTo>
                  <a:cubicBezTo>
                    <a:pt x="46" y="37"/>
                    <a:pt x="37" y="45"/>
                    <a:pt x="26" y="45"/>
                  </a:cubicBezTo>
                  <a:cubicBezTo>
                    <a:pt x="16" y="45"/>
                    <a:pt x="7" y="37"/>
                    <a:pt x="7" y="26"/>
                  </a:cubicBezTo>
                  <a:cubicBezTo>
                    <a:pt x="7" y="16"/>
                    <a:pt x="16" y="7"/>
                    <a:pt x="2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grpSp>
      <p:sp>
        <p:nvSpPr>
          <p:cNvPr id="21" name="Rectangle 20">
            <a:extLst>
              <a:ext uri="{FF2B5EF4-FFF2-40B4-BE49-F238E27FC236}">
                <a16:creationId xmlns:a16="http://schemas.microsoft.com/office/drawing/2014/main" id="{91498E46-FC9E-447A-8904-FAA887E2C269}"/>
              </a:ext>
            </a:extLst>
          </p:cNvPr>
          <p:cNvSpPr/>
          <p:nvPr/>
        </p:nvSpPr>
        <p:spPr>
          <a:xfrm>
            <a:off x="377203" y="1146750"/>
            <a:ext cx="4233443" cy="1833451"/>
          </a:xfrm>
          <a:prstGeom prst="rect">
            <a:avLst/>
          </a:prstGeom>
        </p:spPr>
        <p:txBody>
          <a:bodyPr wrap="square">
            <a:spAutoFit/>
          </a:bodyPr>
          <a:lstStyle/>
          <a:p>
            <a:pPr>
              <a:lnSpc>
                <a:spcPct val="130000"/>
              </a:lnSpc>
            </a:pPr>
            <a:r>
              <a:rPr lang="en-US" sz="1600">
                <a:solidFill>
                  <a:srgbClr val="009147"/>
                </a:solidFill>
                <a:latin typeface="Montserrat Light" charset="0"/>
                <a:ea typeface="Montserrat Light" charset="0"/>
                <a:cs typeface="Montserrat Light" charset="0"/>
              </a:rPr>
              <a:t>Challenge </a:t>
            </a:r>
          </a:p>
          <a:p>
            <a:pPr marL="171450" indent="-171450">
              <a:lnSpc>
                <a:spcPct val="130000"/>
              </a:lnSpc>
              <a:buFont typeface="Wingdings" panose="05000000000000000000" pitchFamily="2" charset="2"/>
              <a:buChar char="v"/>
            </a:pPr>
            <a:r>
              <a:rPr lang="en-US" sz="1200">
                <a:solidFill>
                  <a:schemeClr val="tx1">
                    <a:lumMod val="65000"/>
                    <a:lumOff val="35000"/>
                  </a:schemeClr>
                </a:solidFill>
                <a:latin typeface="Montserrat Light" charset="0"/>
              </a:rPr>
              <a:t>Tanks with existing water and hydrocarbon sludge</a:t>
            </a:r>
          </a:p>
          <a:p>
            <a:pPr marL="171450" indent="-171450">
              <a:lnSpc>
                <a:spcPct val="130000"/>
              </a:lnSpc>
              <a:buFont typeface="Wingdings" panose="05000000000000000000" pitchFamily="2" charset="2"/>
              <a:buChar char="v"/>
            </a:pPr>
            <a:r>
              <a:rPr lang="en-US" sz="1200">
                <a:solidFill>
                  <a:schemeClr val="tx1">
                    <a:lumMod val="65000"/>
                    <a:lumOff val="35000"/>
                  </a:schemeClr>
                </a:solidFill>
                <a:latin typeface="Montserrat Light" charset="0"/>
              </a:rPr>
              <a:t>Tanks have structural members making it difficult to clean with pressure-washers</a:t>
            </a:r>
          </a:p>
          <a:p>
            <a:pPr marL="171450" indent="-171450">
              <a:lnSpc>
                <a:spcPct val="130000"/>
              </a:lnSpc>
              <a:buFont typeface="Wingdings" panose="05000000000000000000" pitchFamily="2" charset="2"/>
              <a:buChar char="v"/>
            </a:pPr>
            <a:r>
              <a:rPr lang="en-US" sz="1200">
                <a:solidFill>
                  <a:schemeClr val="tx1">
                    <a:lumMod val="65000"/>
                    <a:lumOff val="35000"/>
                  </a:schemeClr>
                </a:solidFill>
                <a:latin typeface="Montserrat Light" charset="0"/>
              </a:rPr>
              <a:t>Current industry solution: Pressure-wash and remove hydrocarbon laden sludge manually. Costly for transporting hydrocarbon waste – nasty mess.</a:t>
            </a:r>
          </a:p>
        </p:txBody>
      </p:sp>
      <p:sp>
        <p:nvSpPr>
          <p:cNvPr id="36" name="Shape 2546"/>
          <p:cNvSpPr/>
          <p:nvPr/>
        </p:nvSpPr>
        <p:spPr>
          <a:xfrm>
            <a:off x="6294069" y="3971488"/>
            <a:ext cx="328459" cy="32234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Open Sans" charset="0"/>
            </a:endParaRPr>
          </a:p>
        </p:txBody>
      </p:sp>
      <p:sp>
        <p:nvSpPr>
          <p:cNvPr id="37" name="Shape 2748"/>
          <p:cNvSpPr/>
          <p:nvPr/>
        </p:nvSpPr>
        <p:spPr>
          <a:xfrm>
            <a:off x="6281801" y="5150180"/>
            <a:ext cx="374861" cy="34883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Open Sans" charset="0"/>
            </a:endParaRPr>
          </a:p>
        </p:txBody>
      </p:sp>
      <p:sp>
        <p:nvSpPr>
          <p:cNvPr id="107" name="Right Triangle 106"/>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498E46-FC9E-447A-8904-FAA887E2C269}"/>
              </a:ext>
            </a:extLst>
          </p:cNvPr>
          <p:cNvSpPr/>
          <p:nvPr/>
        </p:nvSpPr>
        <p:spPr>
          <a:xfrm>
            <a:off x="377205" y="2935907"/>
            <a:ext cx="4233442" cy="1833451"/>
          </a:xfrm>
          <a:prstGeom prst="rect">
            <a:avLst/>
          </a:prstGeom>
        </p:spPr>
        <p:txBody>
          <a:bodyPr wrap="square">
            <a:spAutoFit/>
          </a:bodyPr>
          <a:lstStyle/>
          <a:p>
            <a:pPr>
              <a:lnSpc>
                <a:spcPct val="130000"/>
              </a:lnSpc>
            </a:pPr>
            <a:r>
              <a:rPr lang="en-US" sz="1600" dirty="0">
                <a:solidFill>
                  <a:srgbClr val="009147"/>
                </a:solidFill>
                <a:latin typeface="Montserrat Light" charset="0"/>
                <a:ea typeface="Montserrat Light" charset="0"/>
                <a:cs typeface="Montserrat Light" charset="0"/>
              </a:rPr>
              <a:t>Our Solution with AZ</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Utilize AZ in Firehose Induction System to soak walls of tank</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AZ and water soak to the bottom of tank - releases and displaces oil from sludge</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Skim-off and recover incremental oil for refinery </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Re-circulate AZ water to next tank</a:t>
            </a:r>
          </a:p>
          <a:p>
            <a:pPr>
              <a:lnSpc>
                <a:spcPct val="130000"/>
              </a:lnSpc>
            </a:pPr>
            <a:endParaRPr lang="en-US" sz="1200" dirty="0">
              <a:solidFill>
                <a:schemeClr val="tx1">
                  <a:lumMod val="65000"/>
                  <a:lumOff val="35000"/>
                </a:schemeClr>
              </a:solidFill>
              <a:latin typeface="Montserrat Light" charset="0"/>
            </a:endParaRPr>
          </a:p>
        </p:txBody>
      </p:sp>
      <p:sp>
        <p:nvSpPr>
          <p:cNvPr id="88" name="Rectangle 87">
            <a:extLst>
              <a:ext uri="{FF2B5EF4-FFF2-40B4-BE49-F238E27FC236}">
                <a16:creationId xmlns:a16="http://schemas.microsoft.com/office/drawing/2014/main" id="{91498E46-FC9E-447A-8904-FAA887E2C269}"/>
              </a:ext>
            </a:extLst>
          </p:cNvPr>
          <p:cNvSpPr/>
          <p:nvPr/>
        </p:nvSpPr>
        <p:spPr>
          <a:xfrm>
            <a:off x="377204" y="4769358"/>
            <a:ext cx="4233442" cy="1833451"/>
          </a:xfrm>
          <a:prstGeom prst="rect">
            <a:avLst/>
          </a:prstGeom>
        </p:spPr>
        <p:txBody>
          <a:bodyPr wrap="square">
            <a:spAutoFit/>
          </a:bodyPr>
          <a:lstStyle/>
          <a:p>
            <a:pPr>
              <a:lnSpc>
                <a:spcPct val="130000"/>
              </a:lnSpc>
            </a:pPr>
            <a:r>
              <a:rPr lang="en-US" sz="1600" dirty="0">
                <a:solidFill>
                  <a:srgbClr val="009147"/>
                </a:solidFill>
                <a:latin typeface="Montserrat Light" charset="0"/>
                <a:ea typeface="Montserrat Light" charset="0"/>
                <a:cs typeface="Montserrat Light" charset="0"/>
              </a:rPr>
              <a:t>Value to Client</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Effective cleaning and removal of hydrocarbons</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Recover more oil by releasing trapped hydrocarbons </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No equipment or tank degradation </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No hydrocarbons in sludge = cost savings for disposal</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Benefit of environmentally-friendly solution = cost savings for operations near shore </a:t>
            </a:r>
          </a:p>
        </p:txBody>
      </p:sp>
      <p:sp>
        <p:nvSpPr>
          <p:cNvPr id="27" name="TextBox 26">
            <a:extLst>
              <a:ext uri="{FF2B5EF4-FFF2-40B4-BE49-F238E27FC236}">
                <a16:creationId xmlns:a16="http://schemas.microsoft.com/office/drawing/2014/main" id="{4DCB48BA-4289-4860-B658-3A57992E7BF3}"/>
              </a:ext>
            </a:extLst>
          </p:cNvPr>
          <p:cNvSpPr txBox="1"/>
          <p:nvPr/>
        </p:nvSpPr>
        <p:spPr>
          <a:xfrm>
            <a:off x="6421733" y="6169570"/>
            <a:ext cx="3265829" cy="307777"/>
          </a:xfrm>
          <a:prstGeom prst="rect">
            <a:avLst/>
          </a:prstGeom>
          <a:noFill/>
        </p:spPr>
        <p:txBody>
          <a:bodyPr wrap="square" rtlCol="0">
            <a:spAutoFit/>
          </a:bodyPr>
          <a:lstStyle/>
          <a:p>
            <a:pPr algn="ctr"/>
            <a:r>
              <a:rPr lang="en-US" sz="1400">
                <a:solidFill>
                  <a:srgbClr val="00B050"/>
                </a:solidFill>
                <a:latin typeface="Montserrat Light"/>
              </a:rPr>
              <a:t>Typical FSO </a:t>
            </a:r>
          </a:p>
        </p:txBody>
      </p:sp>
      <p:pic>
        <p:nvPicPr>
          <p:cNvPr id="3" name="Picture 2">
            <a:extLst>
              <a:ext uri="{FF2B5EF4-FFF2-40B4-BE49-F238E27FC236}">
                <a16:creationId xmlns:a16="http://schemas.microsoft.com/office/drawing/2014/main" id="{ED7A5B1A-97D1-9E4F-ABBC-384E1FCA9C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0647" y="1632063"/>
            <a:ext cx="7264400" cy="4368800"/>
          </a:xfrm>
          <a:prstGeom prst="rect">
            <a:avLst/>
          </a:prstGeom>
        </p:spPr>
      </p:pic>
    </p:spTree>
    <p:extLst>
      <p:ext uri="{BB962C8B-B14F-4D97-AF65-F5344CB8AC3E}">
        <p14:creationId xmlns:p14="http://schemas.microsoft.com/office/powerpoint/2010/main" val="41646344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481475D-1B49-48BD-8EA9-8099D1DB0DB1}"/>
              </a:ext>
            </a:extLst>
          </p:cNvPr>
          <p:cNvSpPr txBox="1"/>
          <p:nvPr/>
        </p:nvSpPr>
        <p:spPr>
          <a:xfrm>
            <a:off x="1033670" y="452922"/>
            <a:ext cx="8945217" cy="480131"/>
          </a:xfrm>
          <a:prstGeom prst="rect">
            <a:avLst/>
          </a:prstGeom>
          <a:noFill/>
        </p:spPr>
        <p:txBody>
          <a:bodyPr wrap="square" rtlCol="0">
            <a:spAutoFit/>
          </a:bodyPr>
          <a:lstStyle/>
          <a:p>
            <a:pPr algn="ctr">
              <a:lnSpc>
                <a:spcPct val="90000"/>
              </a:lnSpc>
            </a:pPr>
            <a:r>
              <a:rPr lang="en-US" sz="2800" spc="30" dirty="0">
                <a:solidFill>
                  <a:schemeClr val="tx1">
                    <a:lumMod val="75000"/>
                    <a:lumOff val="25000"/>
                  </a:schemeClr>
                </a:solidFill>
                <a:latin typeface="Montserrat-Bold" charset="0"/>
              </a:rPr>
              <a:t>Railcar Tanker Crude Cleaning Application (Pilot)</a:t>
            </a:r>
          </a:p>
        </p:txBody>
      </p:sp>
      <p:grpSp>
        <p:nvGrpSpPr>
          <p:cNvPr id="89" name="Group 88">
            <a:extLst>
              <a:ext uri="{FF2B5EF4-FFF2-40B4-BE49-F238E27FC236}">
                <a16:creationId xmlns:a16="http://schemas.microsoft.com/office/drawing/2014/main" id="{0F9EC1E7-C661-48B3-B91F-6337E570EC07}"/>
              </a:ext>
            </a:extLst>
          </p:cNvPr>
          <p:cNvGrpSpPr/>
          <p:nvPr/>
        </p:nvGrpSpPr>
        <p:grpSpPr>
          <a:xfrm>
            <a:off x="6439618" y="3553467"/>
            <a:ext cx="200688" cy="196736"/>
            <a:chOff x="607056" y="5937853"/>
            <a:chExt cx="351736" cy="344812"/>
          </a:xfrm>
          <a:solidFill>
            <a:schemeClr val="bg1"/>
          </a:solidFill>
        </p:grpSpPr>
        <p:sp>
          <p:nvSpPr>
            <p:cNvPr id="90" name="Rectangle 451">
              <a:extLst>
                <a:ext uri="{FF2B5EF4-FFF2-40B4-BE49-F238E27FC236}">
                  <a16:creationId xmlns:a16="http://schemas.microsoft.com/office/drawing/2014/main" id="{1E2BEEAC-DECA-47A1-B1F9-9E912E0F5B5A}"/>
                </a:ext>
              </a:extLst>
            </p:cNvPr>
            <p:cNvSpPr>
              <a:spLocks noChangeArrowheads="1"/>
            </p:cNvSpPr>
            <p:nvPr/>
          </p:nvSpPr>
          <p:spPr bwMode="auto">
            <a:xfrm>
              <a:off x="670756" y="6097796"/>
              <a:ext cx="21464" cy="214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1" name="Rectangle 452">
              <a:extLst>
                <a:ext uri="{FF2B5EF4-FFF2-40B4-BE49-F238E27FC236}">
                  <a16:creationId xmlns:a16="http://schemas.microsoft.com/office/drawing/2014/main" id="{02D45CBE-28B0-4ABE-9649-E8E1B344CD30}"/>
                </a:ext>
              </a:extLst>
            </p:cNvPr>
            <p:cNvSpPr>
              <a:spLocks noChangeArrowheads="1"/>
            </p:cNvSpPr>
            <p:nvPr/>
          </p:nvSpPr>
          <p:spPr bwMode="auto">
            <a:xfrm>
              <a:off x="670756" y="6153880"/>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2" name="Rectangle 453">
              <a:extLst>
                <a:ext uri="{FF2B5EF4-FFF2-40B4-BE49-F238E27FC236}">
                  <a16:creationId xmlns:a16="http://schemas.microsoft.com/office/drawing/2014/main" id="{A6FC5503-3D90-435F-ADD3-E0839D96598F}"/>
                </a:ext>
              </a:extLst>
            </p:cNvPr>
            <p:cNvSpPr>
              <a:spLocks noChangeArrowheads="1"/>
            </p:cNvSpPr>
            <p:nvPr/>
          </p:nvSpPr>
          <p:spPr bwMode="auto">
            <a:xfrm>
              <a:off x="670756" y="6210656"/>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3" name="Freeform 454">
              <a:extLst>
                <a:ext uri="{FF2B5EF4-FFF2-40B4-BE49-F238E27FC236}">
                  <a16:creationId xmlns:a16="http://schemas.microsoft.com/office/drawing/2014/main" id="{DE679AE8-7E2F-4DCB-BBB1-D1AD6AF8A83B}"/>
                </a:ext>
              </a:extLst>
            </p:cNvPr>
            <p:cNvSpPr>
              <a:spLocks noEditPoints="1"/>
            </p:cNvSpPr>
            <p:nvPr/>
          </p:nvSpPr>
          <p:spPr bwMode="auto">
            <a:xfrm>
              <a:off x="607056" y="5937853"/>
              <a:ext cx="351736" cy="344812"/>
            </a:xfrm>
            <a:custGeom>
              <a:avLst/>
              <a:gdLst>
                <a:gd name="T0" fmla="*/ 428 w 508"/>
                <a:gd name="T1" fmla="*/ 153 h 498"/>
                <a:gd name="T2" fmla="*/ 428 w 508"/>
                <a:gd name="T3" fmla="*/ 0 h 498"/>
                <a:gd name="T4" fmla="*/ 411 w 508"/>
                <a:gd name="T5" fmla="*/ 0 h 498"/>
                <a:gd name="T6" fmla="*/ 411 w 508"/>
                <a:gd name="T7" fmla="*/ 153 h 498"/>
                <a:gd name="T8" fmla="*/ 0 w 508"/>
                <a:gd name="T9" fmla="*/ 153 h 498"/>
                <a:gd name="T10" fmla="*/ 0 w 508"/>
                <a:gd name="T11" fmla="*/ 498 h 498"/>
                <a:gd name="T12" fmla="*/ 508 w 508"/>
                <a:gd name="T13" fmla="*/ 498 h 498"/>
                <a:gd name="T14" fmla="*/ 508 w 508"/>
                <a:gd name="T15" fmla="*/ 153 h 498"/>
                <a:gd name="T16" fmla="*/ 428 w 508"/>
                <a:gd name="T17" fmla="*/ 153 h 498"/>
                <a:gd name="T18" fmla="*/ 491 w 508"/>
                <a:gd name="T19" fmla="*/ 482 h 498"/>
                <a:gd name="T20" fmla="*/ 17 w 508"/>
                <a:gd name="T21" fmla="*/ 482 h 498"/>
                <a:gd name="T22" fmla="*/ 17 w 508"/>
                <a:gd name="T23" fmla="*/ 170 h 498"/>
                <a:gd name="T24" fmla="*/ 491 w 508"/>
                <a:gd name="T25" fmla="*/ 170 h 498"/>
                <a:gd name="T26" fmla="*/ 491 w 508"/>
                <a:gd name="T27" fmla="*/ 4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498">
                  <a:moveTo>
                    <a:pt x="428" y="153"/>
                  </a:moveTo>
                  <a:lnTo>
                    <a:pt x="428" y="0"/>
                  </a:lnTo>
                  <a:lnTo>
                    <a:pt x="411" y="0"/>
                  </a:lnTo>
                  <a:lnTo>
                    <a:pt x="411" y="153"/>
                  </a:lnTo>
                  <a:lnTo>
                    <a:pt x="0" y="153"/>
                  </a:lnTo>
                  <a:lnTo>
                    <a:pt x="0" y="498"/>
                  </a:lnTo>
                  <a:lnTo>
                    <a:pt x="508" y="498"/>
                  </a:lnTo>
                  <a:lnTo>
                    <a:pt x="508" y="153"/>
                  </a:lnTo>
                  <a:lnTo>
                    <a:pt x="428" y="153"/>
                  </a:lnTo>
                  <a:close/>
                  <a:moveTo>
                    <a:pt x="491" y="482"/>
                  </a:moveTo>
                  <a:lnTo>
                    <a:pt x="17" y="482"/>
                  </a:lnTo>
                  <a:lnTo>
                    <a:pt x="17" y="170"/>
                  </a:lnTo>
                  <a:lnTo>
                    <a:pt x="491" y="170"/>
                  </a:lnTo>
                  <a:lnTo>
                    <a:pt x="491"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4" name="Freeform 455">
              <a:extLst>
                <a:ext uri="{FF2B5EF4-FFF2-40B4-BE49-F238E27FC236}">
                  <a16:creationId xmlns:a16="http://schemas.microsoft.com/office/drawing/2014/main" id="{235AB47C-AACB-467A-AD42-05FD4EBDA221}"/>
                </a:ext>
              </a:extLst>
            </p:cNvPr>
            <p:cNvSpPr>
              <a:spLocks noEditPoints="1"/>
            </p:cNvSpPr>
            <p:nvPr/>
          </p:nvSpPr>
          <p:spPr bwMode="auto">
            <a:xfrm>
              <a:off x="752458" y="6074947"/>
              <a:ext cx="175175" cy="176560"/>
            </a:xfrm>
            <a:custGeom>
              <a:avLst/>
              <a:gdLst>
                <a:gd name="T0" fmla="*/ 53 w 107"/>
                <a:gd name="T1" fmla="*/ 108 h 108"/>
                <a:gd name="T2" fmla="*/ 107 w 107"/>
                <a:gd name="T3" fmla="*/ 54 h 108"/>
                <a:gd name="T4" fmla="*/ 53 w 107"/>
                <a:gd name="T5" fmla="*/ 0 h 108"/>
                <a:gd name="T6" fmla="*/ 0 w 107"/>
                <a:gd name="T7" fmla="*/ 54 h 108"/>
                <a:gd name="T8" fmla="*/ 53 w 107"/>
                <a:gd name="T9" fmla="*/ 108 h 108"/>
                <a:gd name="T10" fmla="*/ 53 w 107"/>
                <a:gd name="T11" fmla="*/ 7 h 108"/>
                <a:gd name="T12" fmla="*/ 100 w 107"/>
                <a:gd name="T13" fmla="*/ 54 h 108"/>
                <a:gd name="T14" fmla="*/ 53 w 107"/>
                <a:gd name="T15" fmla="*/ 101 h 108"/>
                <a:gd name="T16" fmla="*/ 7 w 107"/>
                <a:gd name="T17" fmla="*/ 54 h 108"/>
                <a:gd name="T18" fmla="*/ 53 w 107"/>
                <a:gd name="T1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83" y="108"/>
                    <a:pt x="107" y="84"/>
                    <a:pt x="107" y="54"/>
                  </a:cubicBezTo>
                  <a:cubicBezTo>
                    <a:pt x="107" y="25"/>
                    <a:pt x="83" y="0"/>
                    <a:pt x="53" y="0"/>
                  </a:cubicBezTo>
                  <a:cubicBezTo>
                    <a:pt x="24" y="0"/>
                    <a:pt x="0" y="25"/>
                    <a:pt x="0" y="54"/>
                  </a:cubicBezTo>
                  <a:cubicBezTo>
                    <a:pt x="0" y="84"/>
                    <a:pt x="24" y="108"/>
                    <a:pt x="53" y="108"/>
                  </a:cubicBezTo>
                  <a:close/>
                  <a:moveTo>
                    <a:pt x="53" y="7"/>
                  </a:moveTo>
                  <a:cubicBezTo>
                    <a:pt x="79" y="7"/>
                    <a:pt x="100" y="28"/>
                    <a:pt x="100" y="54"/>
                  </a:cubicBezTo>
                  <a:cubicBezTo>
                    <a:pt x="100" y="80"/>
                    <a:pt x="79" y="101"/>
                    <a:pt x="53" y="101"/>
                  </a:cubicBezTo>
                  <a:cubicBezTo>
                    <a:pt x="28" y="101"/>
                    <a:pt x="7" y="80"/>
                    <a:pt x="7" y="54"/>
                  </a:cubicBezTo>
                  <a:cubicBezTo>
                    <a:pt x="7" y="28"/>
                    <a:pt x="28"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5" name="Freeform 456">
              <a:extLst>
                <a:ext uri="{FF2B5EF4-FFF2-40B4-BE49-F238E27FC236}">
                  <a16:creationId xmlns:a16="http://schemas.microsoft.com/office/drawing/2014/main" id="{C08B431B-642D-4169-90C7-709560345C3A}"/>
                </a:ext>
              </a:extLst>
            </p:cNvPr>
            <p:cNvSpPr>
              <a:spLocks noEditPoints="1"/>
            </p:cNvSpPr>
            <p:nvPr/>
          </p:nvSpPr>
          <p:spPr bwMode="auto">
            <a:xfrm>
              <a:off x="796771" y="6120645"/>
              <a:ext cx="85164" cy="85164"/>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7 h 52"/>
                <a:gd name="T12" fmla="*/ 46 w 52"/>
                <a:gd name="T13" fmla="*/ 26 h 52"/>
                <a:gd name="T14" fmla="*/ 26 w 52"/>
                <a:gd name="T15" fmla="*/ 45 h 52"/>
                <a:gd name="T16" fmla="*/ 7 w 52"/>
                <a:gd name="T17" fmla="*/ 26 h 52"/>
                <a:gd name="T18" fmla="*/ 26 w 52"/>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41" y="52"/>
                    <a:pt x="52" y="40"/>
                    <a:pt x="52" y="26"/>
                  </a:cubicBezTo>
                  <a:cubicBezTo>
                    <a:pt x="52" y="12"/>
                    <a:pt x="41" y="0"/>
                    <a:pt x="26" y="0"/>
                  </a:cubicBezTo>
                  <a:cubicBezTo>
                    <a:pt x="12" y="0"/>
                    <a:pt x="0" y="12"/>
                    <a:pt x="0" y="26"/>
                  </a:cubicBezTo>
                  <a:cubicBezTo>
                    <a:pt x="0" y="40"/>
                    <a:pt x="12" y="52"/>
                    <a:pt x="26" y="52"/>
                  </a:cubicBezTo>
                  <a:close/>
                  <a:moveTo>
                    <a:pt x="26" y="7"/>
                  </a:moveTo>
                  <a:cubicBezTo>
                    <a:pt x="37" y="7"/>
                    <a:pt x="46" y="16"/>
                    <a:pt x="46" y="26"/>
                  </a:cubicBezTo>
                  <a:cubicBezTo>
                    <a:pt x="46" y="37"/>
                    <a:pt x="37" y="45"/>
                    <a:pt x="26" y="45"/>
                  </a:cubicBezTo>
                  <a:cubicBezTo>
                    <a:pt x="16" y="45"/>
                    <a:pt x="7" y="37"/>
                    <a:pt x="7" y="26"/>
                  </a:cubicBezTo>
                  <a:cubicBezTo>
                    <a:pt x="7" y="16"/>
                    <a:pt x="16" y="7"/>
                    <a:pt x="2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grpSp>
      <p:sp>
        <p:nvSpPr>
          <p:cNvPr id="21" name="Rectangle 20">
            <a:extLst>
              <a:ext uri="{FF2B5EF4-FFF2-40B4-BE49-F238E27FC236}">
                <a16:creationId xmlns:a16="http://schemas.microsoft.com/office/drawing/2014/main" id="{91498E46-FC9E-447A-8904-FAA887E2C269}"/>
              </a:ext>
            </a:extLst>
          </p:cNvPr>
          <p:cNvSpPr/>
          <p:nvPr/>
        </p:nvSpPr>
        <p:spPr>
          <a:xfrm>
            <a:off x="377204" y="1060409"/>
            <a:ext cx="3981930" cy="1833451"/>
          </a:xfrm>
          <a:prstGeom prst="rect">
            <a:avLst/>
          </a:prstGeom>
        </p:spPr>
        <p:txBody>
          <a:bodyPr wrap="square">
            <a:spAutoFit/>
          </a:bodyPr>
          <a:lstStyle/>
          <a:p>
            <a:pPr>
              <a:lnSpc>
                <a:spcPct val="130000"/>
              </a:lnSpc>
            </a:pPr>
            <a:r>
              <a:rPr lang="en-US" sz="1600" dirty="0">
                <a:solidFill>
                  <a:srgbClr val="009147"/>
                </a:solidFill>
                <a:latin typeface="Montserrat Light" charset="0"/>
                <a:ea typeface="Montserrat Light" charset="0"/>
                <a:cs typeface="Montserrat Light" charset="0"/>
              </a:rPr>
              <a:t>Challenge </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Railcar tanker with heavy hydrocarbon sludge</a:t>
            </a:r>
          </a:p>
          <a:p>
            <a:pPr marL="171450" indent="-171450">
              <a:lnSpc>
                <a:spcPct val="130000"/>
              </a:lnSpc>
              <a:buFont typeface="Wingdings" panose="05000000000000000000" pitchFamily="2" charset="2"/>
              <a:buChar char="v"/>
            </a:pPr>
            <a:r>
              <a:rPr lang="en-US" sz="1200" dirty="0">
                <a:solidFill>
                  <a:schemeClr val="tx1">
                    <a:lumMod val="65000"/>
                    <a:lumOff val="35000"/>
                  </a:schemeClr>
                </a:solidFill>
                <a:latin typeface="Montserrat Light" charset="0"/>
              </a:rPr>
              <a:t>Current industry solution: Pressure-wash/steam and scrape to clean hydrocarbon/paraffin. Manually shovel hydrocarbon laden sludge thru BOV or suck it out of heel. Hazardous for personnel and costly for transporting / disposal of hydrocarbon waste – nasty mess.</a:t>
            </a:r>
          </a:p>
        </p:txBody>
      </p:sp>
      <p:sp>
        <p:nvSpPr>
          <p:cNvPr id="36" name="Shape 2546"/>
          <p:cNvSpPr/>
          <p:nvPr/>
        </p:nvSpPr>
        <p:spPr>
          <a:xfrm>
            <a:off x="6294069" y="3971488"/>
            <a:ext cx="328459" cy="32234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Open Sans" charset="0"/>
            </a:endParaRPr>
          </a:p>
        </p:txBody>
      </p:sp>
      <p:sp>
        <p:nvSpPr>
          <p:cNvPr id="37" name="Shape 2748"/>
          <p:cNvSpPr/>
          <p:nvPr/>
        </p:nvSpPr>
        <p:spPr>
          <a:xfrm>
            <a:off x="6281801" y="5150180"/>
            <a:ext cx="374861" cy="34883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Open Sans" charset="0"/>
            </a:endParaRPr>
          </a:p>
        </p:txBody>
      </p:sp>
      <p:sp>
        <p:nvSpPr>
          <p:cNvPr id="107" name="Right Triangle 106"/>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Rectangle 86">
            <a:extLst>
              <a:ext uri="{FF2B5EF4-FFF2-40B4-BE49-F238E27FC236}">
                <a16:creationId xmlns:a16="http://schemas.microsoft.com/office/drawing/2014/main" id="{91498E46-FC9E-447A-8904-FAA887E2C269}"/>
              </a:ext>
            </a:extLst>
          </p:cNvPr>
          <p:cNvSpPr/>
          <p:nvPr/>
        </p:nvSpPr>
        <p:spPr>
          <a:xfrm>
            <a:off x="377204" y="2862823"/>
            <a:ext cx="4064891" cy="2073516"/>
          </a:xfrm>
          <a:prstGeom prst="rect">
            <a:avLst/>
          </a:prstGeom>
        </p:spPr>
        <p:txBody>
          <a:bodyPr wrap="square">
            <a:spAutoFit/>
          </a:bodyPr>
          <a:lstStyle/>
          <a:p>
            <a:pPr>
              <a:lnSpc>
                <a:spcPct val="130000"/>
              </a:lnSpc>
            </a:pPr>
            <a:r>
              <a:rPr lang="en-US" sz="1600" dirty="0">
                <a:solidFill>
                  <a:srgbClr val="009147"/>
                </a:solidFill>
                <a:latin typeface="Montserrat Light" charset="0"/>
                <a:ea typeface="Montserrat Light" charset="0"/>
                <a:cs typeface="Montserrat Light" charset="0"/>
              </a:rPr>
              <a:t>Our Solution with AZ</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Add AZ to hot oiler with existing water</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AZ / water heated 200 F injected Railcar for 1 hour – releases and displaces oil from sludge</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Recover incremental oil for refinery </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Re-capture AZ water for next railcar tanker</a:t>
            </a:r>
          </a:p>
          <a:p>
            <a:pPr marL="171450" indent="-171450">
              <a:lnSpc>
                <a:spcPct val="130000"/>
              </a:lnSpc>
              <a:buFont typeface="Wingdings" panose="05000000000000000000" pitchFamily="2" charset="2"/>
              <a:buChar char="Ø"/>
            </a:pPr>
            <a:r>
              <a:rPr lang="en-US" sz="1200" dirty="0">
                <a:solidFill>
                  <a:schemeClr val="tx1">
                    <a:lumMod val="65000"/>
                    <a:lumOff val="35000"/>
                  </a:schemeClr>
                </a:solidFill>
                <a:latin typeface="Montserrat Light" charset="0"/>
              </a:rPr>
              <a:t>Remove clean hydrocarbon-free waste</a:t>
            </a:r>
          </a:p>
          <a:p>
            <a:pPr marL="171450" indent="-171450">
              <a:lnSpc>
                <a:spcPct val="130000"/>
              </a:lnSpc>
              <a:buFont typeface="Wingdings" panose="05000000000000000000" pitchFamily="2" charset="2"/>
              <a:buChar char="Ø"/>
            </a:pPr>
            <a:endParaRPr lang="en-US" sz="1200" dirty="0">
              <a:solidFill>
                <a:schemeClr val="tx1">
                  <a:lumMod val="65000"/>
                  <a:lumOff val="35000"/>
                </a:schemeClr>
              </a:solidFill>
              <a:latin typeface="Montserrat Light" charset="0"/>
            </a:endParaRPr>
          </a:p>
        </p:txBody>
      </p:sp>
      <p:sp>
        <p:nvSpPr>
          <p:cNvPr id="88" name="Rectangle 87">
            <a:extLst>
              <a:ext uri="{FF2B5EF4-FFF2-40B4-BE49-F238E27FC236}">
                <a16:creationId xmlns:a16="http://schemas.microsoft.com/office/drawing/2014/main" id="{91498E46-FC9E-447A-8904-FAA887E2C269}"/>
              </a:ext>
            </a:extLst>
          </p:cNvPr>
          <p:cNvSpPr/>
          <p:nvPr/>
        </p:nvSpPr>
        <p:spPr>
          <a:xfrm>
            <a:off x="377204" y="4728543"/>
            <a:ext cx="3981930" cy="1833451"/>
          </a:xfrm>
          <a:prstGeom prst="rect">
            <a:avLst/>
          </a:prstGeom>
        </p:spPr>
        <p:txBody>
          <a:bodyPr wrap="square">
            <a:spAutoFit/>
          </a:bodyPr>
          <a:lstStyle/>
          <a:p>
            <a:pPr>
              <a:lnSpc>
                <a:spcPct val="130000"/>
              </a:lnSpc>
            </a:pPr>
            <a:r>
              <a:rPr lang="en-US" sz="1600" dirty="0">
                <a:solidFill>
                  <a:srgbClr val="009147"/>
                </a:solidFill>
                <a:latin typeface="Montserrat Light" charset="0"/>
                <a:ea typeface="Montserrat Light" charset="0"/>
                <a:cs typeface="Montserrat Light" charset="0"/>
              </a:rPr>
              <a:t>Value to Client</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Effective cleaning and removal of hydrocarbons</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Recover more oil by releasing trapped hydrocarbons </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No equipment or tank degradation / improved operations</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No hydrocarbons in sludge = cost savings for disposal</a:t>
            </a:r>
          </a:p>
          <a:p>
            <a:pPr marL="171450" indent="-171450">
              <a:lnSpc>
                <a:spcPct val="130000"/>
              </a:lnSpc>
              <a:buFont typeface="Wingdings" panose="05000000000000000000" pitchFamily="2" charset="2"/>
              <a:buChar char="ü"/>
            </a:pPr>
            <a:r>
              <a:rPr lang="en-US" sz="1200" dirty="0">
                <a:solidFill>
                  <a:schemeClr val="tx1">
                    <a:lumMod val="65000"/>
                    <a:lumOff val="35000"/>
                  </a:schemeClr>
                </a:solidFill>
                <a:latin typeface="Montserrat Light" charset="0"/>
              </a:rPr>
              <a:t>Benefit of environmentally-friendly solution = cost savings for on-site operations</a:t>
            </a:r>
          </a:p>
        </p:txBody>
      </p:sp>
      <p:sp>
        <p:nvSpPr>
          <p:cNvPr id="27" name="TextBox 26">
            <a:extLst>
              <a:ext uri="{FF2B5EF4-FFF2-40B4-BE49-F238E27FC236}">
                <a16:creationId xmlns:a16="http://schemas.microsoft.com/office/drawing/2014/main" id="{4DCB48BA-4289-4860-B658-3A57992E7BF3}"/>
              </a:ext>
            </a:extLst>
          </p:cNvPr>
          <p:cNvSpPr txBox="1"/>
          <p:nvPr/>
        </p:nvSpPr>
        <p:spPr>
          <a:xfrm>
            <a:off x="6421733" y="6408106"/>
            <a:ext cx="3265829" cy="307777"/>
          </a:xfrm>
          <a:prstGeom prst="rect">
            <a:avLst/>
          </a:prstGeom>
          <a:noFill/>
        </p:spPr>
        <p:txBody>
          <a:bodyPr wrap="square" rtlCol="0">
            <a:spAutoFit/>
          </a:bodyPr>
          <a:lstStyle/>
          <a:p>
            <a:pPr algn="ctr"/>
            <a:r>
              <a:rPr lang="en-US" sz="1400">
                <a:solidFill>
                  <a:srgbClr val="00B050"/>
                </a:solidFill>
                <a:latin typeface="Montserrat Light"/>
              </a:rPr>
              <a:t>Typical Tanker Railcar  </a:t>
            </a:r>
          </a:p>
        </p:txBody>
      </p:sp>
      <p:pic>
        <p:nvPicPr>
          <p:cNvPr id="8" name="Picture 7">
            <a:extLst>
              <a:ext uri="{FF2B5EF4-FFF2-40B4-BE49-F238E27FC236}">
                <a16:creationId xmlns:a16="http://schemas.microsoft.com/office/drawing/2014/main" id="{5F055453-69BE-3340-A89A-E91903FFBE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2220" y="1544001"/>
            <a:ext cx="7372221" cy="2061613"/>
          </a:xfrm>
          <a:prstGeom prst="rect">
            <a:avLst/>
          </a:prstGeom>
        </p:spPr>
      </p:pic>
      <p:pic>
        <p:nvPicPr>
          <p:cNvPr id="10" name="Picture 9">
            <a:extLst>
              <a:ext uri="{FF2B5EF4-FFF2-40B4-BE49-F238E27FC236}">
                <a16:creationId xmlns:a16="http://schemas.microsoft.com/office/drawing/2014/main" id="{FFA1B8D6-B068-1147-BF48-9AB3544AA6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80992" y="3681620"/>
            <a:ext cx="5791200" cy="2781300"/>
          </a:xfrm>
          <a:prstGeom prst="rect">
            <a:avLst/>
          </a:prstGeom>
        </p:spPr>
      </p:pic>
    </p:spTree>
    <p:extLst>
      <p:ext uri="{BB962C8B-B14F-4D97-AF65-F5344CB8AC3E}">
        <p14:creationId xmlns:p14="http://schemas.microsoft.com/office/powerpoint/2010/main" val="1708646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24">
            <a:extLst>
              <a:ext uri="{FF2B5EF4-FFF2-40B4-BE49-F238E27FC236}">
                <a16:creationId xmlns:a16="http://schemas.microsoft.com/office/drawing/2014/main" id="{B6E08C89-1BEC-496D-9FBD-98C8ED54ADD2}"/>
              </a:ext>
            </a:extLst>
          </p:cNvPr>
          <p:cNvSpPr txBox="1"/>
          <p:nvPr/>
        </p:nvSpPr>
        <p:spPr>
          <a:xfrm>
            <a:off x="200355" y="537389"/>
            <a:ext cx="6068560" cy="1421928"/>
          </a:xfrm>
          <a:prstGeom prst="rect">
            <a:avLst/>
          </a:prstGeom>
          <a:noFill/>
        </p:spPr>
        <p:txBody>
          <a:bodyPr wrap="square" rtlCol="0">
            <a:spAutoFit/>
          </a:bodyPr>
          <a:lstStyle/>
          <a:p>
            <a:pPr algn="ctr">
              <a:lnSpc>
                <a:spcPct val="90000"/>
              </a:lnSpc>
            </a:pPr>
            <a:r>
              <a:rPr lang="en-US" sz="3200" spc="30" dirty="0">
                <a:solidFill>
                  <a:schemeClr val="tx1">
                    <a:lumMod val="75000"/>
                    <a:lumOff val="25000"/>
                  </a:schemeClr>
                </a:solidFill>
                <a:latin typeface="Montserrat"/>
              </a:rPr>
              <a:t>API-16 Oil </a:t>
            </a:r>
          </a:p>
          <a:p>
            <a:pPr algn="ctr">
              <a:lnSpc>
                <a:spcPct val="90000"/>
              </a:lnSpc>
            </a:pPr>
            <a:r>
              <a:rPr lang="en-US" sz="3200" spc="30" dirty="0" err="1">
                <a:solidFill>
                  <a:schemeClr val="tx1">
                    <a:lumMod val="75000"/>
                    <a:lumOff val="25000"/>
                  </a:schemeClr>
                </a:solidFill>
                <a:latin typeface="Montserrat"/>
              </a:rPr>
              <a:t>AlphaZyme</a:t>
            </a:r>
            <a:r>
              <a:rPr lang="en-US" sz="3200" spc="30" dirty="0">
                <a:solidFill>
                  <a:schemeClr val="tx1">
                    <a:lumMod val="75000"/>
                    <a:lumOff val="25000"/>
                  </a:schemeClr>
                </a:solidFill>
                <a:latin typeface="Montserrat"/>
              </a:rPr>
              <a:t> D300® </a:t>
            </a:r>
            <a:r>
              <a:rPr lang="en-US" sz="3200" spc="30" dirty="0">
                <a:solidFill>
                  <a:srgbClr val="00B050"/>
                </a:solidFill>
                <a:latin typeface="Montserrat"/>
              </a:rPr>
              <a:t>Client Field Test</a:t>
            </a:r>
            <a:endParaRPr lang="en-US" sz="3200" dirty="0">
              <a:solidFill>
                <a:srgbClr val="00B050"/>
              </a:solidFill>
              <a:latin typeface="Montserrat"/>
              <a:ea typeface="Montserrat Light" charset="0"/>
              <a:cs typeface="Montserrat Light" charset="0"/>
            </a:endParaRPr>
          </a:p>
          <a:p>
            <a:pPr algn="ctr">
              <a:lnSpc>
                <a:spcPct val="90000"/>
              </a:lnSpc>
            </a:pPr>
            <a:endParaRPr lang="en-US" sz="3200" spc="30" dirty="0">
              <a:solidFill>
                <a:schemeClr val="tx1">
                  <a:lumMod val="75000"/>
                  <a:lumOff val="25000"/>
                </a:schemeClr>
              </a:solidFill>
              <a:latin typeface="Montserrat"/>
            </a:endParaRPr>
          </a:p>
        </p:txBody>
      </p:sp>
      <p:grpSp>
        <p:nvGrpSpPr>
          <p:cNvPr id="37" name="Group 36">
            <a:extLst>
              <a:ext uri="{FF2B5EF4-FFF2-40B4-BE49-F238E27FC236}">
                <a16:creationId xmlns:a16="http://schemas.microsoft.com/office/drawing/2014/main" id="{CBCA59F0-3B51-44F3-BCCA-2D833539C4A1}"/>
              </a:ext>
            </a:extLst>
          </p:cNvPr>
          <p:cNvGrpSpPr/>
          <p:nvPr/>
        </p:nvGrpSpPr>
        <p:grpSpPr>
          <a:xfrm>
            <a:off x="6563829" y="2132591"/>
            <a:ext cx="4545918" cy="672631"/>
            <a:chOff x="6443660" y="2334566"/>
            <a:chExt cx="4545918" cy="672631"/>
          </a:xfrm>
        </p:grpSpPr>
        <p:grpSp>
          <p:nvGrpSpPr>
            <p:cNvPr id="38" name="Group 37">
              <a:extLst>
                <a:ext uri="{FF2B5EF4-FFF2-40B4-BE49-F238E27FC236}">
                  <a16:creationId xmlns:a16="http://schemas.microsoft.com/office/drawing/2014/main" id="{C401DC51-86E7-49F5-A229-086E5A9E3150}"/>
                </a:ext>
              </a:extLst>
            </p:cNvPr>
            <p:cNvGrpSpPr/>
            <p:nvPr/>
          </p:nvGrpSpPr>
          <p:grpSpPr>
            <a:xfrm>
              <a:off x="6821967" y="2334566"/>
              <a:ext cx="4167611" cy="672631"/>
              <a:chOff x="6821967" y="2315516"/>
              <a:chExt cx="4167611" cy="672631"/>
            </a:xfrm>
          </p:grpSpPr>
          <p:sp>
            <p:nvSpPr>
              <p:cNvPr id="40" name="TextBox 39">
                <a:extLst>
                  <a:ext uri="{FF2B5EF4-FFF2-40B4-BE49-F238E27FC236}">
                    <a16:creationId xmlns:a16="http://schemas.microsoft.com/office/drawing/2014/main" id="{B2AF2F1A-8C5D-46EF-92E4-1E7CE2C8851C}"/>
                  </a:ext>
                </a:extLst>
              </p:cNvPr>
              <p:cNvSpPr txBox="1"/>
              <p:nvPr/>
            </p:nvSpPr>
            <p:spPr>
              <a:xfrm>
                <a:off x="6821967" y="2315516"/>
                <a:ext cx="3191643"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Cut plastic bottle received API-16 oil</a:t>
                </a:r>
              </a:p>
            </p:txBody>
          </p:sp>
          <p:sp>
            <p:nvSpPr>
              <p:cNvPr id="41" name="Rectangle 40">
                <a:extLst>
                  <a:ext uri="{FF2B5EF4-FFF2-40B4-BE49-F238E27FC236}">
                    <a16:creationId xmlns:a16="http://schemas.microsoft.com/office/drawing/2014/main" id="{250E04BF-FB04-4BCE-8845-5ED743FBFA22}"/>
                  </a:ext>
                </a:extLst>
              </p:cNvPr>
              <p:cNvSpPr/>
              <p:nvPr/>
            </p:nvSpPr>
            <p:spPr>
              <a:xfrm>
                <a:off x="6837287" y="2661263"/>
                <a:ext cx="4152291" cy="326884"/>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Water only added, no reaction after period of time</a:t>
                </a:r>
              </a:p>
            </p:txBody>
          </p:sp>
        </p:grpSp>
        <p:sp>
          <p:nvSpPr>
            <p:cNvPr id="39" name="Isosceles Triangle 54">
              <a:extLst>
                <a:ext uri="{FF2B5EF4-FFF2-40B4-BE49-F238E27FC236}">
                  <a16:creationId xmlns:a16="http://schemas.microsoft.com/office/drawing/2014/main" id="{C5188EEF-81CD-49D5-9362-B047051562AF}"/>
                </a:ext>
              </a:extLst>
            </p:cNvPr>
            <p:cNvSpPr/>
            <p:nvPr/>
          </p:nvSpPr>
          <p:spPr>
            <a:xfrm rot="5400000">
              <a:off x="6348306" y="2592750"/>
              <a:ext cx="422499" cy="231791"/>
            </a:xfrm>
            <a:prstGeom prst="triangle">
              <a:avLst/>
            </a:prstGeom>
            <a:solidFill>
              <a:srgbClr val="2EA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grpSp>
        <p:nvGrpSpPr>
          <p:cNvPr id="42" name="Group 41">
            <a:extLst>
              <a:ext uri="{FF2B5EF4-FFF2-40B4-BE49-F238E27FC236}">
                <a16:creationId xmlns:a16="http://schemas.microsoft.com/office/drawing/2014/main" id="{755D06C0-F62C-4411-9CCB-E51BC6888BC5}"/>
              </a:ext>
            </a:extLst>
          </p:cNvPr>
          <p:cNvGrpSpPr/>
          <p:nvPr/>
        </p:nvGrpSpPr>
        <p:grpSpPr>
          <a:xfrm>
            <a:off x="6599907" y="5472183"/>
            <a:ext cx="5279673" cy="931164"/>
            <a:chOff x="6443660" y="3588449"/>
            <a:chExt cx="4545918" cy="931164"/>
          </a:xfrm>
        </p:grpSpPr>
        <p:grpSp>
          <p:nvGrpSpPr>
            <p:cNvPr id="43" name="Group 42">
              <a:extLst>
                <a:ext uri="{FF2B5EF4-FFF2-40B4-BE49-F238E27FC236}">
                  <a16:creationId xmlns:a16="http://schemas.microsoft.com/office/drawing/2014/main" id="{3D7F08EA-9420-4646-9762-795B46F27707}"/>
                </a:ext>
              </a:extLst>
            </p:cNvPr>
            <p:cNvGrpSpPr/>
            <p:nvPr/>
          </p:nvGrpSpPr>
          <p:grpSpPr>
            <a:xfrm>
              <a:off x="6821967" y="3588449"/>
              <a:ext cx="4167611" cy="931164"/>
              <a:chOff x="6821967" y="2315516"/>
              <a:chExt cx="4167611" cy="931164"/>
            </a:xfrm>
          </p:grpSpPr>
          <p:sp>
            <p:nvSpPr>
              <p:cNvPr id="45" name="TextBox 44">
                <a:extLst>
                  <a:ext uri="{FF2B5EF4-FFF2-40B4-BE49-F238E27FC236}">
                    <a16:creationId xmlns:a16="http://schemas.microsoft.com/office/drawing/2014/main" id="{C11AED18-0D42-4480-A64A-ACF99D8CDF92}"/>
                  </a:ext>
                </a:extLst>
              </p:cNvPr>
              <p:cNvSpPr txBox="1"/>
              <p:nvPr/>
            </p:nvSpPr>
            <p:spPr>
              <a:xfrm>
                <a:off x="6821967" y="2315516"/>
                <a:ext cx="1293046"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After 5-hours</a:t>
                </a:r>
              </a:p>
            </p:txBody>
          </p:sp>
          <p:sp>
            <p:nvSpPr>
              <p:cNvPr id="46" name="Rectangle 45">
                <a:extLst>
                  <a:ext uri="{FF2B5EF4-FFF2-40B4-BE49-F238E27FC236}">
                    <a16:creationId xmlns:a16="http://schemas.microsoft.com/office/drawing/2014/main" id="{9E7C49DB-0013-424F-8368-8B3D37D864A9}"/>
                  </a:ext>
                </a:extLst>
              </p:cNvPr>
              <p:cNvSpPr/>
              <p:nvPr/>
            </p:nvSpPr>
            <p:spPr>
              <a:xfrm>
                <a:off x="6837287" y="2661263"/>
                <a:ext cx="4152291" cy="585417"/>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AZ has released more than 90% oil from bottom and side walls, without agitation or heat</a:t>
                </a:r>
              </a:p>
            </p:txBody>
          </p:sp>
        </p:grpSp>
        <p:sp>
          <p:nvSpPr>
            <p:cNvPr id="44" name="Isosceles Triangle 50">
              <a:extLst>
                <a:ext uri="{FF2B5EF4-FFF2-40B4-BE49-F238E27FC236}">
                  <a16:creationId xmlns:a16="http://schemas.microsoft.com/office/drawing/2014/main" id="{78E0F487-C0A0-4957-9F61-69EBD53CB888}"/>
                </a:ext>
              </a:extLst>
            </p:cNvPr>
            <p:cNvSpPr/>
            <p:nvPr/>
          </p:nvSpPr>
          <p:spPr>
            <a:xfrm rot="5400000">
              <a:off x="6348306" y="3846633"/>
              <a:ext cx="422499" cy="231791"/>
            </a:xfrm>
            <a:prstGeom prst="triangle">
              <a:avLst/>
            </a:prstGeom>
            <a:solidFill>
              <a:srgbClr val="006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grpSp>
        <p:nvGrpSpPr>
          <p:cNvPr id="47" name="Group 46">
            <a:extLst>
              <a:ext uri="{FF2B5EF4-FFF2-40B4-BE49-F238E27FC236}">
                <a16:creationId xmlns:a16="http://schemas.microsoft.com/office/drawing/2014/main" id="{66E754C6-D18E-4BD7-9A63-2944799D0445}"/>
              </a:ext>
            </a:extLst>
          </p:cNvPr>
          <p:cNvGrpSpPr/>
          <p:nvPr/>
        </p:nvGrpSpPr>
        <p:grpSpPr>
          <a:xfrm>
            <a:off x="6563829" y="1308425"/>
            <a:ext cx="4545918" cy="672631"/>
            <a:chOff x="6443660" y="4842333"/>
            <a:chExt cx="4545918" cy="672631"/>
          </a:xfrm>
        </p:grpSpPr>
        <p:grpSp>
          <p:nvGrpSpPr>
            <p:cNvPr id="48" name="Group 47">
              <a:extLst>
                <a:ext uri="{FF2B5EF4-FFF2-40B4-BE49-F238E27FC236}">
                  <a16:creationId xmlns:a16="http://schemas.microsoft.com/office/drawing/2014/main" id="{DDC7490D-24F3-4745-A4B8-67944950E8CC}"/>
                </a:ext>
              </a:extLst>
            </p:cNvPr>
            <p:cNvGrpSpPr/>
            <p:nvPr/>
          </p:nvGrpSpPr>
          <p:grpSpPr>
            <a:xfrm>
              <a:off x="6821967" y="4842333"/>
              <a:ext cx="4167611" cy="672631"/>
              <a:chOff x="6821967" y="2315516"/>
              <a:chExt cx="4167611" cy="672631"/>
            </a:xfrm>
          </p:grpSpPr>
          <p:sp>
            <p:nvSpPr>
              <p:cNvPr id="50" name="TextBox 49">
                <a:extLst>
                  <a:ext uri="{FF2B5EF4-FFF2-40B4-BE49-F238E27FC236}">
                    <a16:creationId xmlns:a16="http://schemas.microsoft.com/office/drawing/2014/main" id="{486FCB4B-D9B3-4DC3-B12E-ED592D9F57F5}"/>
                  </a:ext>
                </a:extLst>
              </p:cNvPr>
              <p:cNvSpPr txBox="1"/>
              <p:nvPr/>
            </p:nvSpPr>
            <p:spPr>
              <a:xfrm>
                <a:off x="6821967" y="2315516"/>
                <a:ext cx="2695610"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Service Hand Field Test, Oman</a:t>
                </a:r>
              </a:p>
            </p:txBody>
          </p:sp>
          <p:sp>
            <p:nvSpPr>
              <p:cNvPr id="51" name="Rectangle 50">
                <a:extLst>
                  <a:ext uri="{FF2B5EF4-FFF2-40B4-BE49-F238E27FC236}">
                    <a16:creationId xmlns:a16="http://schemas.microsoft.com/office/drawing/2014/main" id="{6A908BD9-29DB-4095-AE76-1D5622613FAC}"/>
                  </a:ext>
                </a:extLst>
              </p:cNvPr>
              <p:cNvSpPr/>
              <p:nvPr/>
            </p:nvSpPr>
            <p:spPr>
              <a:xfrm>
                <a:off x="6837287" y="2661263"/>
                <a:ext cx="4152291" cy="326884"/>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API-16 oil poured into glass container</a:t>
                </a:r>
              </a:p>
            </p:txBody>
          </p:sp>
        </p:grpSp>
        <p:sp>
          <p:nvSpPr>
            <p:cNvPr id="49" name="Isosceles Triangle 46">
              <a:extLst>
                <a:ext uri="{FF2B5EF4-FFF2-40B4-BE49-F238E27FC236}">
                  <a16:creationId xmlns:a16="http://schemas.microsoft.com/office/drawing/2014/main" id="{E667BA13-CC1C-4989-B712-AB8D66733CAF}"/>
                </a:ext>
              </a:extLst>
            </p:cNvPr>
            <p:cNvSpPr/>
            <p:nvPr/>
          </p:nvSpPr>
          <p:spPr>
            <a:xfrm rot="5400000">
              <a:off x="6348306" y="5100517"/>
              <a:ext cx="422499" cy="231791"/>
            </a:xfrm>
            <a:prstGeom prst="triangle">
              <a:avLst/>
            </a:prstGeom>
            <a:solidFill>
              <a:srgbClr val="89CC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cxnSp>
        <p:nvCxnSpPr>
          <p:cNvPr id="20" name="Straight Connector 19">
            <a:extLst>
              <a:ext uri="{FF2B5EF4-FFF2-40B4-BE49-F238E27FC236}">
                <a16:creationId xmlns:a16="http://schemas.microsoft.com/office/drawing/2014/main" id="{F2C4EE14-05C9-435E-A5CC-6E685DBB05E9}"/>
              </a:ext>
            </a:extLst>
          </p:cNvPr>
          <p:cNvCxnSpPr>
            <a:cxnSpLocks/>
          </p:cNvCxnSpPr>
          <p:nvPr/>
        </p:nvCxnSpPr>
        <p:spPr>
          <a:xfrm>
            <a:off x="2548548" y="1817614"/>
            <a:ext cx="76200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FAE97A4B-8AC5-40A0-AEEA-D6360C77B5D5}"/>
              </a:ext>
            </a:extLst>
          </p:cNvPr>
          <p:cNvGrpSpPr/>
          <p:nvPr/>
        </p:nvGrpSpPr>
        <p:grpSpPr>
          <a:xfrm>
            <a:off x="6599907" y="2974944"/>
            <a:ext cx="4807233" cy="672631"/>
            <a:chOff x="6443660" y="3588449"/>
            <a:chExt cx="4807233" cy="672631"/>
          </a:xfrm>
        </p:grpSpPr>
        <p:grpSp>
          <p:nvGrpSpPr>
            <p:cNvPr id="22" name="Group 21">
              <a:extLst>
                <a:ext uri="{FF2B5EF4-FFF2-40B4-BE49-F238E27FC236}">
                  <a16:creationId xmlns:a16="http://schemas.microsoft.com/office/drawing/2014/main" id="{E8E7C712-5B1D-414C-8FD5-329F68113108}"/>
                </a:ext>
              </a:extLst>
            </p:cNvPr>
            <p:cNvGrpSpPr/>
            <p:nvPr/>
          </p:nvGrpSpPr>
          <p:grpSpPr>
            <a:xfrm>
              <a:off x="6821967" y="3588449"/>
              <a:ext cx="4428926" cy="672631"/>
              <a:chOff x="6821967" y="2315516"/>
              <a:chExt cx="4428926" cy="672631"/>
            </a:xfrm>
          </p:grpSpPr>
          <p:sp>
            <p:nvSpPr>
              <p:cNvPr id="27" name="TextBox 26">
                <a:extLst>
                  <a:ext uri="{FF2B5EF4-FFF2-40B4-BE49-F238E27FC236}">
                    <a16:creationId xmlns:a16="http://schemas.microsoft.com/office/drawing/2014/main" id="{46B976CD-4548-43BE-A714-E608BB7D85A7}"/>
                  </a:ext>
                </a:extLst>
              </p:cNvPr>
              <p:cNvSpPr txBox="1"/>
              <p:nvPr/>
            </p:nvSpPr>
            <p:spPr>
              <a:xfrm>
                <a:off x="6821967" y="2315516"/>
                <a:ext cx="3170548" cy="338554"/>
              </a:xfrm>
              <a:prstGeom prst="rect">
                <a:avLst/>
              </a:prstGeom>
              <a:noFill/>
            </p:spPr>
            <p:txBody>
              <a:bodyPr wrap="none" rtlCol="0">
                <a:spAutoFit/>
              </a:bodyPr>
              <a:lstStyle/>
              <a:p>
                <a:r>
                  <a:rPr lang="en-US" sz="1600" dirty="0" err="1">
                    <a:solidFill>
                      <a:srgbClr val="009147"/>
                    </a:solidFill>
                    <a:latin typeface="Montserrat Light" charset="0"/>
                    <a:ea typeface="Montserrat Light" charset="0"/>
                    <a:cs typeface="Montserrat Light" charset="0"/>
                  </a:rPr>
                  <a:t>AlphaZyme</a:t>
                </a:r>
                <a:r>
                  <a:rPr lang="en-US" sz="1600" dirty="0">
                    <a:solidFill>
                      <a:srgbClr val="009147"/>
                    </a:solidFill>
                    <a:latin typeface="Montserrat Light" charset="0"/>
                    <a:ea typeface="Montserrat Light" charset="0"/>
                    <a:cs typeface="Montserrat Light" charset="0"/>
                  </a:rPr>
                  <a:t> product added to water</a:t>
                </a:r>
              </a:p>
            </p:txBody>
          </p:sp>
          <p:sp>
            <p:nvSpPr>
              <p:cNvPr id="28" name="Rectangle 27">
                <a:extLst>
                  <a:ext uri="{FF2B5EF4-FFF2-40B4-BE49-F238E27FC236}">
                    <a16:creationId xmlns:a16="http://schemas.microsoft.com/office/drawing/2014/main" id="{1B14EFDF-5BCD-4CB5-91E9-A943AD834255}"/>
                  </a:ext>
                </a:extLst>
              </p:cNvPr>
              <p:cNvSpPr/>
              <p:nvPr/>
            </p:nvSpPr>
            <p:spPr>
              <a:xfrm>
                <a:off x="6837287" y="2661263"/>
                <a:ext cx="4413606" cy="326884"/>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AZ added at approximately 10% concentration and allowed to work</a:t>
                </a:r>
              </a:p>
            </p:txBody>
          </p:sp>
        </p:grpSp>
        <p:sp>
          <p:nvSpPr>
            <p:cNvPr id="23" name="Isosceles Triangle 50">
              <a:extLst>
                <a:ext uri="{FF2B5EF4-FFF2-40B4-BE49-F238E27FC236}">
                  <a16:creationId xmlns:a16="http://schemas.microsoft.com/office/drawing/2014/main" id="{8E789535-4118-4272-B263-6D277849CB2F}"/>
                </a:ext>
              </a:extLst>
            </p:cNvPr>
            <p:cNvSpPr/>
            <p:nvPr/>
          </p:nvSpPr>
          <p:spPr>
            <a:xfrm rot="5400000">
              <a:off x="6348306" y="3846633"/>
              <a:ext cx="422499" cy="231791"/>
            </a:xfrm>
            <a:prstGeom prst="triangle">
              <a:avLst/>
            </a:prstGeom>
            <a:solidFill>
              <a:srgbClr val="006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pic>
        <p:nvPicPr>
          <p:cNvPr id="5" name="Picture 4">
            <a:extLst>
              <a:ext uri="{FF2B5EF4-FFF2-40B4-BE49-F238E27FC236}">
                <a16:creationId xmlns:a16="http://schemas.microsoft.com/office/drawing/2014/main" id="{EA488D81-CC31-4F7A-9EB6-73BFE2A3E5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219" y="2237549"/>
            <a:ext cx="1401066" cy="1999437"/>
          </a:xfrm>
          <a:prstGeom prst="rect">
            <a:avLst/>
          </a:prstGeom>
        </p:spPr>
      </p:pic>
      <p:pic>
        <p:nvPicPr>
          <p:cNvPr id="7" name="Picture 6">
            <a:extLst>
              <a:ext uri="{FF2B5EF4-FFF2-40B4-BE49-F238E27FC236}">
                <a16:creationId xmlns:a16="http://schemas.microsoft.com/office/drawing/2014/main" id="{9B12FF3C-E2B0-48D6-89A6-EA80A4AFC72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2138" y="2205239"/>
            <a:ext cx="1562318" cy="2031747"/>
          </a:xfrm>
          <a:prstGeom prst="rect">
            <a:avLst/>
          </a:prstGeom>
        </p:spPr>
      </p:pic>
      <p:pic>
        <p:nvPicPr>
          <p:cNvPr id="9" name="Picture 8">
            <a:extLst>
              <a:ext uri="{FF2B5EF4-FFF2-40B4-BE49-F238E27FC236}">
                <a16:creationId xmlns:a16="http://schemas.microsoft.com/office/drawing/2014/main" id="{3FF55403-0426-44A4-8A52-C182D0998D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89729" y="2221393"/>
            <a:ext cx="1438444" cy="1999437"/>
          </a:xfrm>
          <a:prstGeom prst="rect">
            <a:avLst/>
          </a:prstGeom>
        </p:spPr>
      </p:pic>
      <p:pic>
        <p:nvPicPr>
          <p:cNvPr id="11" name="Picture 10">
            <a:extLst>
              <a:ext uri="{FF2B5EF4-FFF2-40B4-BE49-F238E27FC236}">
                <a16:creationId xmlns:a16="http://schemas.microsoft.com/office/drawing/2014/main" id="{14F385B3-95FD-4D36-A668-F73FD80D7BE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7635" y="4632960"/>
            <a:ext cx="1522650" cy="1866810"/>
          </a:xfrm>
          <a:prstGeom prst="rect">
            <a:avLst/>
          </a:prstGeom>
        </p:spPr>
      </p:pic>
      <p:pic>
        <p:nvPicPr>
          <p:cNvPr id="13" name="Picture 12">
            <a:extLst>
              <a:ext uri="{FF2B5EF4-FFF2-40B4-BE49-F238E27FC236}">
                <a16:creationId xmlns:a16="http://schemas.microsoft.com/office/drawing/2014/main" id="{C1CFAAD3-3ED6-44E4-8F8F-1A95CD6D80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02138" y="4646394"/>
            <a:ext cx="1454821" cy="1860093"/>
          </a:xfrm>
          <a:prstGeom prst="rect">
            <a:avLst/>
          </a:prstGeom>
        </p:spPr>
      </p:pic>
      <p:pic>
        <p:nvPicPr>
          <p:cNvPr id="15" name="Picture 14">
            <a:extLst>
              <a:ext uri="{FF2B5EF4-FFF2-40B4-BE49-F238E27FC236}">
                <a16:creationId xmlns:a16="http://schemas.microsoft.com/office/drawing/2014/main" id="{DFC562B5-2DFC-4E23-815D-8D37CEE61FB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026703" y="4632960"/>
            <a:ext cx="1764497" cy="1867684"/>
          </a:xfrm>
          <a:prstGeom prst="rect">
            <a:avLst/>
          </a:prstGeom>
        </p:spPr>
      </p:pic>
      <p:grpSp>
        <p:nvGrpSpPr>
          <p:cNvPr id="52" name="Group 51">
            <a:extLst>
              <a:ext uri="{FF2B5EF4-FFF2-40B4-BE49-F238E27FC236}">
                <a16:creationId xmlns:a16="http://schemas.microsoft.com/office/drawing/2014/main" id="{BE5F28DE-870F-44D7-9C40-2FA1A1606DE5}"/>
              </a:ext>
            </a:extLst>
          </p:cNvPr>
          <p:cNvGrpSpPr/>
          <p:nvPr/>
        </p:nvGrpSpPr>
        <p:grpSpPr>
          <a:xfrm>
            <a:off x="6599907" y="3799110"/>
            <a:ext cx="4545918" cy="672631"/>
            <a:chOff x="6443660" y="4842333"/>
            <a:chExt cx="4545918" cy="672631"/>
          </a:xfrm>
        </p:grpSpPr>
        <p:grpSp>
          <p:nvGrpSpPr>
            <p:cNvPr id="53" name="Group 52">
              <a:extLst>
                <a:ext uri="{FF2B5EF4-FFF2-40B4-BE49-F238E27FC236}">
                  <a16:creationId xmlns:a16="http://schemas.microsoft.com/office/drawing/2014/main" id="{5600462D-F7B4-45BC-A271-08920BDAF198}"/>
                </a:ext>
              </a:extLst>
            </p:cNvPr>
            <p:cNvGrpSpPr/>
            <p:nvPr/>
          </p:nvGrpSpPr>
          <p:grpSpPr>
            <a:xfrm>
              <a:off x="6821967" y="4842333"/>
              <a:ext cx="4167611" cy="672631"/>
              <a:chOff x="6821967" y="2315516"/>
              <a:chExt cx="4167611" cy="672631"/>
            </a:xfrm>
          </p:grpSpPr>
          <p:sp>
            <p:nvSpPr>
              <p:cNvPr id="55" name="TextBox 54">
                <a:extLst>
                  <a:ext uri="{FF2B5EF4-FFF2-40B4-BE49-F238E27FC236}">
                    <a16:creationId xmlns:a16="http://schemas.microsoft.com/office/drawing/2014/main" id="{5A4F992A-AA38-4374-BAF5-6DEC9916DB80}"/>
                  </a:ext>
                </a:extLst>
              </p:cNvPr>
              <p:cNvSpPr txBox="1"/>
              <p:nvPr/>
            </p:nvSpPr>
            <p:spPr>
              <a:xfrm>
                <a:off x="6821967" y="2315516"/>
                <a:ext cx="1972463"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After 30-45 minutes </a:t>
                </a:r>
              </a:p>
            </p:txBody>
          </p:sp>
          <p:sp>
            <p:nvSpPr>
              <p:cNvPr id="56" name="Rectangle 55">
                <a:extLst>
                  <a:ext uri="{FF2B5EF4-FFF2-40B4-BE49-F238E27FC236}">
                    <a16:creationId xmlns:a16="http://schemas.microsoft.com/office/drawing/2014/main" id="{086A009A-36F9-48BB-BA94-B03BA8F6D9FE}"/>
                  </a:ext>
                </a:extLst>
              </p:cNvPr>
              <p:cNvSpPr/>
              <p:nvPr/>
            </p:nvSpPr>
            <p:spPr>
              <a:xfrm>
                <a:off x="6837287" y="2661263"/>
                <a:ext cx="4152291" cy="326884"/>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Released oil is now visible at surface of water</a:t>
                </a:r>
              </a:p>
            </p:txBody>
          </p:sp>
        </p:grpSp>
        <p:sp>
          <p:nvSpPr>
            <p:cNvPr id="54" name="Isosceles Triangle 46">
              <a:extLst>
                <a:ext uri="{FF2B5EF4-FFF2-40B4-BE49-F238E27FC236}">
                  <a16:creationId xmlns:a16="http://schemas.microsoft.com/office/drawing/2014/main" id="{B0BCF4B0-3C02-4030-99D2-C5722AE63500}"/>
                </a:ext>
              </a:extLst>
            </p:cNvPr>
            <p:cNvSpPr/>
            <p:nvPr/>
          </p:nvSpPr>
          <p:spPr>
            <a:xfrm rot="5400000">
              <a:off x="6348306" y="5100517"/>
              <a:ext cx="422499" cy="231791"/>
            </a:xfrm>
            <a:prstGeom prst="triangle">
              <a:avLst/>
            </a:prstGeom>
            <a:solidFill>
              <a:srgbClr val="89CC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grpSp>
        <p:nvGrpSpPr>
          <p:cNvPr id="57" name="Group 56">
            <a:extLst>
              <a:ext uri="{FF2B5EF4-FFF2-40B4-BE49-F238E27FC236}">
                <a16:creationId xmlns:a16="http://schemas.microsoft.com/office/drawing/2014/main" id="{F1AAE8D0-C5B0-418C-A9AE-D0FC4489BB3B}"/>
              </a:ext>
            </a:extLst>
          </p:cNvPr>
          <p:cNvGrpSpPr/>
          <p:nvPr/>
        </p:nvGrpSpPr>
        <p:grpSpPr>
          <a:xfrm>
            <a:off x="6599907" y="4648823"/>
            <a:ext cx="4545918" cy="672631"/>
            <a:chOff x="6443660" y="2334566"/>
            <a:chExt cx="4545918" cy="672631"/>
          </a:xfrm>
        </p:grpSpPr>
        <p:grpSp>
          <p:nvGrpSpPr>
            <p:cNvPr id="58" name="Group 57">
              <a:extLst>
                <a:ext uri="{FF2B5EF4-FFF2-40B4-BE49-F238E27FC236}">
                  <a16:creationId xmlns:a16="http://schemas.microsoft.com/office/drawing/2014/main" id="{0B11A865-38DD-4E78-803C-ECB0E7A92570}"/>
                </a:ext>
              </a:extLst>
            </p:cNvPr>
            <p:cNvGrpSpPr/>
            <p:nvPr/>
          </p:nvGrpSpPr>
          <p:grpSpPr>
            <a:xfrm>
              <a:off x="6821967" y="2334566"/>
              <a:ext cx="4167611" cy="672631"/>
              <a:chOff x="6821967" y="2315516"/>
              <a:chExt cx="4167611" cy="672631"/>
            </a:xfrm>
          </p:grpSpPr>
          <p:sp>
            <p:nvSpPr>
              <p:cNvPr id="60" name="TextBox 59">
                <a:extLst>
                  <a:ext uri="{FF2B5EF4-FFF2-40B4-BE49-F238E27FC236}">
                    <a16:creationId xmlns:a16="http://schemas.microsoft.com/office/drawing/2014/main" id="{26A2695A-FAB4-4ACF-B08B-0EC0010C76AA}"/>
                  </a:ext>
                </a:extLst>
              </p:cNvPr>
              <p:cNvSpPr txBox="1"/>
              <p:nvPr/>
            </p:nvSpPr>
            <p:spPr>
              <a:xfrm>
                <a:off x="6821967" y="2315516"/>
                <a:ext cx="1293046"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After 3-hours</a:t>
                </a:r>
              </a:p>
            </p:txBody>
          </p:sp>
          <p:sp>
            <p:nvSpPr>
              <p:cNvPr id="61" name="Rectangle 60">
                <a:extLst>
                  <a:ext uri="{FF2B5EF4-FFF2-40B4-BE49-F238E27FC236}">
                    <a16:creationId xmlns:a16="http://schemas.microsoft.com/office/drawing/2014/main" id="{2227980D-BF39-48D1-94EA-0EF80E498F09}"/>
                  </a:ext>
                </a:extLst>
              </p:cNvPr>
              <p:cNvSpPr/>
              <p:nvPr/>
            </p:nvSpPr>
            <p:spPr>
              <a:xfrm>
                <a:off x="6837287" y="2661263"/>
                <a:ext cx="4152291" cy="326884"/>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Significant portion of oil is mobilized to water surface</a:t>
                </a:r>
              </a:p>
            </p:txBody>
          </p:sp>
        </p:grpSp>
        <p:sp>
          <p:nvSpPr>
            <p:cNvPr id="59" name="Isosceles Triangle 54">
              <a:extLst>
                <a:ext uri="{FF2B5EF4-FFF2-40B4-BE49-F238E27FC236}">
                  <a16:creationId xmlns:a16="http://schemas.microsoft.com/office/drawing/2014/main" id="{B731176C-A7B7-4CAB-95B1-4B8C159764EE}"/>
                </a:ext>
              </a:extLst>
            </p:cNvPr>
            <p:cNvSpPr/>
            <p:nvPr/>
          </p:nvSpPr>
          <p:spPr>
            <a:xfrm rot="5400000">
              <a:off x="6348306" y="2592750"/>
              <a:ext cx="422499" cy="231791"/>
            </a:xfrm>
            <a:prstGeom prst="triangle">
              <a:avLst/>
            </a:prstGeom>
            <a:solidFill>
              <a:srgbClr val="2EA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spTree>
    <p:extLst>
      <p:ext uri="{BB962C8B-B14F-4D97-AF65-F5344CB8AC3E}">
        <p14:creationId xmlns:p14="http://schemas.microsoft.com/office/powerpoint/2010/main" val="32411767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2"/>
                                        </p:tgtEl>
                                        <p:attrNameLst>
                                          <p:attrName>style.visibility</p:attrName>
                                        </p:attrNameLst>
                                      </p:cBhvr>
                                      <p:to>
                                        <p:strVal val="visible"/>
                                      </p:to>
                                    </p:set>
                                    <p:animEffect transition="in" filter="wipe(left)">
                                      <p:cBhvr>
                                        <p:cTn id="27" dur="500"/>
                                        <p:tgtEl>
                                          <p:spTgt spid="5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57"/>
                                        </p:tgtEl>
                                        <p:attrNameLst>
                                          <p:attrName>style.visibility</p:attrName>
                                        </p:attrNameLst>
                                      </p:cBhvr>
                                      <p:to>
                                        <p:strVal val="visible"/>
                                      </p:to>
                                    </p:set>
                                    <p:animEffect transition="in" filter="wipe(left)">
                                      <p:cBhvr>
                                        <p:cTn id="32" dur="5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481475D-1B49-48BD-8EA9-8099D1DB0DB1}"/>
              </a:ext>
            </a:extLst>
          </p:cNvPr>
          <p:cNvSpPr txBox="1"/>
          <p:nvPr/>
        </p:nvSpPr>
        <p:spPr>
          <a:xfrm>
            <a:off x="1033670" y="452922"/>
            <a:ext cx="8945217" cy="480131"/>
          </a:xfrm>
          <a:prstGeom prst="rect">
            <a:avLst/>
          </a:prstGeom>
          <a:noFill/>
        </p:spPr>
        <p:txBody>
          <a:bodyPr wrap="square" rtlCol="0">
            <a:spAutoFit/>
          </a:bodyPr>
          <a:lstStyle/>
          <a:p>
            <a:pPr algn="ctr">
              <a:lnSpc>
                <a:spcPct val="90000"/>
              </a:lnSpc>
            </a:pPr>
            <a:r>
              <a:rPr lang="en-US" sz="2800" spc="30" dirty="0">
                <a:solidFill>
                  <a:schemeClr val="tx1">
                    <a:lumMod val="75000"/>
                    <a:lumOff val="25000"/>
                  </a:schemeClr>
                </a:solidFill>
                <a:latin typeface="Montserrat-Bold" charset="0"/>
              </a:rPr>
              <a:t>Untreated Crude Sludge from Tanker Railcar Heel</a:t>
            </a:r>
          </a:p>
        </p:txBody>
      </p:sp>
      <p:grpSp>
        <p:nvGrpSpPr>
          <p:cNvPr id="89" name="Group 88">
            <a:extLst>
              <a:ext uri="{FF2B5EF4-FFF2-40B4-BE49-F238E27FC236}">
                <a16:creationId xmlns:a16="http://schemas.microsoft.com/office/drawing/2014/main" id="{0F9EC1E7-C661-48B3-B91F-6337E570EC07}"/>
              </a:ext>
            </a:extLst>
          </p:cNvPr>
          <p:cNvGrpSpPr/>
          <p:nvPr/>
        </p:nvGrpSpPr>
        <p:grpSpPr>
          <a:xfrm>
            <a:off x="6439618" y="3553467"/>
            <a:ext cx="200688" cy="196736"/>
            <a:chOff x="607056" y="5937853"/>
            <a:chExt cx="351736" cy="344812"/>
          </a:xfrm>
          <a:solidFill>
            <a:schemeClr val="bg1"/>
          </a:solidFill>
        </p:grpSpPr>
        <p:sp>
          <p:nvSpPr>
            <p:cNvPr id="90" name="Rectangle 451">
              <a:extLst>
                <a:ext uri="{FF2B5EF4-FFF2-40B4-BE49-F238E27FC236}">
                  <a16:creationId xmlns:a16="http://schemas.microsoft.com/office/drawing/2014/main" id="{1E2BEEAC-DECA-47A1-B1F9-9E912E0F5B5A}"/>
                </a:ext>
              </a:extLst>
            </p:cNvPr>
            <p:cNvSpPr>
              <a:spLocks noChangeArrowheads="1"/>
            </p:cNvSpPr>
            <p:nvPr/>
          </p:nvSpPr>
          <p:spPr bwMode="auto">
            <a:xfrm>
              <a:off x="670756" y="6097796"/>
              <a:ext cx="21464" cy="214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1" name="Rectangle 452">
              <a:extLst>
                <a:ext uri="{FF2B5EF4-FFF2-40B4-BE49-F238E27FC236}">
                  <a16:creationId xmlns:a16="http://schemas.microsoft.com/office/drawing/2014/main" id="{02D45CBE-28B0-4ABE-9649-E8E1B344CD30}"/>
                </a:ext>
              </a:extLst>
            </p:cNvPr>
            <p:cNvSpPr>
              <a:spLocks noChangeArrowheads="1"/>
            </p:cNvSpPr>
            <p:nvPr/>
          </p:nvSpPr>
          <p:spPr bwMode="auto">
            <a:xfrm>
              <a:off x="670756" y="6153880"/>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2" name="Rectangle 453">
              <a:extLst>
                <a:ext uri="{FF2B5EF4-FFF2-40B4-BE49-F238E27FC236}">
                  <a16:creationId xmlns:a16="http://schemas.microsoft.com/office/drawing/2014/main" id="{A6FC5503-3D90-435F-ADD3-E0839D96598F}"/>
                </a:ext>
              </a:extLst>
            </p:cNvPr>
            <p:cNvSpPr>
              <a:spLocks noChangeArrowheads="1"/>
            </p:cNvSpPr>
            <p:nvPr/>
          </p:nvSpPr>
          <p:spPr bwMode="auto">
            <a:xfrm>
              <a:off x="670756" y="6210656"/>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3" name="Freeform 454">
              <a:extLst>
                <a:ext uri="{FF2B5EF4-FFF2-40B4-BE49-F238E27FC236}">
                  <a16:creationId xmlns:a16="http://schemas.microsoft.com/office/drawing/2014/main" id="{DE679AE8-7E2F-4DCB-BBB1-D1AD6AF8A83B}"/>
                </a:ext>
              </a:extLst>
            </p:cNvPr>
            <p:cNvSpPr>
              <a:spLocks noEditPoints="1"/>
            </p:cNvSpPr>
            <p:nvPr/>
          </p:nvSpPr>
          <p:spPr bwMode="auto">
            <a:xfrm>
              <a:off x="607056" y="5937853"/>
              <a:ext cx="351736" cy="344812"/>
            </a:xfrm>
            <a:custGeom>
              <a:avLst/>
              <a:gdLst>
                <a:gd name="T0" fmla="*/ 428 w 508"/>
                <a:gd name="T1" fmla="*/ 153 h 498"/>
                <a:gd name="T2" fmla="*/ 428 w 508"/>
                <a:gd name="T3" fmla="*/ 0 h 498"/>
                <a:gd name="T4" fmla="*/ 411 w 508"/>
                <a:gd name="T5" fmla="*/ 0 h 498"/>
                <a:gd name="T6" fmla="*/ 411 w 508"/>
                <a:gd name="T7" fmla="*/ 153 h 498"/>
                <a:gd name="T8" fmla="*/ 0 w 508"/>
                <a:gd name="T9" fmla="*/ 153 h 498"/>
                <a:gd name="T10" fmla="*/ 0 w 508"/>
                <a:gd name="T11" fmla="*/ 498 h 498"/>
                <a:gd name="T12" fmla="*/ 508 w 508"/>
                <a:gd name="T13" fmla="*/ 498 h 498"/>
                <a:gd name="T14" fmla="*/ 508 w 508"/>
                <a:gd name="T15" fmla="*/ 153 h 498"/>
                <a:gd name="T16" fmla="*/ 428 w 508"/>
                <a:gd name="T17" fmla="*/ 153 h 498"/>
                <a:gd name="T18" fmla="*/ 491 w 508"/>
                <a:gd name="T19" fmla="*/ 482 h 498"/>
                <a:gd name="T20" fmla="*/ 17 w 508"/>
                <a:gd name="T21" fmla="*/ 482 h 498"/>
                <a:gd name="T22" fmla="*/ 17 w 508"/>
                <a:gd name="T23" fmla="*/ 170 h 498"/>
                <a:gd name="T24" fmla="*/ 491 w 508"/>
                <a:gd name="T25" fmla="*/ 170 h 498"/>
                <a:gd name="T26" fmla="*/ 491 w 508"/>
                <a:gd name="T27" fmla="*/ 4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498">
                  <a:moveTo>
                    <a:pt x="428" y="153"/>
                  </a:moveTo>
                  <a:lnTo>
                    <a:pt x="428" y="0"/>
                  </a:lnTo>
                  <a:lnTo>
                    <a:pt x="411" y="0"/>
                  </a:lnTo>
                  <a:lnTo>
                    <a:pt x="411" y="153"/>
                  </a:lnTo>
                  <a:lnTo>
                    <a:pt x="0" y="153"/>
                  </a:lnTo>
                  <a:lnTo>
                    <a:pt x="0" y="498"/>
                  </a:lnTo>
                  <a:lnTo>
                    <a:pt x="508" y="498"/>
                  </a:lnTo>
                  <a:lnTo>
                    <a:pt x="508" y="153"/>
                  </a:lnTo>
                  <a:lnTo>
                    <a:pt x="428" y="153"/>
                  </a:lnTo>
                  <a:close/>
                  <a:moveTo>
                    <a:pt x="491" y="482"/>
                  </a:moveTo>
                  <a:lnTo>
                    <a:pt x="17" y="482"/>
                  </a:lnTo>
                  <a:lnTo>
                    <a:pt x="17" y="170"/>
                  </a:lnTo>
                  <a:lnTo>
                    <a:pt x="491" y="170"/>
                  </a:lnTo>
                  <a:lnTo>
                    <a:pt x="491"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4" name="Freeform 455">
              <a:extLst>
                <a:ext uri="{FF2B5EF4-FFF2-40B4-BE49-F238E27FC236}">
                  <a16:creationId xmlns:a16="http://schemas.microsoft.com/office/drawing/2014/main" id="{235AB47C-AACB-467A-AD42-05FD4EBDA221}"/>
                </a:ext>
              </a:extLst>
            </p:cNvPr>
            <p:cNvSpPr>
              <a:spLocks noEditPoints="1"/>
            </p:cNvSpPr>
            <p:nvPr/>
          </p:nvSpPr>
          <p:spPr bwMode="auto">
            <a:xfrm>
              <a:off x="752458" y="6074947"/>
              <a:ext cx="175175" cy="176560"/>
            </a:xfrm>
            <a:custGeom>
              <a:avLst/>
              <a:gdLst>
                <a:gd name="T0" fmla="*/ 53 w 107"/>
                <a:gd name="T1" fmla="*/ 108 h 108"/>
                <a:gd name="T2" fmla="*/ 107 w 107"/>
                <a:gd name="T3" fmla="*/ 54 h 108"/>
                <a:gd name="T4" fmla="*/ 53 w 107"/>
                <a:gd name="T5" fmla="*/ 0 h 108"/>
                <a:gd name="T6" fmla="*/ 0 w 107"/>
                <a:gd name="T7" fmla="*/ 54 h 108"/>
                <a:gd name="T8" fmla="*/ 53 w 107"/>
                <a:gd name="T9" fmla="*/ 108 h 108"/>
                <a:gd name="T10" fmla="*/ 53 w 107"/>
                <a:gd name="T11" fmla="*/ 7 h 108"/>
                <a:gd name="T12" fmla="*/ 100 w 107"/>
                <a:gd name="T13" fmla="*/ 54 h 108"/>
                <a:gd name="T14" fmla="*/ 53 w 107"/>
                <a:gd name="T15" fmla="*/ 101 h 108"/>
                <a:gd name="T16" fmla="*/ 7 w 107"/>
                <a:gd name="T17" fmla="*/ 54 h 108"/>
                <a:gd name="T18" fmla="*/ 53 w 107"/>
                <a:gd name="T1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83" y="108"/>
                    <a:pt x="107" y="84"/>
                    <a:pt x="107" y="54"/>
                  </a:cubicBezTo>
                  <a:cubicBezTo>
                    <a:pt x="107" y="25"/>
                    <a:pt x="83" y="0"/>
                    <a:pt x="53" y="0"/>
                  </a:cubicBezTo>
                  <a:cubicBezTo>
                    <a:pt x="24" y="0"/>
                    <a:pt x="0" y="25"/>
                    <a:pt x="0" y="54"/>
                  </a:cubicBezTo>
                  <a:cubicBezTo>
                    <a:pt x="0" y="84"/>
                    <a:pt x="24" y="108"/>
                    <a:pt x="53" y="108"/>
                  </a:cubicBezTo>
                  <a:close/>
                  <a:moveTo>
                    <a:pt x="53" y="7"/>
                  </a:moveTo>
                  <a:cubicBezTo>
                    <a:pt x="79" y="7"/>
                    <a:pt x="100" y="28"/>
                    <a:pt x="100" y="54"/>
                  </a:cubicBezTo>
                  <a:cubicBezTo>
                    <a:pt x="100" y="80"/>
                    <a:pt x="79" y="101"/>
                    <a:pt x="53" y="101"/>
                  </a:cubicBezTo>
                  <a:cubicBezTo>
                    <a:pt x="28" y="101"/>
                    <a:pt x="7" y="80"/>
                    <a:pt x="7" y="54"/>
                  </a:cubicBezTo>
                  <a:cubicBezTo>
                    <a:pt x="7" y="28"/>
                    <a:pt x="28"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5" name="Freeform 456">
              <a:extLst>
                <a:ext uri="{FF2B5EF4-FFF2-40B4-BE49-F238E27FC236}">
                  <a16:creationId xmlns:a16="http://schemas.microsoft.com/office/drawing/2014/main" id="{C08B431B-642D-4169-90C7-709560345C3A}"/>
                </a:ext>
              </a:extLst>
            </p:cNvPr>
            <p:cNvSpPr>
              <a:spLocks noEditPoints="1"/>
            </p:cNvSpPr>
            <p:nvPr/>
          </p:nvSpPr>
          <p:spPr bwMode="auto">
            <a:xfrm>
              <a:off x="796771" y="6120645"/>
              <a:ext cx="85164" cy="85164"/>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7 h 52"/>
                <a:gd name="T12" fmla="*/ 46 w 52"/>
                <a:gd name="T13" fmla="*/ 26 h 52"/>
                <a:gd name="T14" fmla="*/ 26 w 52"/>
                <a:gd name="T15" fmla="*/ 45 h 52"/>
                <a:gd name="T16" fmla="*/ 7 w 52"/>
                <a:gd name="T17" fmla="*/ 26 h 52"/>
                <a:gd name="T18" fmla="*/ 26 w 52"/>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41" y="52"/>
                    <a:pt x="52" y="40"/>
                    <a:pt x="52" y="26"/>
                  </a:cubicBezTo>
                  <a:cubicBezTo>
                    <a:pt x="52" y="12"/>
                    <a:pt x="41" y="0"/>
                    <a:pt x="26" y="0"/>
                  </a:cubicBezTo>
                  <a:cubicBezTo>
                    <a:pt x="12" y="0"/>
                    <a:pt x="0" y="12"/>
                    <a:pt x="0" y="26"/>
                  </a:cubicBezTo>
                  <a:cubicBezTo>
                    <a:pt x="0" y="40"/>
                    <a:pt x="12" y="52"/>
                    <a:pt x="26" y="52"/>
                  </a:cubicBezTo>
                  <a:close/>
                  <a:moveTo>
                    <a:pt x="26" y="7"/>
                  </a:moveTo>
                  <a:cubicBezTo>
                    <a:pt x="37" y="7"/>
                    <a:pt x="46" y="16"/>
                    <a:pt x="46" y="26"/>
                  </a:cubicBezTo>
                  <a:cubicBezTo>
                    <a:pt x="46" y="37"/>
                    <a:pt x="37" y="45"/>
                    <a:pt x="26" y="45"/>
                  </a:cubicBezTo>
                  <a:cubicBezTo>
                    <a:pt x="16" y="45"/>
                    <a:pt x="7" y="37"/>
                    <a:pt x="7" y="26"/>
                  </a:cubicBezTo>
                  <a:cubicBezTo>
                    <a:pt x="7" y="16"/>
                    <a:pt x="16" y="7"/>
                    <a:pt x="2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grpSp>
      <p:sp>
        <p:nvSpPr>
          <p:cNvPr id="36" name="Shape 2546"/>
          <p:cNvSpPr/>
          <p:nvPr/>
        </p:nvSpPr>
        <p:spPr>
          <a:xfrm>
            <a:off x="6294069" y="3971488"/>
            <a:ext cx="328459" cy="32234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Open Sans" charset="0"/>
            </a:endParaRPr>
          </a:p>
        </p:txBody>
      </p:sp>
      <p:sp>
        <p:nvSpPr>
          <p:cNvPr id="37" name="Shape 2748"/>
          <p:cNvSpPr/>
          <p:nvPr/>
        </p:nvSpPr>
        <p:spPr>
          <a:xfrm>
            <a:off x="6281801" y="5150180"/>
            <a:ext cx="374861" cy="34883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Open Sans" charset="0"/>
            </a:endParaRPr>
          </a:p>
        </p:txBody>
      </p:sp>
      <p:sp>
        <p:nvSpPr>
          <p:cNvPr id="107" name="Right Triangle 106"/>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1B511ED-A892-BD4D-AABD-0279AAEFB6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823" y="1604212"/>
            <a:ext cx="6866830" cy="5150123"/>
          </a:xfrm>
          <a:prstGeom prst="rect">
            <a:avLst/>
          </a:prstGeom>
        </p:spPr>
      </p:pic>
      <p:pic>
        <p:nvPicPr>
          <p:cNvPr id="7" name="Picture 6">
            <a:extLst>
              <a:ext uri="{FF2B5EF4-FFF2-40B4-BE49-F238E27FC236}">
                <a16:creationId xmlns:a16="http://schemas.microsoft.com/office/drawing/2014/main" id="{448C364B-7719-AC44-BDFE-E07FEE6529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6200000">
            <a:off x="7208118" y="2075251"/>
            <a:ext cx="5150123" cy="4208046"/>
          </a:xfrm>
          <a:prstGeom prst="rect">
            <a:avLst/>
          </a:prstGeom>
        </p:spPr>
      </p:pic>
    </p:spTree>
    <p:extLst>
      <p:ext uri="{BB962C8B-B14F-4D97-AF65-F5344CB8AC3E}">
        <p14:creationId xmlns:p14="http://schemas.microsoft.com/office/powerpoint/2010/main" val="12480288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481475D-1B49-48BD-8EA9-8099D1DB0DB1}"/>
              </a:ext>
            </a:extLst>
          </p:cNvPr>
          <p:cNvSpPr txBox="1"/>
          <p:nvPr/>
        </p:nvSpPr>
        <p:spPr>
          <a:xfrm>
            <a:off x="1033670" y="468964"/>
            <a:ext cx="8945217" cy="867930"/>
          </a:xfrm>
          <a:prstGeom prst="rect">
            <a:avLst/>
          </a:prstGeom>
          <a:noFill/>
        </p:spPr>
        <p:txBody>
          <a:bodyPr wrap="square" rtlCol="0">
            <a:spAutoFit/>
          </a:bodyPr>
          <a:lstStyle/>
          <a:p>
            <a:pPr algn="ctr">
              <a:lnSpc>
                <a:spcPct val="90000"/>
              </a:lnSpc>
            </a:pPr>
            <a:r>
              <a:rPr lang="en-US" sz="2800" spc="30" dirty="0">
                <a:solidFill>
                  <a:schemeClr val="tx1">
                    <a:lumMod val="75000"/>
                    <a:lumOff val="25000"/>
                  </a:schemeClr>
                </a:solidFill>
                <a:latin typeface="Montserrat-Bold" charset="0"/>
              </a:rPr>
              <a:t>Hot Crude Sludge from Tanker Railcar Heel – Treated with </a:t>
            </a:r>
            <a:r>
              <a:rPr lang="en-US" sz="2800" spc="30" dirty="0" err="1">
                <a:solidFill>
                  <a:schemeClr val="tx1">
                    <a:lumMod val="75000"/>
                    <a:lumOff val="25000"/>
                  </a:schemeClr>
                </a:solidFill>
                <a:latin typeface="Montserrat-Bold" charset="0"/>
              </a:rPr>
              <a:t>AlphaZyme</a:t>
            </a:r>
            <a:r>
              <a:rPr lang="en-US" sz="2800" spc="30" dirty="0">
                <a:solidFill>
                  <a:schemeClr val="tx1">
                    <a:lumMod val="75000"/>
                    <a:lumOff val="25000"/>
                  </a:schemeClr>
                </a:solidFill>
                <a:latin typeface="Montserrat-Bold" charset="0"/>
              </a:rPr>
              <a:t> D300® (Test)</a:t>
            </a:r>
          </a:p>
        </p:txBody>
      </p:sp>
      <p:grpSp>
        <p:nvGrpSpPr>
          <p:cNvPr id="89" name="Group 88">
            <a:extLst>
              <a:ext uri="{FF2B5EF4-FFF2-40B4-BE49-F238E27FC236}">
                <a16:creationId xmlns:a16="http://schemas.microsoft.com/office/drawing/2014/main" id="{0F9EC1E7-C661-48B3-B91F-6337E570EC07}"/>
              </a:ext>
            </a:extLst>
          </p:cNvPr>
          <p:cNvGrpSpPr/>
          <p:nvPr/>
        </p:nvGrpSpPr>
        <p:grpSpPr>
          <a:xfrm>
            <a:off x="6439618" y="3553467"/>
            <a:ext cx="200688" cy="196736"/>
            <a:chOff x="607056" y="5937853"/>
            <a:chExt cx="351736" cy="344812"/>
          </a:xfrm>
          <a:solidFill>
            <a:schemeClr val="bg1"/>
          </a:solidFill>
        </p:grpSpPr>
        <p:sp>
          <p:nvSpPr>
            <p:cNvPr id="90" name="Rectangle 451">
              <a:extLst>
                <a:ext uri="{FF2B5EF4-FFF2-40B4-BE49-F238E27FC236}">
                  <a16:creationId xmlns:a16="http://schemas.microsoft.com/office/drawing/2014/main" id="{1E2BEEAC-DECA-47A1-B1F9-9E912E0F5B5A}"/>
                </a:ext>
              </a:extLst>
            </p:cNvPr>
            <p:cNvSpPr>
              <a:spLocks noChangeArrowheads="1"/>
            </p:cNvSpPr>
            <p:nvPr/>
          </p:nvSpPr>
          <p:spPr bwMode="auto">
            <a:xfrm>
              <a:off x="670756" y="6097796"/>
              <a:ext cx="21464" cy="214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1" name="Rectangle 452">
              <a:extLst>
                <a:ext uri="{FF2B5EF4-FFF2-40B4-BE49-F238E27FC236}">
                  <a16:creationId xmlns:a16="http://schemas.microsoft.com/office/drawing/2014/main" id="{02D45CBE-28B0-4ABE-9649-E8E1B344CD30}"/>
                </a:ext>
              </a:extLst>
            </p:cNvPr>
            <p:cNvSpPr>
              <a:spLocks noChangeArrowheads="1"/>
            </p:cNvSpPr>
            <p:nvPr/>
          </p:nvSpPr>
          <p:spPr bwMode="auto">
            <a:xfrm>
              <a:off x="670756" y="6153880"/>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2" name="Rectangle 453">
              <a:extLst>
                <a:ext uri="{FF2B5EF4-FFF2-40B4-BE49-F238E27FC236}">
                  <a16:creationId xmlns:a16="http://schemas.microsoft.com/office/drawing/2014/main" id="{A6FC5503-3D90-435F-ADD3-E0839D96598F}"/>
                </a:ext>
              </a:extLst>
            </p:cNvPr>
            <p:cNvSpPr>
              <a:spLocks noChangeArrowheads="1"/>
            </p:cNvSpPr>
            <p:nvPr/>
          </p:nvSpPr>
          <p:spPr bwMode="auto">
            <a:xfrm>
              <a:off x="670756" y="6210656"/>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3" name="Freeform 454">
              <a:extLst>
                <a:ext uri="{FF2B5EF4-FFF2-40B4-BE49-F238E27FC236}">
                  <a16:creationId xmlns:a16="http://schemas.microsoft.com/office/drawing/2014/main" id="{DE679AE8-7E2F-4DCB-BBB1-D1AD6AF8A83B}"/>
                </a:ext>
              </a:extLst>
            </p:cNvPr>
            <p:cNvSpPr>
              <a:spLocks noEditPoints="1"/>
            </p:cNvSpPr>
            <p:nvPr/>
          </p:nvSpPr>
          <p:spPr bwMode="auto">
            <a:xfrm>
              <a:off x="607056" y="5937853"/>
              <a:ext cx="351736" cy="344812"/>
            </a:xfrm>
            <a:custGeom>
              <a:avLst/>
              <a:gdLst>
                <a:gd name="T0" fmla="*/ 428 w 508"/>
                <a:gd name="T1" fmla="*/ 153 h 498"/>
                <a:gd name="T2" fmla="*/ 428 w 508"/>
                <a:gd name="T3" fmla="*/ 0 h 498"/>
                <a:gd name="T4" fmla="*/ 411 w 508"/>
                <a:gd name="T5" fmla="*/ 0 h 498"/>
                <a:gd name="T6" fmla="*/ 411 w 508"/>
                <a:gd name="T7" fmla="*/ 153 h 498"/>
                <a:gd name="T8" fmla="*/ 0 w 508"/>
                <a:gd name="T9" fmla="*/ 153 h 498"/>
                <a:gd name="T10" fmla="*/ 0 w 508"/>
                <a:gd name="T11" fmla="*/ 498 h 498"/>
                <a:gd name="T12" fmla="*/ 508 w 508"/>
                <a:gd name="T13" fmla="*/ 498 h 498"/>
                <a:gd name="T14" fmla="*/ 508 w 508"/>
                <a:gd name="T15" fmla="*/ 153 h 498"/>
                <a:gd name="T16" fmla="*/ 428 w 508"/>
                <a:gd name="T17" fmla="*/ 153 h 498"/>
                <a:gd name="T18" fmla="*/ 491 w 508"/>
                <a:gd name="T19" fmla="*/ 482 h 498"/>
                <a:gd name="T20" fmla="*/ 17 w 508"/>
                <a:gd name="T21" fmla="*/ 482 h 498"/>
                <a:gd name="T22" fmla="*/ 17 w 508"/>
                <a:gd name="T23" fmla="*/ 170 h 498"/>
                <a:gd name="T24" fmla="*/ 491 w 508"/>
                <a:gd name="T25" fmla="*/ 170 h 498"/>
                <a:gd name="T26" fmla="*/ 491 w 508"/>
                <a:gd name="T27" fmla="*/ 4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498">
                  <a:moveTo>
                    <a:pt x="428" y="153"/>
                  </a:moveTo>
                  <a:lnTo>
                    <a:pt x="428" y="0"/>
                  </a:lnTo>
                  <a:lnTo>
                    <a:pt x="411" y="0"/>
                  </a:lnTo>
                  <a:lnTo>
                    <a:pt x="411" y="153"/>
                  </a:lnTo>
                  <a:lnTo>
                    <a:pt x="0" y="153"/>
                  </a:lnTo>
                  <a:lnTo>
                    <a:pt x="0" y="498"/>
                  </a:lnTo>
                  <a:lnTo>
                    <a:pt x="508" y="498"/>
                  </a:lnTo>
                  <a:lnTo>
                    <a:pt x="508" y="153"/>
                  </a:lnTo>
                  <a:lnTo>
                    <a:pt x="428" y="153"/>
                  </a:lnTo>
                  <a:close/>
                  <a:moveTo>
                    <a:pt x="491" y="482"/>
                  </a:moveTo>
                  <a:lnTo>
                    <a:pt x="17" y="482"/>
                  </a:lnTo>
                  <a:lnTo>
                    <a:pt x="17" y="170"/>
                  </a:lnTo>
                  <a:lnTo>
                    <a:pt x="491" y="170"/>
                  </a:lnTo>
                  <a:lnTo>
                    <a:pt x="491"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4" name="Freeform 455">
              <a:extLst>
                <a:ext uri="{FF2B5EF4-FFF2-40B4-BE49-F238E27FC236}">
                  <a16:creationId xmlns:a16="http://schemas.microsoft.com/office/drawing/2014/main" id="{235AB47C-AACB-467A-AD42-05FD4EBDA221}"/>
                </a:ext>
              </a:extLst>
            </p:cNvPr>
            <p:cNvSpPr>
              <a:spLocks noEditPoints="1"/>
            </p:cNvSpPr>
            <p:nvPr/>
          </p:nvSpPr>
          <p:spPr bwMode="auto">
            <a:xfrm>
              <a:off x="752458" y="6074947"/>
              <a:ext cx="175175" cy="176560"/>
            </a:xfrm>
            <a:custGeom>
              <a:avLst/>
              <a:gdLst>
                <a:gd name="T0" fmla="*/ 53 w 107"/>
                <a:gd name="T1" fmla="*/ 108 h 108"/>
                <a:gd name="T2" fmla="*/ 107 w 107"/>
                <a:gd name="T3" fmla="*/ 54 h 108"/>
                <a:gd name="T4" fmla="*/ 53 w 107"/>
                <a:gd name="T5" fmla="*/ 0 h 108"/>
                <a:gd name="T6" fmla="*/ 0 w 107"/>
                <a:gd name="T7" fmla="*/ 54 h 108"/>
                <a:gd name="T8" fmla="*/ 53 w 107"/>
                <a:gd name="T9" fmla="*/ 108 h 108"/>
                <a:gd name="T10" fmla="*/ 53 w 107"/>
                <a:gd name="T11" fmla="*/ 7 h 108"/>
                <a:gd name="T12" fmla="*/ 100 w 107"/>
                <a:gd name="T13" fmla="*/ 54 h 108"/>
                <a:gd name="T14" fmla="*/ 53 w 107"/>
                <a:gd name="T15" fmla="*/ 101 h 108"/>
                <a:gd name="T16" fmla="*/ 7 w 107"/>
                <a:gd name="T17" fmla="*/ 54 h 108"/>
                <a:gd name="T18" fmla="*/ 53 w 107"/>
                <a:gd name="T1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83" y="108"/>
                    <a:pt x="107" y="84"/>
                    <a:pt x="107" y="54"/>
                  </a:cubicBezTo>
                  <a:cubicBezTo>
                    <a:pt x="107" y="25"/>
                    <a:pt x="83" y="0"/>
                    <a:pt x="53" y="0"/>
                  </a:cubicBezTo>
                  <a:cubicBezTo>
                    <a:pt x="24" y="0"/>
                    <a:pt x="0" y="25"/>
                    <a:pt x="0" y="54"/>
                  </a:cubicBezTo>
                  <a:cubicBezTo>
                    <a:pt x="0" y="84"/>
                    <a:pt x="24" y="108"/>
                    <a:pt x="53" y="108"/>
                  </a:cubicBezTo>
                  <a:close/>
                  <a:moveTo>
                    <a:pt x="53" y="7"/>
                  </a:moveTo>
                  <a:cubicBezTo>
                    <a:pt x="79" y="7"/>
                    <a:pt x="100" y="28"/>
                    <a:pt x="100" y="54"/>
                  </a:cubicBezTo>
                  <a:cubicBezTo>
                    <a:pt x="100" y="80"/>
                    <a:pt x="79" y="101"/>
                    <a:pt x="53" y="101"/>
                  </a:cubicBezTo>
                  <a:cubicBezTo>
                    <a:pt x="28" y="101"/>
                    <a:pt x="7" y="80"/>
                    <a:pt x="7" y="54"/>
                  </a:cubicBezTo>
                  <a:cubicBezTo>
                    <a:pt x="7" y="28"/>
                    <a:pt x="28"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5" name="Freeform 456">
              <a:extLst>
                <a:ext uri="{FF2B5EF4-FFF2-40B4-BE49-F238E27FC236}">
                  <a16:creationId xmlns:a16="http://schemas.microsoft.com/office/drawing/2014/main" id="{C08B431B-642D-4169-90C7-709560345C3A}"/>
                </a:ext>
              </a:extLst>
            </p:cNvPr>
            <p:cNvSpPr>
              <a:spLocks noEditPoints="1"/>
            </p:cNvSpPr>
            <p:nvPr/>
          </p:nvSpPr>
          <p:spPr bwMode="auto">
            <a:xfrm>
              <a:off x="796771" y="6120645"/>
              <a:ext cx="85164" cy="85164"/>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7 h 52"/>
                <a:gd name="T12" fmla="*/ 46 w 52"/>
                <a:gd name="T13" fmla="*/ 26 h 52"/>
                <a:gd name="T14" fmla="*/ 26 w 52"/>
                <a:gd name="T15" fmla="*/ 45 h 52"/>
                <a:gd name="T16" fmla="*/ 7 w 52"/>
                <a:gd name="T17" fmla="*/ 26 h 52"/>
                <a:gd name="T18" fmla="*/ 26 w 52"/>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41" y="52"/>
                    <a:pt x="52" y="40"/>
                    <a:pt x="52" y="26"/>
                  </a:cubicBezTo>
                  <a:cubicBezTo>
                    <a:pt x="52" y="12"/>
                    <a:pt x="41" y="0"/>
                    <a:pt x="26" y="0"/>
                  </a:cubicBezTo>
                  <a:cubicBezTo>
                    <a:pt x="12" y="0"/>
                    <a:pt x="0" y="12"/>
                    <a:pt x="0" y="26"/>
                  </a:cubicBezTo>
                  <a:cubicBezTo>
                    <a:pt x="0" y="40"/>
                    <a:pt x="12" y="52"/>
                    <a:pt x="26" y="52"/>
                  </a:cubicBezTo>
                  <a:close/>
                  <a:moveTo>
                    <a:pt x="26" y="7"/>
                  </a:moveTo>
                  <a:cubicBezTo>
                    <a:pt x="37" y="7"/>
                    <a:pt x="46" y="16"/>
                    <a:pt x="46" y="26"/>
                  </a:cubicBezTo>
                  <a:cubicBezTo>
                    <a:pt x="46" y="37"/>
                    <a:pt x="37" y="45"/>
                    <a:pt x="26" y="45"/>
                  </a:cubicBezTo>
                  <a:cubicBezTo>
                    <a:pt x="16" y="45"/>
                    <a:pt x="7" y="37"/>
                    <a:pt x="7" y="26"/>
                  </a:cubicBezTo>
                  <a:cubicBezTo>
                    <a:pt x="7" y="16"/>
                    <a:pt x="16" y="7"/>
                    <a:pt x="2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grpSp>
      <p:sp>
        <p:nvSpPr>
          <p:cNvPr id="36" name="Shape 2546"/>
          <p:cNvSpPr/>
          <p:nvPr/>
        </p:nvSpPr>
        <p:spPr>
          <a:xfrm>
            <a:off x="6294069" y="3971488"/>
            <a:ext cx="328459" cy="32234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Open Sans" charset="0"/>
            </a:endParaRPr>
          </a:p>
        </p:txBody>
      </p:sp>
      <p:sp>
        <p:nvSpPr>
          <p:cNvPr id="37" name="Shape 2748"/>
          <p:cNvSpPr/>
          <p:nvPr/>
        </p:nvSpPr>
        <p:spPr>
          <a:xfrm>
            <a:off x="6281801" y="5150180"/>
            <a:ext cx="374861" cy="34883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Open Sans" charset="0"/>
            </a:endParaRPr>
          </a:p>
        </p:txBody>
      </p:sp>
      <p:sp>
        <p:nvSpPr>
          <p:cNvPr id="107" name="Right Triangle 106"/>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F705908-8A84-814D-A567-59B3CB9E7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184" y="1925053"/>
            <a:ext cx="5829612" cy="4372209"/>
          </a:xfrm>
          <a:prstGeom prst="rect">
            <a:avLst/>
          </a:prstGeom>
        </p:spPr>
      </p:pic>
      <p:pic>
        <p:nvPicPr>
          <p:cNvPr id="5" name="Picture 4">
            <a:extLst>
              <a:ext uri="{FF2B5EF4-FFF2-40B4-BE49-F238E27FC236}">
                <a16:creationId xmlns:a16="http://schemas.microsoft.com/office/drawing/2014/main" id="{7DB8530C-0553-7A47-A6A2-987F1BC5ABB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0320" y="1925052"/>
            <a:ext cx="5646880" cy="4372210"/>
          </a:xfrm>
          <a:prstGeom prst="rect">
            <a:avLst/>
          </a:prstGeom>
        </p:spPr>
      </p:pic>
    </p:spTree>
    <p:extLst>
      <p:ext uri="{BB962C8B-B14F-4D97-AF65-F5344CB8AC3E}">
        <p14:creationId xmlns:p14="http://schemas.microsoft.com/office/powerpoint/2010/main" val="35257658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3481475D-1B49-48BD-8EA9-8099D1DB0DB1}"/>
              </a:ext>
            </a:extLst>
          </p:cNvPr>
          <p:cNvSpPr txBox="1"/>
          <p:nvPr/>
        </p:nvSpPr>
        <p:spPr>
          <a:xfrm>
            <a:off x="-220980" y="404796"/>
            <a:ext cx="11201400" cy="480131"/>
          </a:xfrm>
          <a:prstGeom prst="rect">
            <a:avLst/>
          </a:prstGeom>
          <a:noFill/>
        </p:spPr>
        <p:txBody>
          <a:bodyPr wrap="square" rtlCol="0">
            <a:spAutoFit/>
          </a:bodyPr>
          <a:lstStyle/>
          <a:p>
            <a:pPr algn="ctr">
              <a:lnSpc>
                <a:spcPct val="90000"/>
              </a:lnSpc>
            </a:pPr>
            <a:r>
              <a:rPr lang="en-US" sz="2800" spc="30" dirty="0" err="1">
                <a:solidFill>
                  <a:schemeClr val="tx1">
                    <a:lumMod val="75000"/>
                    <a:lumOff val="25000"/>
                  </a:schemeClr>
                </a:solidFill>
                <a:latin typeface="Montserrat-Bold" charset="0"/>
              </a:rPr>
              <a:t>AlphaZyme</a:t>
            </a:r>
            <a:r>
              <a:rPr lang="en-US" sz="2800" spc="30" dirty="0">
                <a:solidFill>
                  <a:schemeClr val="tx1">
                    <a:lumMod val="75000"/>
                    <a:lumOff val="25000"/>
                  </a:schemeClr>
                </a:solidFill>
                <a:latin typeface="Montserrat-Bold" charset="0"/>
              </a:rPr>
              <a:t>® Treated </a:t>
            </a:r>
            <a:r>
              <a:rPr lang="en-US" sz="2800" spc="30" dirty="0">
                <a:solidFill>
                  <a:srgbClr val="00B050"/>
                </a:solidFill>
                <a:latin typeface="Montserrat-Bold" charset="0"/>
              </a:rPr>
              <a:t>Crude Sludge Mobility</a:t>
            </a:r>
          </a:p>
        </p:txBody>
      </p:sp>
      <p:grpSp>
        <p:nvGrpSpPr>
          <p:cNvPr id="89" name="Group 88">
            <a:extLst>
              <a:ext uri="{FF2B5EF4-FFF2-40B4-BE49-F238E27FC236}">
                <a16:creationId xmlns:a16="http://schemas.microsoft.com/office/drawing/2014/main" id="{0F9EC1E7-C661-48B3-B91F-6337E570EC07}"/>
              </a:ext>
            </a:extLst>
          </p:cNvPr>
          <p:cNvGrpSpPr/>
          <p:nvPr/>
        </p:nvGrpSpPr>
        <p:grpSpPr>
          <a:xfrm>
            <a:off x="6439618" y="3553467"/>
            <a:ext cx="200688" cy="196736"/>
            <a:chOff x="607056" y="5937853"/>
            <a:chExt cx="351736" cy="344812"/>
          </a:xfrm>
          <a:solidFill>
            <a:schemeClr val="bg1"/>
          </a:solidFill>
        </p:grpSpPr>
        <p:sp>
          <p:nvSpPr>
            <p:cNvPr id="90" name="Rectangle 451">
              <a:extLst>
                <a:ext uri="{FF2B5EF4-FFF2-40B4-BE49-F238E27FC236}">
                  <a16:creationId xmlns:a16="http://schemas.microsoft.com/office/drawing/2014/main" id="{1E2BEEAC-DECA-47A1-B1F9-9E912E0F5B5A}"/>
                </a:ext>
              </a:extLst>
            </p:cNvPr>
            <p:cNvSpPr>
              <a:spLocks noChangeArrowheads="1"/>
            </p:cNvSpPr>
            <p:nvPr/>
          </p:nvSpPr>
          <p:spPr bwMode="auto">
            <a:xfrm>
              <a:off x="670756" y="6097796"/>
              <a:ext cx="21464" cy="214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1" name="Rectangle 452">
              <a:extLst>
                <a:ext uri="{FF2B5EF4-FFF2-40B4-BE49-F238E27FC236}">
                  <a16:creationId xmlns:a16="http://schemas.microsoft.com/office/drawing/2014/main" id="{02D45CBE-28B0-4ABE-9649-E8E1B344CD30}"/>
                </a:ext>
              </a:extLst>
            </p:cNvPr>
            <p:cNvSpPr>
              <a:spLocks noChangeArrowheads="1"/>
            </p:cNvSpPr>
            <p:nvPr/>
          </p:nvSpPr>
          <p:spPr bwMode="auto">
            <a:xfrm>
              <a:off x="670756" y="6153880"/>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2" name="Rectangle 453">
              <a:extLst>
                <a:ext uri="{FF2B5EF4-FFF2-40B4-BE49-F238E27FC236}">
                  <a16:creationId xmlns:a16="http://schemas.microsoft.com/office/drawing/2014/main" id="{A6FC5503-3D90-435F-ADD3-E0839D96598F}"/>
                </a:ext>
              </a:extLst>
            </p:cNvPr>
            <p:cNvSpPr>
              <a:spLocks noChangeArrowheads="1"/>
            </p:cNvSpPr>
            <p:nvPr/>
          </p:nvSpPr>
          <p:spPr bwMode="auto">
            <a:xfrm>
              <a:off x="670756" y="6210656"/>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3" name="Freeform 454">
              <a:extLst>
                <a:ext uri="{FF2B5EF4-FFF2-40B4-BE49-F238E27FC236}">
                  <a16:creationId xmlns:a16="http://schemas.microsoft.com/office/drawing/2014/main" id="{DE679AE8-7E2F-4DCB-BBB1-D1AD6AF8A83B}"/>
                </a:ext>
              </a:extLst>
            </p:cNvPr>
            <p:cNvSpPr>
              <a:spLocks noEditPoints="1"/>
            </p:cNvSpPr>
            <p:nvPr/>
          </p:nvSpPr>
          <p:spPr bwMode="auto">
            <a:xfrm>
              <a:off x="607056" y="5937853"/>
              <a:ext cx="351736" cy="344812"/>
            </a:xfrm>
            <a:custGeom>
              <a:avLst/>
              <a:gdLst>
                <a:gd name="T0" fmla="*/ 428 w 508"/>
                <a:gd name="T1" fmla="*/ 153 h 498"/>
                <a:gd name="T2" fmla="*/ 428 w 508"/>
                <a:gd name="T3" fmla="*/ 0 h 498"/>
                <a:gd name="T4" fmla="*/ 411 w 508"/>
                <a:gd name="T5" fmla="*/ 0 h 498"/>
                <a:gd name="T6" fmla="*/ 411 w 508"/>
                <a:gd name="T7" fmla="*/ 153 h 498"/>
                <a:gd name="T8" fmla="*/ 0 w 508"/>
                <a:gd name="T9" fmla="*/ 153 h 498"/>
                <a:gd name="T10" fmla="*/ 0 w 508"/>
                <a:gd name="T11" fmla="*/ 498 h 498"/>
                <a:gd name="T12" fmla="*/ 508 w 508"/>
                <a:gd name="T13" fmla="*/ 498 h 498"/>
                <a:gd name="T14" fmla="*/ 508 w 508"/>
                <a:gd name="T15" fmla="*/ 153 h 498"/>
                <a:gd name="T16" fmla="*/ 428 w 508"/>
                <a:gd name="T17" fmla="*/ 153 h 498"/>
                <a:gd name="T18" fmla="*/ 491 w 508"/>
                <a:gd name="T19" fmla="*/ 482 h 498"/>
                <a:gd name="T20" fmla="*/ 17 w 508"/>
                <a:gd name="T21" fmla="*/ 482 h 498"/>
                <a:gd name="T22" fmla="*/ 17 w 508"/>
                <a:gd name="T23" fmla="*/ 170 h 498"/>
                <a:gd name="T24" fmla="*/ 491 w 508"/>
                <a:gd name="T25" fmla="*/ 170 h 498"/>
                <a:gd name="T26" fmla="*/ 491 w 508"/>
                <a:gd name="T27" fmla="*/ 4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498">
                  <a:moveTo>
                    <a:pt x="428" y="153"/>
                  </a:moveTo>
                  <a:lnTo>
                    <a:pt x="428" y="0"/>
                  </a:lnTo>
                  <a:lnTo>
                    <a:pt x="411" y="0"/>
                  </a:lnTo>
                  <a:lnTo>
                    <a:pt x="411" y="153"/>
                  </a:lnTo>
                  <a:lnTo>
                    <a:pt x="0" y="153"/>
                  </a:lnTo>
                  <a:lnTo>
                    <a:pt x="0" y="498"/>
                  </a:lnTo>
                  <a:lnTo>
                    <a:pt x="508" y="498"/>
                  </a:lnTo>
                  <a:lnTo>
                    <a:pt x="508" y="153"/>
                  </a:lnTo>
                  <a:lnTo>
                    <a:pt x="428" y="153"/>
                  </a:lnTo>
                  <a:close/>
                  <a:moveTo>
                    <a:pt x="491" y="482"/>
                  </a:moveTo>
                  <a:lnTo>
                    <a:pt x="17" y="482"/>
                  </a:lnTo>
                  <a:lnTo>
                    <a:pt x="17" y="170"/>
                  </a:lnTo>
                  <a:lnTo>
                    <a:pt x="491" y="170"/>
                  </a:lnTo>
                  <a:lnTo>
                    <a:pt x="491"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4" name="Freeform 455">
              <a:extLst>
                <a:ext uri="{FF2B5EF4-FFF2-40B4-BE49-F238E27FC236}">
                  <a16:creationId xmlns:a16="http://schemas.microsoft.com/office/drawing/2014/main" id="{235AB47C-AACB-467A-AD42-05FD4EBDA221}"/>
                </a:ext>
              </a:extLst>
            </p:cNvPr>
            <p:cNvSpPr>
              <a:spLocks noEditPoints="1"/>
            </p:cNvSpPr>
            <p:nvPr/>
          </p:nvSpPr>
          <p:spPr bwMode="auto">
            <a:xfrm>
              <a:off x="752458" y="6074947"/>
              <a:ext cx="175175" cy="176560"/>
            </a:xfrm>
            <a:custGeom>
              <a:avLst/>
              <a:gdLst>
                <a:gd name="T0" fmla="*/ 53 w 107"/>
                <a:gd name="T1" fmla="*/ 108 h 108"/>
                <a:gd name="T2" fmla="*/ 107 w 107"/>
                <a:gd name="T3" fmla="*/ 54 h 108"/>
                <a:gd name="T4" fmla="*/ 53 w 107"/>
                <a:gd name="T5" fmla="*/ 0 h 108"/>
                <a:gd name="T6" fmla="*/ 0 w 107"/>
                <a:gd name="T7" fmla="*/ 54 h 108"/>
                <a:gd name="T8" fmla="*/ 53 w 107"/>
                <a:gd name="T9" fmla="*/ 108 h 108"/>
                <a:gd name="T10" fmla="*/ 53 w 107"/>
                <a:gd name="T11" fmla="*/ 7 h 108"/>
                <a:gd name="T12" fmla="*/ 100 w 107"/>
                <a:gd name="T13" fmla="*/ 54 h 108"/>
                <a:gd name="T14" fmla="*/ 53 w 107"/>
                <a:gd name="T15" fmla="*/ 101 h 108"/>
                <a:gd name="T16" fmla="*/ 7 w 107"/>
                <a:gd name="T17" fmla="*/ 54 h 108"/>
                <a:gd name="T18" fmla="*/ 53 w 107"/>
                <a:gd name="T1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83" y="108"/>
                    <a:pt x="107" y="84"/>
                    <a:pt x="107" y="54"/>
                  </a:cubicBezTo>
                  <a:cubicBezTo>
                    <a:pt x="107" y="25"/>
                    <a:pt x="83" y="0"/>
                    <a:pt x="53" y="0"/>
                  </a:cubicBezTo>
                  <a:cubicBezTo>
                    <a:pt x="24" y="0"/>
                    <a:pt x="0" y="25"/>
                    <a:pt x="0" y="54"/>
                  </a:cubicBezTo>
                  <a:cubicBezTo>
                    <a:pt x="0" y="84"/>
                    <a:pt x="24" y="108"/>
                    <a:pt x="53" y="108"/>
                  </a:cubicBezTo>
                  <a:close/>
                  <a:moveTo>
                    <a:pt x="53" y="7"/>
                  </a:moveTo>
                  <a:cubicBezTo>
                    <a:pt x="79" y="7"/>
                    <a:pt x="100" y="28"/>
                    <a:pt x="100" y="54"/>
                  </a:cubicBezTo>
                  <a:cubicBezTo>
                    <a:pt x="100" y="80"/>
                    <a:pt x="79" y="101"/>
                    <a:pt x="53" y="101"/>
                  </a:cubicBezTo>
                  <a:cubicBezTo>
                    <a:pt x="28" y="101"/>
                    <a:pt x="7" y="80"/>
                    <a:pt x="7" y="54"/>
                  </a:cubicBezTo>
                  <a:cubicBezTo>
                    <a:pt x="7" y="28"/>
                    <a:pt x="28"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sp>
          <p:nvSpPr>
            <p:cNvPr id="95" name="Freeform 456">
              <a:extLst>
                <a:ext uri="{FF2B5EF4-FFF2-40B4-BE49-F238E27FC236}">
                  <a16:creationId xmlns:a16="http://schemas.microsoft.com/office/drawing/2014/main" id="{C08B431B-642D-4169-90C7-709560345C3A}"/>
                </a:ext>
              </a:extLst>
            </p:cNvPr>
            <p:cNvSpPr>
              <a:spLocks noEditPoints="1"/>
            </p:cNvSpPr>
            <p:nvPr/>
          </p:nvSpPr>
          <p:spPr bwMode="auto">
            <a:xfrm>
              <a:off x="796771" y="6120645"/>
              <a:ext cx="85164" cy="85164"/>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7 h 52"/>
                <a:gd name="T12" fmla="*/ 46 w 52"/>
                <a:gd name="T13" fmla="*/ 26 h 52"/>
                <a:gd name="T14" fmla="*/ 26 w 52"/>
                <a:gd name="T15" fmla="*/ 45 h 52"/>
                <a:gd name="T16" fmla="*/ 7 w 52"/>
                <a:gd name="T17" fmla="*/ 26 h 52"/>
                <a:gd name="T18" fmla="*/ 26 w 52"/>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41" y="52"/>
                    <a:pt x="52" y="40"/>
                    <a:pt x="52" y="26"/>
                  </a:cubicBezTo>
                  <a:cubicBezTo>
                    <a:pt x="52" y="12"/>
                    <a:pt x="41" y="0"/>
                    <a:pt x="26" y="0"/>
                  </a:cubicBezTo>
                  <a:cubicBezTo>
                    <a:pt x="12" y="0"/>
                    <a:pt x="0" y="12"/>
                    <a:pt x="0" y="26"/>
                  </a:cubicBezTo>
                  <a:cubicBezTo>
                    <a:pt x="0" y="40"/>
                    <a:pt x="12" y="52"/>
                    <a:pt x="26" y="52"/>
                  </a:cubicBezTo>
                  <a:close/>
                  <a:moveTo>
                    <a:pt x="26" y="7"/>
                  </a:moveTo>
                  <a:cubicBezTo>
                    <a:pt x="37" y="7"/>
                    <a:pt x="46" y="16"/>
                    <a:pt x="46" y="26"/>
                  </a:cubicBezTo>
                  <a:cubicBezTo>
                    <a:pt x="46" y="37"/>
                    <a:pt x="37" y="45"/>
                    <a:pt x="26" y="45"/>
                  </a:cubicBezTo>
                  <a:cubicBezTo>
                    <a:pt x="16" y="45"/>
                    <a:pt x="7" y="37"/>
                    <a:pt x="7" y="26"/>
                  </a:cubicBezTo>
                  <a:cubicBezTo>
                    <a:pt x="7" y="16"/>
                    <a:pt x="16" y="7"/>
                    <a:pt x="2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Montserrat Light" charset="0"/>
              </a:endParaRPr>
            </a:p>
          </p:txBody>
        </p:sp>
      </p:grpSp>
      <p:sp>
        <p:nvSpPr>
          <p:cNvPr id="36" name="Shape 2546"/>
          <p:cNvSpPr/>
          <p:nvPr/>
        </p:nvSpPr>
        <p:spPr>
          <a:xfrm>
            <a:off x="6294069" y="3971488"/>
            <a:ext cx="328459" cy="32234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Open Sans" charset="0"/>
            </a:endParaRPr>
          </a:p>
        </p:txBody>
      </p:sp>
      <p:sp>
        <p:nvSpPr>
          <p:cNvPr id="37" name="Shape 2748"/>
          <p:cNvSpPr/>
          <p:nvPr/>
        </p:nvSpPr>
        <p:spPr>
          <a:xfrm>
            <a:off x="6281801" y="5150180"/>
            <a:ext cx="374861" cy="34883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a:latin typeface="Open Sans" charset="0"/>
            </a:endParaRPr>
          </a:p>
        </p:txBody>
      </p:sp>
      <p:sp>
        <p:nvSpPr>
          <p:cNvPr id="107" name="Right Triangle 106"/>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93BA108-0F94-814E-A7DD-2DDFA56AFF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9311" y="1331059"/>
            <a:ext cx="7134900" cy="5351175"/>
          </a:xfrm>
          <a:prstGeom prst="rect">
            <a:avLst/>
          </a:prstGeom>
        </p:spPr>
      </p:pic>
      <p:sp>
        <p:nvSpPr>
          <p:cNvPr id="2" name="Oval 1">
            <a:extLst>
              <a:ext uri="{FF2B5EF4-FFF2-40B4-BE49-F238E27FC236}">
                <a16:creationId xmlns:a16="http://schemas.microsoft.com/office/drawing/2014/main" id="{9D680BCA-8084-4582-84BF-DDB46741BBEF}"/>
              </a:ext>
            </a:extLst>
          </p:cNvPr>
          <p:cNvSpPr/>
          <p:nvPr/>
        </p:nvSpPr>
        <p:spPr>
          <a:xfrm>
            <a:off x="3926503" y="4293835"/>
            <a:ext cx="2355298" cy="160020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rrow: Right 2">
            <a:extLst>
              <a:ext uri="{FF2B5EF4-FFF2-40B4-BE49-F238E27FC236}">
                <a16:creationId xmlns:a16="http://schemas.microsoft.com/office/drawing/2014/main" id="{52698BC7-A5AF-46B0-811B-5776C754081C}"/>
              </a:ext>
            </a:extLst>
          </p:cNvPr>
          <p:cNvSpPr/>
          <p:nvPr/>
        </p:nvSpPr>
        <p:spPr>
          <a:xfrm>
            <a:off x="2803461" y="4777739"/>
            <a:ext cx="971751" cy="443231"/>
          </a:xfrm>
          <a:prstGeom prst="rightArrow">
            <a:avLst/>
          </a:prstGeom>
          <a:solidFill>
            <a:srgbClr val="00B05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61945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1228585" y="2851235"/>
            <a:ext cx="3545224" cy="707886"/>
          </a:xfrm>
          <a:prstGeom prst="rect">
            <a:avLst/>
          </a:prstGeom>
        </p:spPr>
        <p:txBody>
          <a:bodyPr wrap="square">
            <a:spAutoFit/>
          </a:bodyPr>
          <a:lstStyle/>
          <a:p>
            <a:r>
              <a:rPr lang="en-US" sz="4000" dirty="0" err="1">
                <a:solidFill>
                  <a:srgbClr val="00B050"/>
                </a:solidFill>
                <a:latin typeface="Montserrat Light" charset="0"/>
                <a:ea typeface="Montserrat Light" charset="0"/>
                <a:cs typeface="Montserrat Light" charset="0"/>
              </a:rPr>
              <a:t>AlphaZyme</a:t>
            </a:r>
            <a:r>
              <a:rPr lang="en-US" sz="4000" baseline="30000" dirty="0">
                <a:solidFill>
                  <a:srgbClr val="00B050"/>
                </a:solidFill>
                <a:latin typeface="Montserrat Light" charset="0"/>
                <a:ea typeface="Montserrat Light" charset="0"/>
                <a:cs typeface="Montserrat Light" charset="0"/>
              </a:rPr>
              <a:t>®</a:t>
            </a:r>
            <a:r>
              <a:rPr lang="en-US" sz="4000" dirty="0">
                <a:solidFill>
                  <a:srgbClr val="00B050"/>
                </a:solidFill>
                <a:latin typeface="Montserrat Light" charset="0"/>
                <a:ea typeface="Montserrat Light" charset="0"/>
                <a:cs typeface="Montserrat Light" charset="0"/>
              </a:rPr>
              <a:t> </a:t>
            </a:r>
            <a:endParaRPr lang="en-US" sz="4000" dirty="0">
              <a:latin typeface="Montserrat Light" charset="0"/>
              <a:ea typeface="Montserrat Light" charset="0"/>
              <a:cs typeface="Montserrat Light" charset="0"/>
            </a:endParaRPr>
          </a:p>
        </p:txBody>
      </p:sp>
      <p:sp>
        <p:nvSpPr>
          <p:cNvPr id="25" name="TextBox 24">
            <a:extLst>
              <a:ext uri="{FF2B5EF4-FFF2-40B4-BE49-F238E27FC236}">
                <a16:creationId xmlns:a16="http://schemas.microsoft.com/office/drawing/2014/main" id="{B6E08C89-1BEC-496D-9FBD-98C8ED54ADD2}"/>
              </a:ext>
            </a:extLst>
          </p:cNvPr>
          <p:cNvSpPr txBox="1"/>
          <p:nvPr/>
        </p:nvSpPr>
        <p:spPr>
          <a:xfrm>
            <a:off x="1228584" y="2386634"/>
            <a:ext cx="3545225" cy="590931"/>
          </a:xfrm>
          <a:prstGeom prst="rect">
            <a:avLst/>
          </a:prstGeom>
          <a:noFill/>
        </p:spPr>
        <p:txBody>
          <a:bodyPr wrap="square" rtlCol="0">
            <a:spAutoFit/>
          </a:bodyPr>
          <a:lstStyle/>
          <a:p>
            <a:pPr>
              <a:lnSpc>
                <a:spcPct val="90000"/>
              </a:lnSpc>
            </a:pPr>
            <a:r>
              <a:rPr lang="en-US" sz="3600" spc="30" dirty="0">
                <a:solidFill>
                  <a:schemeClr val="tx1">
                    <a:lumMod val="75000"/>
                    <a:lumOff val="25000"/>
                  </a:schemeClr>
                </a:solidFill>
                <a:latin typeface="Montserrat-Bold" charset="0"/>
              </a:rPr>
              <a:t>Summary of</a:t>
            </a:r>
          </a:p>
        </p:txBody>
      </p:sp>
      <p:sp>
        <p:nvSpPr>
          <p:cNvPr id="26" name="TextBox 25">
            <a:extLst>
              <a:ext uri="{FF2B5EF4-FFF2-40B4-BE49-F238E27FC236}">
                <a16:creationId xmlns:a16="http://schemas.microsoft.com/office/drawing/2014/main" id="{B6E08C89-1BEC-496D-9FBD-98C8ED54ADD2}"/>
              </a:ext>
            </a:extLst>
          </p:cNvPr>
          <p:cNvSpPr txBox="1"/>
          <p:nvPr/>
        </p:nvSpPr>
        <p:spPr>
          <a:xfrm>
            <a:off x="1269596" y="3476141"/>
            <a:ext cx="2457524" cy="590931"/>
          </a:xfrm>
          <a:prstGeom prst="rect">
            <a:avLst/>
          </a:prstGeom>
          <a:noFill/>
        </p:spPr>
        <p:txBody>
          <a:bodyPr wrap="square" rtlCol="0">
            <a:spAutoFit/>
          </a:bodyPr>
          <a:lstStyle/>
          <a:p>
            <a:pPr>
              <a:lnSpc>
                <a:spcPct val="90000"/>
              </a:lnSpc>
            </a:pPr>
            <a:r>
              <a:rPr lang="en-US" sz="3600" spc="30" dirty="0">
                <a:solidFill>
                  <a:schemeClr val="tx1">
                    <a:lumMod val="75000"/>
                    <a:lumOff val="25000"/>
                  </a:schemeClr>
                </a:solidFill>
                <a:latin typeface="Montserrat-Bold" charset="0"/>
              </a:rPr>
              <a:t>Benefits </a:t>
            </a:r>
          </a:p>
        </p:txBody>
      </p:sp>
      <p:grpSp>
        <p:nvGrpSpPr>
          <p:cNvPr id="37" name="Group 36">
            <a:extLst>
              <a:ext uri="{FF2B5EF4-FFF2-40B4-BE49-F238E27FC236}">
                <a16:creationId xmlns:a16="http://schemas.microsoft.com/office/drawing/2014/main" id="{CBCA59F0-3B51-44F3-BCCA-2D833539C4A1}"/>
              </a:ext>
            </a:extLst>
          </p:cNvPr>
          <p:cNvGrpSpPr/>
          <p:nvPr/>
        </p:nvGrpSpPr>
        <p:grpSpPr>
          <a:xfrm>
            <a:off x="6599907" y="2068272"/>
            <a:ext cx="4545918" cy="931164"/>
            <a:chOff x="6443660" y="2334566"/>
            <a:chExt cx="4545918" cy="931164"/>
          </a:xfrm>
        </p:grpSpPr>
        <p:grpSp>
          <p:nvGrpSpPr>
            <p:cNvPr id="38" name="Group 37">
              <a:extLst>
                <a:ext uri="{FF2B5EF4-FFF2-40B4-BE49-F238E27FC236}">
                  <a16:creationId xmlns:a16="http://schemas.microsoft.com/office/drawing/2014/main" id="{C401DC51-86E7-49F5-A229-086E5A9E3150}"/>
                </a:ext>
              </a:extLst>
            </p:cNvPr>
            <p:cNvGrpSpPr/>
            <p:nvPr/>
          </p:nvGrpSpPr>
          <p:grpSpPr>
            <a:xfrm>
              <a:off x="6821967" y="2334566"/>
              <a:ext cx="4167611" cy="931164"/>
              <a:chOff x="6821967" y="2315516"/>
              <a:chExt cx="4167611" cy="931164"/>
            </a:xfrm>
          </p:grpSpPr>
          <p:sp>
            <p:nvSpPr>
              <p:cNvPr id="40" name="TextBox 39">
                <a:extLst>
                  <a:ext uri="{FF2B5EF4-FFF2-40B4-BE49-F238E27FC236}">
                    <a16:creationId xmlns:a16="http://schemas.microsoft.com/office/drawing/2014/main" id="{B2AF2F1A-8C5D-46EF-92E4-1E7CE2C8851C}"/>
                  </a:ext>
                </a:extLst>
              </p:cNvPr>
              <p:cNvSpPr txBox="1"/>
              <p:nvPr/>
            </p:nvSpPr>
            <p:spPr>
              <a:xfrm>
                <a:off x="6821967" y="2315516"/>
                <a:ext cx="2162002"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Improving Oil Migration</a:t>
                </a:r>
              </a:p>
            </p:txBody>
          </p:sp>
          <p:sp>
            <p:nvSpPr>
              <p:cNvPr id="41" name="Rectangle 40">
                <a:extLst>
                  <a:ext uri="{FF2B5EF4-FFF2-40B4-BE49-F238E27FC236}">
                    <a16:creationId xmlns:a16="http://schemas.microsoft.com/office/drawing/2014/main" id="{250E04BF-FB04-4BCE-8845-5ED743FBFA22}"/>
                  </a:ext>
                </a:extLst>
              </p:cNvPr>
              <p:cNvSpPr/>
              <p:nvPr/>
            </p:nvSpPr>
            <p:spPr>
              <a:xfrm>
                <a:off x="6837287" y="2661263"/>
                <a:ext cx="4152291" cy="585417"/>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AZ’s impact to IFT and contact angle aid oil’s mobility to travel through formation more efficiently, requiring less pressure drive</a:t>
                </a:r>
              </a:p>
            </p:txBody>
          </p:sp>
        </p:grpSp>
        <p:sp>
          <p:nvSpPr>
            <p:cNvPr id="39" name="Isosceles Triangle 54">
              <a:extLst>
                <a:ext uri="{FF2B5EF4-FFF2-40B4-BE49-F238E27FC236}">
                  <a16:creationId xmlns:a16="http://schemas.microsoft.com/office/drawing/2014/main" id="{C5188EEF-81CD-49D5-9362-B047051562AF}"/>
                </a:ext>
              </a:extLst>
            </p:cNvPr>
            <p:cNvSpPr/>
            <p:nvPr/>
          </p:nvSpPr>
          <p:spPr>
            <a:xfrm rot="5400000">
              <a:off x="6348306" y="2592750"/>
              <a:ext cx="422499" cy="231791"/>
            </a:xfrm>
            <a:prstGeom prst="triangle">
              <a:avLst/>
            </a:prstGeom>
            <a:solidFill>
              <a:srgbClr val="2EA5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grpSp>
        <p:nvGrpSpPr>
          <p:cNvPr id="42" name="Group 41">
            <a:extLst>
              <a:ext uri="{FF2B5EF4-FFF2-40B4-BE49-F238E27FC236}">
                <a16:creationId xmlns:a16="http://schemas.microsoft.com/office/drawing/2014/main" id="{755D06C0-F62C-4411-9CCB-E51BC6888BC5}"/>
              </a:ext>
            </a:extLst>
          </p:cNvPr>
          <p:cNvGrpSpPr/>
          <p:nvPr/>
        </p:nvGrpSpPr>
        <p:grpSpPr>
          <a:xfrm>
            <a:off x="6599907" y="5085616"/>
            <a:ext cx="4545918" cy="1189696"/>
            <a:chOff x="6443660" y="3588449"/>
            <a:chExt cx="4545918" cy="1189696"/>
          </a:xfrm>
        </p:grpSpPr>
        <p:grpSp>
          <p:nvGrpSpPr>
            <p:cNvPr id="43" name="Group 42">
              <a:extLst>
                <a:ext uri="{FF2B5EF4-FFF2-40B4-BE49-F238E27FC236}">
                  <a16:creationId xmlns:a16="http://schemas.microsoft.com/office/drawing/2014/main" id="{3D7F08EA-9420-4646-9762-795B46F27707}"/>
                </a:ext>
              </a:extLst>
            </p:cNvPr>
            <p:cNvGrpSpPr/>
            <p:nvPr/>
          </p:nvGrpSpPr>
          <p:grpSpPr>
            <a:xfrm>
              <a:off x="6821967" y="3588449"/>
              <a:ext cx="4167611" cy="1189696"/>
              <a:chOff x="6821967" y="2315516"/>
              <a:chExt cx="4167611" cy="1189696"/>
            </a:xfrm>
          </p:grpSpPr>
          <p:sp>
            <p:nvSpPr>
              <p:cNvPr id="45" name="TextBox 44">
                <a:extLst>
                  <a:ext uri="{FF2B5EF4-FFF2-40B4-BE49-F238E27FC236}">
                    <a16:creationId xmlns:a16="http://schemas.microsoft.com/office/drawing/2014/main" id="{C11AED18-0D42-4480-A64A-ACF99D8CDF92}"/>
                  </a:ext>
                </a:extLst>
              </p:cNvPr>
              <p:cNvSpPr txBox="1"/>
              <p:nvPr/>
            </p:nvSpPr>
            <p:spPr>
              <a:xfrm>
                <a:off x="6821967" y="2315516"/>
                <a:ext cx="1728422"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Paraffin Mitigation</a:t>
                </a:r>
              </a:p>
            </p:txBody>
          </p:sp>
          <p:sp>
            <p:nvSpPr>
              <p:cNvPr id="46" name="Rectangle 45">
                <a:extLst>
                  <a:ext uri="{FF2B5EF4-FFF2-40B4-BE49-F238E27FC236}">
                    <a16:creationId xmlns:a16="http://schemas.microsoft.com/office/drawing/2014/main" id="{9E7C49DB-0013-424F-8368-8B3D37D864A9}"/>
                  </a:ext>
                </a:extLst>
              </p:cNvPr>
              <p:cNvSpPr/>
              <p:nvPr/>
            </p:nvSpPr>
            <p:spPr>
              <a:xfrm>
                <a:off x="6837287" y="2661263"/>
                <a:ext cx="4152291" cy="843949"/>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AZ is not a solvent, however as a result of its behavior AZ is able alleviate blockages to help mobilize paraffin with the residual oils it encounters</a:t>
                </a:r>
              </a:p>
            </p:txBody>
          </p:sp>
        </p:grpSp>
        <p:sp>
          <p:nvSpPr>
            <p:cNvPr id="44" name="Isosceles Triangle 50">
              <a:extLst>
                <a:ext uri="{FF2B5EF4-FFF2-40B4-BE49-F238E27FC236}">
                  <a16:creationId xmlns:a16="http://schemas.microsoft.com/office/drawing/2014/main" id="{78E0F487-C0A0-4957-9F61-69EBD53CB888}"/>
                </a:ext>
              </a:extLst>
            </p:cNvPr>
            <p:cNvSpPr/>
            <p:nvPr/>
          </p:nvSpPr>
          <p:spPr>
            <a:xfrm rot="5400000">
              <a:off x="6348306" y="3846633"/>
              <a:ext cx="422499" cy="231791"/>
            </a:xfrm>
            <a:prstGeom prst="triangle">
              <a:avLst/>
            </a:prstGeom>
            <a:solidFill>
              <a:srgbClr val="006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grpSp>
        <p:nvGrpSpPr>
          <p:cNvPr id="47" name="Group 46">
            <a:extLst>
              <a:ext uri="{FF2B5EF4-FFF2-40B4-BE49-F238E27FC236}">
                <a16:creationId xmlns:a16="http://schemas.microsoft.com/office/drawing/2014/main" id="{66E754C6-D18E-4BD7-9A63-2944799D0445}"/>
              </a:ext>
            </a:extLst>
          </p:cNvPr>
          <p:cNvGrpSpPr/>
          <p:nvPr/>
        </p:nvGrpSpPr>
        <p:grpSpPr>
          <a:xfrm>
            <a:off x="6599907" y="537389"/>
            <a:ext cx="4545918" cy="931164"/>
            <a:chOff x="6443660" y="4842333"/>
            <a:chExt cx="4545918" cy="931164"/>
          </a:xfrm>
        </p:grpSpPr>
        <p:grpSp>
          <p:nvGrpSpPr>
            <p:cNvPr id="48" name="Group 47">
              <a:extLst>
                <a:ext uri="{FF2B5EF4-FFF2-40B4-BE49-F238E27FC236}">
                  <a16:creationId xmlns:a16="http://schemas.microsoft.com/office/drawing/2014/main" id="{DDC7490D-24F3-4745-A4B8-67944950E8CC}"/>
                </a:ext>
              </a:extLst>
            </p:cNvPr>
            <p:cNvGrpSpPr/>
            <p:nvPr/>
          </p:nvGrpSpPr>
          <p:grpSpPr>
            <a:xfrm>
              <a:off x="6821967" y="4842333"/>
              <a:ext cx="4167611" cy="931164"/>
              <a:chOff x="6821967" y="2315516"/>
              <a:chExt cx="4167611" cy="931164"/>
            </a:xfrm>
          </p:grpSpPr>
          <p:sp>
            <p:nvSpPr>
              <p:cNvPr id="50" name="TextBox 49">
                <a:extLst>
                  <a:ext uri="{FF2B5EF4-FFF2-40B4-BE49-F238E27FC236}">
                    <a16:creationId xmlns:a16="http://schemas.microsoft.com/office/drawing/2014/main" id="{486FCB4B-D9B3-4DC3-B12E-ED592D9F57F5}"/>
                  </a:ext>
                </a:extLst>
              </p:cNvPr>
              <p:cNvSpPr txBox="1"/>
              <p:nvPr/>
            </p:nvSpPr>
            <p:spPr>
              <a:xfrm>
                <a:off x="6821967" y="2315516"/>
                <a:ext cx="1879361"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Recover More OOIP </a:t>
                </a:r>
              </a:p>
            </p:txBody>
          </p:sp>
          <p:sp>
            <p:nvSpPr>
              <p:cNvPr id="51" name="Rectangle 50">
                <a:extLst>
                  <a:ext uri="{FF2B5EF4-FFF2-40B4-BE49-F238E27FC236}">
                    <a16:creationId xmlns:a16="http://schemas.microsoft.com/office/drawing/2014/main" id="{6A908BD9-29DB-4095-AE76-1D5622613FAC}"/>
                  </a:ext>
                </a:extLst>
              </p:cNvPr>
              <p:cNvSpPr/>
              <p:nvPr/>
            </p:nvSpPr>
            <p:spPr>
              <a:xfrm>
                <a:off x="6837287" y="2661263"/>
                <a:ext cx="4152291" cy="585417"/>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AZ is the industry’s first non-consumable and re-usable downhole recovery solution, proven to Recover More OOIP</a:t>
                </a:r>
              </a:p>
            </p:txBody>
          </p:sp>
        </p:grpSp>
        <p:sp>
          <p:nvSpPr>
            <p:cNvPr id="49" name="Isosceles Triangle 46">
              <a:extLst>
                <a:ext uri="{FF2B5EF4-FFF2-40B4-BE49-F238E27FC236}">
                  <a16:creationId xmlns:a16="http://schemas.microsoft.com/office/drawing/2014/main" id="{E667BA13-CC1C-4989-B712-AB8D66733CAF}"/>
                </a:ext>
              </a:extLst>
            </p:cNvPr>
            <p:cNvSpPr/>
            <p:nvPr/>
          </p:nvSpPr>
          <p:spPr>
            <a:xfrm rot="5400000">
              <a:off x="6348306" y="5100517"/>
              <a:ext cx="422499" cy="231791"/>
            </a:xfrm>
            <a:prstGeom prst="triangle">
              <a:avLst/>
            </a:prstGeom>
            <a:solidFill>
              <a:srgbClr val="89CC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cxnSp>
        <p:nvCxnSpPr>
          <p:cNvPr id="20" name="Straight Connector 19">
            <a:extLst>
              <a:ext uri="{FF2B5EF4-FFF2-40B4-BE49-F238E27FC236}">
                <a16:creationId xmlns:a16="http://schemas.microsoft.com/office/drawing/2014/main" id="{F2C4EE14-05C9-435E-A5CC-6E685DBB05E9}"/>
              </a:ext>
            </a:extLst>
          </p:cNvPr>
          <p:cNvCxnSpPr>
            <a:cxnSpLocks/>
          </p:cNvCxnSpPr>
          <p:nvPr/>
        </p:nvCxnSpPr>
        <p:spPr>
          <a:xfrm>
            <a:off x="1393598" y="4529672"/>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FAE97A4B-8AC5-40A0-AEEA-D6360C77B5D5}"/>
              </a:ext>
            </a:extLst>
          </p:cNvPr>
          <p:cNvGrpSpPr/>
          <p:nvPr/>
        </p:nvGrpSpPr>
        <p:grpSpPr>
          <a:xfrm>
            <a:off x="6599907" y="3643223"/>
            <a:ext cx="4545918" cy="931164"/>
            <a:chOff x="6443660" y="3588449"/>
            <a:chExt cx="4545918" cy="931164"/>
          </a:xfrm>
        </p:grpSpPr>
        <p:grpSp>
          <p:nvGrpSpPr>
            <p:cNvPr id="22" name="Group 21">
              <a:extLst>
                <a:ext uri="{FF2B5EF4-FFF2-40B4-BE49-F238E27FC236}">
                  <a16:creationId xmlns:a16="http://schemas.microsoft.com/office/drawing/2014/main" id="{E8E7C712-5B1D-414C-8FD5-329F68113108}"/>
                </a:ext>
              </a:extLst>
            </p:cNvPr>
            <p:cNvGrpSpPr/>
            <p:nvPr/>
          </p:nvGrpSpPr>
          <p:grpSpPr>
            <a:xfrm>
              <a:off x="6821967" y="3588449"/>
              <a:ext cx="4167611" cy="931164"/>
              <a:chOff x="6821967" y="2315516"/>
              <a:chExt cx="4167611" cy="931164"/>
            </a:xfrm>
          </p:grpSpPr>
          <p:sp>
            <p:nvSpPr>
              <p:cNvPr id="27" name="TextBox 26">
                <a:extLst>
                  <a:ext uri="{FF2B5EF4-FFF2-40B4-BE49-F238E27FC236}">
                    <a16:creationId xmlns:a16="http://schemas.microsoft.com/office/drawing/2014/main" id="{46B976CD-4548-43BE-A714-E608BB7D85A7}"/>
                  </a:ext>
                </a:extLst>
              </p:cNvPr>
              <p:cNvSpPr txBox="1"/>
              <p:nvPr/>
            </p:nvSpPr>
            <p:spPr>
              <a:xfrm>
                <a:off x="6821967" y="2315516"/>
                <a:ext cx="1936043" cy="338554"/>
              </a:xfrm>
              <a:prstGeom prst="rect">
                <a:avLst/>
              </a:prstGeom>
              <a:noFill/>
            </p:spPr>
            <p:txBody>
              <a:bodyPr wrap="none" rtlCol="0">
                <a:spAutoFit/>
              </a:bodyPr>
              <a:lstStyle/>
              <a:p>
                <a:r>
                  <a:rPr lang="en-US" sz="1600" dirty="0">
                    <a:solidFill>
                      <a:srgbClr val="009147"/>
                    </a:solidFill>
                    <a:latin typeface="Montserrat Light" charset="0"/>
                    <a:ea typeface="Montserrat Light" charset="0"/>
                    <a:cs typeface="Montserrat Light" charset="0"/>
                  </a:rPr>
                  <a:t>Heavy Oil Production</a:t>
                </a:r>
              </a:p>
            </p:txBody>
          </p:sp>
          <p:sp>
            <p:nvSpPr>
              <p:cNvPr id="28" name="Rectangle 27">
                <a:extLst>
                  <a:ext uri="{FF2B5EF4-FFF2-40B4-BE49-F238E27FC236}">
                    <a16:creationId xmlns:a16="http://schemas.microsoft.com/office/drawing/2014/main" id="{1B14EFDF-5BCD-4CB5-91E9-A943AD834255}"/>
                  </a:ext>
                </a:extLst>
              </p:cNvPr>
              <p:cNvSpPr/>
              <p:nvPr/>
            </p:nvSpPr>
            <p:spPr>
              <a:xfrm>
                <a:off x="6837287" y="2661263"/>
                <a:ext cx="4152291" cy="585417"/>
              </a:xfrm>
              <a:prstGeom prst="rect">
                <a:avLst/>
              </a:prstGeom>
            </p:spPr>
            <p:txBody>
              <a:bodyPr wrap="square">
                <a:spAutoFit/>
              </a:bodyPr>
              <a:lstStyle/>
              <a:p>
                <a:pPr>
                  <a:lnSpc>
                    <a:spcPct val="140000"/>
                  </a:lnSpc>
                </a:pPr>
                <a:r>
                  <a:rPr lang="en-US" sz="1200" dirty="0">
                    <a:solidFill>
                      <a:schemeClr val="tx1">
                        <a:lumMod val="75000"/>
                        <a:lumOff val="25000"/>
                      </a:schemeClr>
                    </a:solidFill>
                    <a:latin typeface="Montserrat Light" charset="0"/>
                    <a:ea typeface="Montserrat Light" charset="0"/>
                    <a:cs typeface="Montserrat Light" charset="0"/>
                  </a:rPr>
                  <a:t>Mobilize heavy oil more efficiently than traditional </a:t>
                </a:r>
                <a:r>
                  <a:rPr lang="en-US" sz="1200" dirty="0" err="1">
                    <a:solidFill>
                      <a:schemeClr val="tx1">
                        <a:lumMod val="75000"/>
                        <a:lumOff val="25000"/>
                      </a:schemeClr>
                    </a:solidFill>
                    <a:latin typeface="Montserrat Light" charset="0"/>
                    <a:ea typeface="Montserrat Light" charset="0"/>
                    <a:cs typeface="Montserrat Light" charset="0"/>
                  </a:rPr>
                  <a:t>chems</a:t>
                </a:r>
                <a:r>
                  <a:rPr lang="en-US" sz="1200" dirty="0">
                    <a:solidFill>
                      <a:schemeClr val="tx1">
                        <a:lumMod val="75000"/>
                        <a:lumOff val="25000"/>
                      </a:schemeClr>
                    </a:solidFill>
                    <a:latin typeface="Montserrat Light" charset="0"/>
                    <a:ea typeface="Montserrat Light" charset="0"/>
                    <a:cs typeface="Montserrat Light" charset="0"/>
                  </a:rPr>
                  <a:t> and does not impact the hydrocarbon chain or cause emulsions  </a:t>
                </a:r>
              </a:p>
            </p:txBody>
          </p:sp>
        </p:grpSp>
        <p:sp>
          <p:nvSpPr>
            <p:cNvPr id="23" name="Isosceles Triangle 50">
              <a:extLst>
                <a:ext uri="{FF2B5EF4-FFF2-40B4-BE49-F238E27FC236}">
                  <a16:creationId xmlns:a16="http://schemas.microsoft.com/office/drawing/2014/main" id="{8E789535-4118-4272-B263-6D277849CB2F}"/>
                </a:ext>
              </a:extLst>
            </p:cNvPr>
            <p:cNvSpPr/>
            <p:nvPr/>
          </p:nvSpPr>
          <p:spPr>
            <a:xfrm rot="5400000">
              <a:off x="6348306" y="3846633"/>
              <a:ext cx="422499" cy="231791"/>
            </a:xfrm>
            <a:prstGeom prst="triangle">
              <a:avLst/>
            </a:prstGeom>
            <a:solidFill>
              <a:srgbClr val="0068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a typeface="Montserrat Light" charset="0"/>
                <a:cs typeface="Montserrat Light" charset="0"/>
              </a:endParaRPr>
            </a:p>
          </p:txBody>
        </p:sp>
      </p:grpSp>
    </p:spTree>
    <p:extLst>
      <p:ext uri="{BB962C8B-B14F-4D97-AF65-F5344CB8AC3E}">
        <p14:creationId xmlns:p14="http://schemas.microsoft.com/office/powerpoint/2010/main" val="36682442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left)">
                                      <p:cBhvr>
                                        <p:cTn id="7" dur="500"/>
                                        <p:tgtEl>
                                          <p:spTgt spid="4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wipe(left)">
                                      <p:cBhvr>
                                        <p:cTn id="2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588" y="0"/>
            <a:ext cx="12188825" cy="6858000"/>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latin typeface="Montserrat Light" charset="0"/>
            </a:endParaRPr>
          </a:p>
        </p:txBody>
      </p:sp>
      <p:pic>
        <p:nvPicPr>
          <p:cNvPr id="2" name="Picture Placeholder 1"/>
          <p:cNvPicPr>
            <a:picLocks noGrp="1" noChangeAspect="1"/>
          </p:cNvPicPr>
          <p:nvPr>
            <p:ph type="pic" sz="quarter" idx="18"/>
          </p:nvPr>
        </p:nvPicPr>
        <p:blipFill rotWithShape="1">
          <a:blip r:embed="rId2" cstate="print">
            <a:extLst>
              <a:ext uri="{28A0092B-C50C-407E-A947-70E740481C1C}">
                <a14:useLocalDpi xmlns:a14="http://schemas.microsoft.com/office/drawing/2010/main" val="0"/>
              </a:ext>
            </a:extLst>
          </a:blip>
          <a:srcRect l="24324" t="13" r="12256" b="13"/>
          <a:stretch/>
        </p:blipFill>
        <p:spPr>
          <a:xfrm>
            <a:off x="5571089" y="10992"/>
            <a:ext cx="6726971" cy="6847008"/>
          </a:xfrm>
        </p:spPr>
      </p:pic>
      <p:sp>
        <p:nvSpPr>
          <p:cNvPr id="6" name="Freeform: Shape 5">
            <a:extLst>
              <a:ext uri="{FF2B5EF4-FFF2-40B4-BE49-F238E27FC236}">
                <a16:creationId xmlns:a16="http://schemas.microsoft.com/office/drawing/2014/main" id="{B0C6AD41-D61E-4C44-B3EF-C906103FE470}"/>
              </a:ext>
            </a:extLst>
          </p:cNvPr>
          <p:cNvSpPr/>
          <p:nvPr/>
        </p:nvSpPr>
        <p:spPr>
          <a:xfrm flipH="1">
            <a:off x="5579761" y="0"/>
            <a:ext cx="6718300" cy="6858000"/>
          </a:xfrm>
          <a:custGeom>
            <a:avLst/>
            <a:gdLst>
              <a:gd name="connsiteX0" fmla="*/ 5195079 w 6718300"/>
              <a:gd name="connsiteY0" fmla="*/ 0 h 6858000"/>
              <a:gd name="connsiteX1" fmla="*/ 914400 w 6718300"/>
              <a:gd name="connsiteY1" fmla="*/ 0 h 6858000"/>
              <a:gd name="connsiteX2" fmla="*/ 791091 w 6718300"/>
              <a:gd name="connsiteY2" fmla="*/ 0 h 6858000"/>
              <a:gd name="connsiteX3" fmla="*/ 0 w 6718300"/>
              <a:gd name="connsiteY3" fmla="*/ 0 h 6858000"/>
              <a:gd name="connsiteX4" fmla="*/ 0 w 6718300"/>
              <a:gd name="connsiteY4" fmla="*/ 6858000 h 6858000"/>
              <a:gd name="connsiteX5" fmla="*/ 791091 w 6718300"/>
              <a:gd name="connsiteY5" fmla="*/ 6858000 h 6858000"/>
              <a:gd name="connsiteX6" fmla="*/ 914400 w 6718300"/>
              <a:gd name="connsiteY6" fmla="*/ 6858000 h 6858000"/>
              <a:gd name="connsiteX7" fmla="*/ 6718300 w 6718300"/>
              <a:gd name="connsiteY7" fmla="*/ 6858000 h 6858000"/>
              <a:gd name="connsiteX8" fmla="*/ 6669149 w 6718300"/>
              <a:gd name="connsiteY8" fmla="*/ 6787911 h 6858000"/>
              <a:gd name="connsiteX9" fmla="*/ 5970879 w 6718300"/>
              <a:gd name="connsiteY9" fmla="*/ 5577360 h 6858000"/>
              <a:gd name="connsiteX10" fmla="*/ 5189861 w 6718300"/>
              <a:gd name="connsiteY10" fmla="*/ 191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8300" h="6858000">
                <a:moveTo>
                  <a:pt x="5195079" y="0"/>
                </a:moveTo>
                <a:lnTo>
                  <a:pt x="914400" y="0"/>
                </a:lnTo>
                <a:lnTo>
                  <a:pt x="791091" y="0"/>
                </a:lnTo>
                <a:lnTo>
                  <a:pt x="0" y="0"/>
                </a:lnTo>
                <a:lnTo>
                  <a:pt x="0" y="6858000"/>
                </a:lnTo>
                <a:lnTo>
                  <a:pt x="791091" y="6858000"/>
                </a:lnTo>
                <a:lnTo>
                  <a:pt x="914400" y="6858000"/>
                </a:lnTo>
                <a:lnTo>
                  <a:pt x="6718300" y="6858000"/>
                </a:lnTo>
                <a:lnTo>
                  <a:pt x="6669149" y="6787911"/>
                </a:lnTo>
                <a:cubicBezTo>
                  <a:pt x="6414643" y="6411018"/>
                  <a:pt x="6180252" y="6006579"/>
                  <a:pt x="5970879" y="5577360"/>
                </a:cubicBezTo>
                <a:cubicBezTo>
                  <a:pt x="5028703" y="3645874"/>
                  <a:pt x="4793850" y="1624015"/>
                  <a:pt x="5189861" y="19142"/>
                </a:cubicBezTo>
                <a:close/>
              </a:path>
            </a:pathLst>
          </a:custGeom>
          <a:gradFill>
            <a:gsLst>
              <a:gs pos="0">
                <a:srgbClr val="009147">
                  <a:alpha val="87000"/>
                </a:srgbClr>
              </a:gs>
              <a:gs pos="47000">
                <a:srgbClr val="89CCAA">
                  <a:alpha val="62000"/>
                </a:srgbClr>
              </a:gs>
              <a:gs pos="100000">
                <a:srgbClr val="89CCAA">
                  <a:alpha val="26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Light" charset="0"/>
            </a:endParaRPr>
          </a:p>
        </p:txBody>
      </p:sp>
      <p:sp>
        <p:nvSpPr>
          <p:cNvPr id="14" name="TextBox 13"/>
          <p:cNvSpPr txBox="1"/>
          <p:nvPr/>
        </p:nvSpPr>
        <p:spPr>
          <a:xfrm>
            <a:off x="1449607" y="4592825"/>
            <a:ext cx="3265001" cy="1077218"/>
          </a:xfrm>
          <a:prstGeom prst="rect">
            <a:avLst/>
          </a:prstGeom>
          <a:noFill/>
        </p:spPr>
        <p:txBody>
          <a:bodyPr wrap="square" rtlCol="0">
            <a:spAutoFit/>
          </a:bodyPr>
          <a:lstStyle/>
          <a:p>
            <a:r>
              <a:rPr lang="en-US" sz="1600" dirty="0">
                <a:solidFill>
                  <a:schemeClr val="bg1"/>
                </a:solidFill>
                <a:latin typeface="Montserrat" charset="0"/>
                <a:ea typeface="Montserrat" charset="0"/>
                <a:cs typeface="Montserrat" charset="0"/>
              </a:rPr>
              <a:t>Complus Trading North America LLC</a:t>
            </a:r>
          </a:p>
          <a:p>
            <a:r>
              <a:rPr lang="en-US" sz="1600" dirty="0">
                <a:solidFill>
                  <a:schemeClr val="bg1"/>
                </a:solidFill>
                <a:latin typeface="Montserrat" charset="0"/>
                <a:ea typeface="Montserrat" charset="0"/>
                <a:cs typeface="Montserrat" charset="0"/>
              </a:rPr>
              <a:t>5151 Katy Freeway, Suite 140, Houston, TX 77007</a:t>
            </a:r>
          </a:p>
          <a:p>
            <a:endParaRPr lang="en-US" sz="1600" dirty="0">
              <a:solidFill>
                <a:schemeClr val="tx1">
                  <a:lumMod val="75000"/>
                  <a:lumOff val="25000"/>
                </a:schemeClr>
              </a:solidFill>
              <a:latin typeface="Montserrat" charset="0"/>
              <a:ea typeface="Montserrat" charset="0"/>
              <a:cs typeface="Montserrat" charset="0"/>
            </a:endParaRPr>
          </a:p>
        </p:txBody>
      </p:sp>
      <p:grpSp>
        <p:nvGrpSpPr>
          <p:cNvPr id="7" name="Group 6">
            <a:extLst>
              <a:ext uri="{FF2B5EF4-FFF2-40B4-BE49-F238E27FC236}">
                <a16:creationId xmlns:a16="http://schemas.microsoft.com/office/drawing/2014/main" id="{9B9D81FF-CF34-46E7-B97A-C76D39F5DE3A}"/>
              </a:ext>
            </a:extLst>
          </p:cNvPr>
          <p:cNvGrpSpPr/>
          <p:nvPr/>
        </p:nvGrpSpPr>
        <p:grpSpPr>
          <a:xfrm>
            <a:off x="1458748" y="1622335"/>
            <a:ext cx="4064362" cy="2714955"/>
            <a:chOff x="1458748" y="1622335"/>
            <a:chExt cx="4064362" cy="2714955"/>
          </a:xfrm>
        </p:grpSpPr>
        <p:sp>
          <p:nvSpPr>
            <p:cNvPr id="8" name="TextBox 7">
              <a:extLst>
                <a:ext uri="{FF2B5EF4-FFF2-40B4-BE49-F238E27FC236}">
                  <a16:creationId xmlns:a16="http://schemas.microsoft.com/office/drawing/2014/main" id="{B6E08C89-1BEC-496D-9FBD-98C8ED54ADD2}"/>
                </a:ext>
              </a:extLst>
            </p:cNvPr>
            <p:cNvSpPr txBox="1"/>
            <p:nvPr/>
          </p:nvSpPr>
          <p:spPr>
            <a:xfrm>
              <a:off x="1458748" y="1622335"/>
              <a:ext cx="4064362" cy="1089529"/>
            </a:xfrm>
            <a:prstGeom prst="rect">
              <a:avLst/>
            </a:prstGeom>
            <a:noFill/>
          </p:spPr>
          <p:txBody>
            <a:bodyPr wrap="square" rtlCol="0">
              <a:spAutoFit/>
            </a:bodyPr>
            <a:lstStyle/>
            <a:p>
              <a:pPr>
                <a:lnSpc>
                  <a:spcPct val="90000"/>
                </a:lnSpc>
              </a:pPr>
              <a:r>
                <a:rPr lang="en-US" sz="3600" spc="30" dirty="0">
                  <a:solidFill>
                    <a:srgbClr val="009147"/>
                  </a:solidFill>
                  <a:latin typeface="Montserrat-Bold" charset="0"/>
                </a:rPr>
                <a:t>Thank you </a:t>
              </a:r>
            </a:p>
            <a:p>
              <a:pPr>
                <a:lnSpc>
                  <a:spcPct val="90000"/>
                </a:lnSpc>
              </a:pPr>
              <a:r>
                <a:rPr lang="en-US" sz="3600" spc="30" dirty="0">
                  <a:solidFill>
                    <a:schemeClr val="bg1"/>
                  </a:solidFill>
                  <a:latin typeface="Montserrat-Bold" charset="0"/>
                </a:rPr>
                <a:t>For your time.</a:t>
              </a:r>
            </a:p>
          </p:txBody>
        </p:sp>
        <p:cxnSp>
          <p:nvCxnSpPr>
            <p:cNvPr id="9" name="Straight Connector 8">
              <a:extLst>
                <a:ext uri="{FF2B5EF4-FFF2-40B4-BE49-F238E27FC236}">
                  <a16:creationId xmlns:a16="http://schemas.microsoft.com/office/drawing/2014/main" id="{DFD93369-41BE-4684-88D2-18045B42A5B5}"/>
                </a:ext>
              </a:extLst>
            </p:cNvPr>
            <p:cNvCxnSpPr>
              <a:cxnSpLocks/>
            </p:cNvCxnSpPr>
            <p:nvPr/>
          </p:nvCxnSpPr>
          <p:spPr>
            <a:xfrm>
              <a:off x="1554483" y="4337290"/>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grpSp>
      <p:sp>
        <p:nvSpPr>
          <p:cNvPr id="12" name="TextBox 11"/>
          <p:cNvSpPr txBox="1"/>
          <p:nvPr/>
        </p:nvSpPr>
        <p:spPr>
          <a:xfrm>
            <a:off x="1458748" y="3008289"/>
            <a:ext cx="4061656" cy="830997"/>
          </a:xfrm>
          <a:prstGeom prst="rect">
            <a:avLst/>
          </a:prstGeom>
          <a:noFill/>
        </p:spPr>
        <p:txBody>
          <a:bodyPr wrap="square" rtlCol="0">
            <a:spAutoFit/>
          </a:bodyPr>
          <a:lstStyle/>
          <a:p>
            <a:r>
              <a:rPr lang="en-US" sz="1600" dirty="0">
                <a:solidFill>
                  <a:schemeClr val="bg1"/>
                </a:solidFill>
                <a:latin typeface="Montserrat" charset="0"/>
                <a:ea typeface="Montserrat" charset="0"/>
                <a:cs typeface="Montserrat" charset="0"/>
              </a:rPr>
              <a:t>Please contact us for more information and learn if </a:t>
            </a:r>
            <a:r>
              <a:rPr lang="en-US" sz="1600" dirty="0" err="1">
                <a:solidFill>
                  <a:schemeClr val="bg1"/>
                </a:solidFill>
                <a:latin typeface="Montserrat" charset="0"/>
                <a:ea typeface="Montserrat" charset="0"/>
                <a:cs typeface="Montserrat" charset="0"/>
              </a:rPr>
              <a:t>AlphaZyme</a:t>
            </a:r>
            <a:r>
              <a:rPr lang="en-US" sz="1600" dirty="0">
                <a:solidFill>
                  <a:schemeClr val="bg1"/>
                </a:solidFill>
                <a:latin typeface="Montserrat" charset="0"/>
                <a:ea typeface="Montserrat" charset="0"/>
                <a:cs typeface="Montserrat" charset="0"/>
              </a:rPr>
              <a:t> D300 is the right choice for your oil wells. </a:t>
            </a:r>
          </a:p>
        </p:txBody>
      </p:sp>
      <p:sp>
        <p:nvSpPr>
          <p:cNvPr id="13" name="TextBox 12"/>
          <p:cNvSpPr txBox="1"/>
          <p:nvPr/>
        </p:nvSpPr>
        <p:spPr>
          <a:xfrm>
            <a:off x="1458748" y="5415229"/>
            <a:ext cx="4103201" cy="1077218"/>
          </a:xfrm>
          <a:prstGeom prst="rect">
            <a:avLst/>
          </a:prstGeom>
          <a:noFill/>
        </p:spPr>
        <p:txBody>
          <a:bodyPr wrap="square" rtlCol="0">
            <a:spAutoFit/>
          </a:bodyPr>
          <a:lstStyle/>
          <a:p>
            <a:r>
              <a:rPr lang="en-US" sz="1600" dirty="0">
                <a:solidFill>
                  <a:srgbClr val="009147"/>
                </a:solidFill>
                <a:latin typeface="Montserrat" charset="0"/>
                <a:ea typeface="Montserrat" charset="0"/>
                <a:cs typeface="Montserrat" charset="0"/>
                <a:hlinkClick r:id="rId3"/>
              </a:rPr>
              <a:t>info@complustrading.com</a:t>
            </a:r>
            <a:r>
              <a:rPr lang="en-US" sz="1600" dirty="0">
                <a:solidFill>
                  <a:srgbClr val="009147"/>
                </a:solidFill>
                <a:latin typeface="Montserrat" charset="0"/>
                <a:ea typeface="Montserrat" charset="0"/>
                <a:cs typeface="Montserrat" charset="0"/>
              </a:rPr>
              <a:t> </a:t>
            </a:r>
          </a:p>
          <a:p>
            <a:r>
              <a:rPr lang="en-US" sz="1600" dirty="0">
                <a:solidFill>
                  <a:schemeClr val="bg1"/>
                </a:solidFill>
                <a:latin typeface="Montserrat" charset="0"/>
                <a:ea typeface="Montserrat" charset="0"/>
                <a:cs typeface="Montserrat" charset="0"/>
              </a:rPr>
              <a:t>Office: +1 830.200.5119</a:t>
            </a:r>
          </a:p>
          <a:p>
            <a:endParaRPr lang="en-US" sz="1600" dirty="0">
              <a:solidFill>
                <a:schemeClr val="tx1">
                  <a:lumMod val="75000"/>
                  <a:lumOff val="25000"/>
                </a:schemeClr>
              </a:solidFill>
              <a:latin typeface="Montserrat" charset="0"/>
              <a:ea typeface="Montserrat" charset="0"/>
              <a:cs typeface="Montserrat" charset="0"/>
            </a:endParaRPr>
          </a:p>
          <a:p>
            <a:endParaRPr lang="en-US" sz="1600" dirty="0">
              <a:solidFill>
                <a:schemeClr val="tx1">
                  <a:lumMod val="75000"/>
                  <a:lumOff val="25000"/>
                </a:schemeClr>
              </a:solidFill>
              <a:latin typeface="Montserrat" charset="0"/>
              <a:ea typeface="Montserrat" charset="0"/>
              <a:cs typeface="Montserrat" charset="0"/>
            </a:endParaRPr>
          </a:p>
        </p:txBody>
      </p:sp>
      <p:sp>
        <p:nvSpPr>
          <p:cNvPr id="16" name="Right Triangle 15"/>
          <p:cNvSpPr/>
          <p:nvPr/>
        </p:nvSpPr>
        <p:spPr>
          <a:xfrm rot="5400000">
            <a:off x="0" y="0"/>
            <a:ext cx="914400" cy="914400"/>
          </a:xfrm>
          <a:prstGeom prst="rtTriangle">
            <a:avLst/>
          </a:prstGeom>
          <a:solidFill>
            <a:srgbClr val="009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76533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ight Triangle 57"/>
          <p:cNvSpPr/>
          <p:nvPr/>
        </p:nvSpPr>
        <p:spPr>
          <a:xfrm>
            <a:off x="0" y="6143642"/>
            <a:ext cx="714380" cy="71438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dirty="0">
              <a:solidFill>
                <a:prstClr val="white"/>
              </a:solidFill>
              <a:latin typeface="Lato Light"/>
            </a:endParaRPr>
          </a:p>
        </p:txBody>
      </p:sp>
      <p:sp>
        <p:nvSpPr>
          <p:cNvPr id="35" name="6 Rectángulo">
            <a:extLst>
              <a:ext uri="{FF2B5EF4-FFF2-40B4-BE49-F238E27FC236}">
                <a16:creationId xmlns:a16="http://schemas.microsoft.com/office/drawing/2014/main" id="{E65B6C1A-51D2-40CC-9D9C-713479966B4C}"/>
              </a:ext>
            </a:extLst>
          </p:cNvPr>
          <p:cNvSpPr/>
          <p:nvPr/>
        </p:nvSpPr>
        <p:spPr>
          <a:xfrm>
            <a:off x="0" y="243979"/>
            <a:ext cx="12192000" cy="804368"/>
          </a:xfrm>
          <a:prstGeom prst="rect">
            <a:avLst/>
          </a:prstGeom>
          <a:solidFill>
            <a:srgbClr val="0091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cxnSp>
        <p:nvCxnSpPr>
          <p:cNvPr id="7" name="22 Conector recto">
            <a:extLst>
              <a:ext uri="{FF2B5EF4-FFF2-40B4-BE49-F238E27FC236}">
                <a16:creationId xmlns:a16="http://schemas.microsoft.com/office/drawing/2014/main" id="{F2A6B872-D601-4E5B-91AF-DCD0C11ED827}"/>
              </a:ext>
            </a:extLst>
          </p:cNvPr>
          <p:cNvCxnSpPr>
            <a:cxnSpLocks/>
          </p:cNvCxnSpPr>
          <p:nvPr/>
        </p:nvCxnSpPr>
        <p:spPr>
          <a:xfrm flipH="1">
            <a:off x="0" y="6189241"/>
            <a:ext cx="12192000" cy="0"/>
          </a:xfrm>
          <a:prstGeom prst="line">
            <a:avLst/>
          </a:prstGeom>
          <a:ln w="19050">
            <a:solidFill>
              <a:srgbClr val="009147"/>
            </a:solidFill>
          </a:ln>
        </p:spPr>
        <p:style>
          <a:lnRef idx="1">
            <a:schemeClr val="accent1"/>
          </a:lnRef>
          <a:fillRef idx="0">
            <a:schemeClr val="accent1"/>
          </a:fillRef>
          <a:effectRef idx="0">
            <a:schemeClr val="accent1"/>
          </a:effectRef>
          <a:fontRef idx="minor">
            <a:schemeClr val="tx1"/>
          </a:fontRef>
        </p:style>
      </p:cxnSp>
      <p:sp>
        <p:nvSpPr>
          <p:cNvPr id="9" name="1 Título">
            <a:extLst>
              <a:ext uri="{FF2B5EF4-FFF2-40B4-BE49-F238E27FC236}">
                <a16:creationId xmlns:a16="http://schemas.microsoft.com/office/drawing/2014/main" id="{646F6CAE-C8A7-44C0-87B4-925366350A36}"/>
              </a:ext>
            </a:extLst>
          </p:cNvPr>
          <p:cNvSpPr txBox="1">
            <a:spLocks/>
          </p:cNvSpPr>
          <p:nvPr/>
        </p:nvSpPr>
        <p:spPr>
          <a:xfrm>
            <a:off x="11610911" y="6429396"/>
            <a:ext cx="495364" cy="285752"/>
          </a:xfrm>
          <a:prstGeom prst="rect">
            <a:avLst/>
          </a:prstGeom>
        </p:spPr>
        <p:txBody>
          <a:bodyPr vert="horz" lIns="91440" tIns="45720" rIns="91440" bIns="45720" rtlCol="0" anchor="ctr">
            <a:normAutofit fontScale="92500" lnSpcReduction="20000"/>
          </a:bodyPr>
          <a:lstStyle/>
          <a:p>
            <a:pPr marL="0" marR="0" lvl="0" indent="0" algn="l" defTabSz="914400" rtl="0" eaLnBrk="1" fontAlgn="auto" latinLnBrk="0" hangingPunct="1">
              <a:lnSpc>
                <a:spcPct val="100000"/>
              </a:lnSpc>
              <a:spcBef>
                <a:spcPct val="0"/>
              </a:spcBef>
              <a:spcAft>
                <a:spcPts val="0"/>
              </a:spcAft>
              <a:buClrTx/>
              <a:buSzTx/>
              <a:buFontTx/>
              <a:buNone/>
              <a:tabLst/>
              <a:defRPr/>
            </a:pPr>
            <a:fld id="{B8DCEA79-8F8B-40B2-9883-B511D075B554}" type="slidenum">
              <a:rPr lang="es-ES" sz="1600" b="1" spc="300" smtClean="0">
                <a:solidFill>
                  <a:srgbClr val="009147"/>
                </a:solidFill>
                <a:latin typeface="Helvetica Neue" pitchFamily="2"/>
                <a:ea typeface="Open Sans" pitchFamily="34" charset="0"/>
                <a:cs typeface="Arial" pitchFamily="34" charset="0"/>
              </a:rPr>
              <a:t>5</a:t>
            </a:fld>
            <a:endParaRPr kumimoji="0" lang="es-ES" sz="1600" b="1" i="0" u="none" strike="noStrike" kern="1200" cap="none" spc="300" normalizeH="0" baseline="0" noProof="0" dirty="0">
              <a:ln>
                <a:noFill/>
              </a:ln>
              <a:solidFill>
                <a:srgbClr val="009147"/>
              </a:solidFill>
              <a:effectLst/>
              <a:uLnTx/>
              <a:uFillTx/>
              <a:latin typeface="Helvetica Neue" pitchFamily="2"/>
              <a:ea typeface="Open Sans" pitchFamily="34" charset="0"/>
              <a:cs typeface="Arial" pitchFamily="34" charset="0"/>
            </a:endParaRPr>
          </a:p>
        </p:txBody>
      </p:sp>
      <p:sp>
        <p:nvSpPr>
          <p:cNvPr id="10" name="Rectangle 9">
            <a:extLst>
              <a:ext uri="{FF2B5EF4-FFF2-40B4-BE49-F238E27FC236}">
                <a16:creationId xmlns:a16="http://schemas.microsoft.com/office/drawing/2014/main" id="{10E21B3B-EC1C-4965-BAF0-96428D78ED48}"/>
              </a:ext>
            </a:extLst>
          </p:cNvPr>
          <p:cNvSpPr/>
          <p:nvPr/>
        </p:nvSpPr>
        <p:spPr>
          <a:xfrm>
            <a:off x="6396809" y="1377689"/>
            <a:ext cx="5486400" cy="597405"/>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Return on Investment</a:t>
            </a:r>
          </a:p>
        </p:txBody>
      </p:sp>
      <p:sp>
        <p:nvSpPr>
          <p:cNvPr id="11" name="Rectangle 10">
            <a:extLst>
              <a:ext uri="{FF2B5EF4-FFF2-40B4-BE49-F238E27FC236}">
                <a16:creationId xmlns:a16="http://schemas.microsoft.com/office/drawing/2014/main" id="{211C711B-8C39-43C7-9C29-EF3CFA17A2E0}"/>
              </a:ext>
            </a:extLst>
          </p:cNvPr>
          <p:cNvSpPr/>
          <p:nvPr/>
        </p:nvSpPr>
        <p:spPr>
          <a:xfrm>
            <a:off x="315309" y="1377690"/>
            <a:ext cx="5486400" cy="597414"/>
          </a:xfrm>
          <a:prstGeom prst="rect">
            <a:avLst/>
          </a:prstGeom>
          <a:solidFill>
            <a:srgbClr val="00683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latin typeface="Arial" panose="020B0604020202020204" pitchFamily="34" charset="0"/>
                <a:cs typeface="Arial" panose="020B0604020202020204" pitchFamily="34" charset="0"/>
              </a:rPr>
              <a:t>Risk</a:t>
            </a:r>
          </a:p>
        </p:txBody>
      </p:sp>
      <p:sp>
        <p:nvSpPr>
          <p:cNvPr id="2" name="Rectangle 1">
            <a:extLst>
              <a:ext uri="{FF2B5EF4-FFF2-40B4-BE49-F238E27FC236}">
                <a16:creationId xmlns:a16="http://schemas.microsoft.com/office/drawing/2014/main" id="{7775892E-0F30-40F9-9FCA-52B41D70335F}"/>
              </a:ext>
            </a:extLst>
          </p:cNvPr>
          <p:cNvSpPr/>
          <p:nvPr/>
        </p:nvSpPr>
        <p:spPr>
          <a:xfrm>
            <a:off x="315310" y="2176272"/>
            <a:ext cx="5486399" cy="374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latin typeface="Arial" panose="020B0604020202020204" pitchFamily="34" charset="0"/>
                <a:cs typeface="Arial" panose="020B0604020202020204" pitchFamily="34" charset="0"/>
              </a:rPr>
              <a:t>Complus Trading Solutions recommended methods and operations, utilizing the technology </a:t>
            </a:r>
            <a:r>
              <a:rPr lang="en-US" sz="1400" dirty="0" err="1">
                <a:solidFill>
                  <a:schemeClr val="tx1"/>
                </a:solidFill>
                <a:latin typeface="Arial" panose="020B0604020202020204" pitchFamily="34" charset="0"/>
                <a:cs typeface="Arial" panose="020B0604020202020204" pitchFamily="34" charset="0"/>
              </a:rPr>
              <a:t>AlphaZyme</a:t>
            </a:r>
            <a:r>
              <a:rPr lang="en-US" sz="1400" dirty="0">
                <a:solidFill>
                  <a:schemeClr val="tx1"/>
                </a:solidFill>
                <a:latin typeface="Arial" panose="020B0604020202020204" pitchFamily="34" charset="0"/>
                <a:cs typeface="Arial" panose="020B0604020202020204" pitchFamily="34" charset="0"/>
              </a:rPr>
              <a:t>®, provides little operational risk </a:t>
            </a:r>
          </a:p>
          <a:p>
            <a:endParaRPr lang="en-US" sz="1400"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No harm to people or environment</a:t>
            </a:r>
          </a:p>
          <a:p>
            <a:pPr marL="285750" indent="-285750">
              <a:buFont typeface="Arial" panose="020B0604020202020204" pitchFamily="34" charset="0"/>
              <a:buChar char="•"/>
            </a:pPr>
            <a:endParaRPr lang="en-US" sz="1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No damage to equipment or systems</a:t>
            </a:r>
          </a:p>
          <a:p>
            <a:pPr marL="285750" indent="-285750">
              <a:buFont typeface="Arial" panose="020B0604020202020204" pitchFamily="34" charset="0"/>
              <a:buChar char="•"/>
            </a:pPr>
            <a:endParaRPr lang="en-US" sz="1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No negative impacts to reservoir</a:t>
            </a:r>
          </a:p>
          <a:p>
            <a:pPr marL="285750" indent="-285750">
              <a:buFont typeface="Arial" panose="020B0604020202020204" pitchFamily="34" charset="0"/>
              <a:buChar char="•"/>
            </a:pPr>
            <a:endParaRPr lang="en-US" sz="1400" b="1" dirty="0">
              <a:solidFill>
                <a:schemeClr val="tx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400" b="1" dirty="0">
                <a:solidFill>
                  <a:schemeClr val="tx1"/>
                </a:solidFill>
                <a:latin typeface="Arial" panose="020B0604020202020204" pitchFamily="34" charset="0"/>
                <a:cs typeface="Arial" panose="020B0604020202020204" pitchFamily="34" charset="0"/>
              </a:rPr>
              <a:t>No impact to the hydrocarbon product</a:t>
            </a:r>
          </a:p>
        </p:txBody>
      </p:sp>
      <p:sp>
        <p:nvSpPr>
          <p:cNvPr id="15" name="Rectangle 14">
            <a:extLst>
              <a:ext uri="{FF2B5EF4-FFF2-40B4-BE49-F238E27FC236}">
                <a16:creationId xmlns:a16="http://schemas.microsoft.com/office/drawing/2014/main" id="{08DB94C1-3A7B-44DF-A958-86D759095FEA}"/>
              </a:ext>
            </a:extLst>
          </p:cNvPr>
          <p:cNvSpPr/>
          <p:nvPr/>
        </p:nvSpPr>
        <p:spPr>
          <a:xfrm>
            <a:off x="6396808" y="2176272"/>
            <a:ext cx="5563543" cy="37454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1400" dirty="0">
                <a:solidFill>
                  <a:schemeClr val="tx1"/>
                </a:solidFill>
                <a:latin typeface="Arial" panose="020B0604020202020204" pitchFamily="34" charset="0"/>
                <a:cs typeface="Arial" panose="020B0604020202020204" pitchFamily="34" charset="0"/>
              </a:rPr>
              <a:t>Complus Trading Solutions when strategically treating wells from a field-view, yield incremental oil that present significant ROI</a:t>
            </a:r>
          </a:p>
          <a:p>
            <a:endParaRPr lang="en-US" sz="1400" dirty="0">
              <a:solidFill>
                <a:schemeClr val="tx1"/>
              </a:solidFill>
              <a:latin typeface="Arial" panose="020B0604020202020204" pitchFamily="34" charset="0"/>
              <a:cs typeface="Arial" panose="020B0604020202020204" pitchFamily="34" charset="0"/>
            </a:endParaRPr>
          </a:p>
          <a:p>
            <a:r>
              <a:rPr lang="en-US" sz="1400" b="1" dirty="0">
                <a:solidFill>
                  <a:schemeClr val="tx1"/>
                </a:solidFill>
                <a:latin typeface="Arial" panose="020B0604020202020204" pitchFamily="34" charset="0"/>
                <a:cs typeface="Arial" panose="020B0604020202020204" pitchFamily="34" charset="0"/>
              </a:rPr>
              <a:t>Incremental oil typically pays for treatment in 30-90 days</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Water injection communication time to producers must be taken into account – including accurate measurements</a:t>
            </a:r>
          </a:p>
          <a:p>
            <a:pPr marL="285750" indent="-285750">
              <a:buFont typeface="Arial" panose="020B0604020202020204" pitchFamily="34" charset="0"/>
              <a:buChar char="•"/>
            </a:pPr>
            <a:endParaRPr lang="en-US" sz="1400" dirty="0">
              <a:solidFill>
                <a:schemeClr val="tx1"/>
              </a:solidFill>
              <a:latin typeface="Arial" panose="020B0604020202020204" pitchFamily="34" charset="0"/>
              <a:cs typeface="Arial" panose="020B0604020202020204" pitchFamily="34" charset="0"/>
            </a:endParaRPr>
          </a:p>
          <a:p>
            <a:r>
              <a:rPr lang="en-US" sz="1400" b="1" dirty="0">
                <a:solidFill>
                  <a:schemeClr val="tx1"/>
                </a:solidFill>
                <a:latin typeface="Arial" panose="020B0604020202020204" pitchFamily="34" charset="0"/>
                <a:cs typeface="Arial" panose="020B0604020202020204" pitchFamily="34" charset="0"/>
              </a:rPr>
              <a:t>Anticipated ROI equal to 2-3x investment or more</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Ability to have established historical data production and accurate measurements are key</a:t>
            </a:r>
          </a:p>
          <a:p>
            <a:endParaRPr lang="en-US" sz="1400" dirty="0">
              <a:solidFill>
                <a:schemeClr val="tx1"/>
              </a:solidFill>
              <a:latin typeface="Arial" panose="020B0604020202020204" pitchFamily="34" charset="0"/>
              <a:cs typeface="Arial" panose="020B0604020202020204" pitchFamily="34" charset="0"/>
            </a:endParaRPr>
          </a:p>
          <a:p>
            <a:r>
              <a:rPr lang="en-US" sz="1400" b="1" dirty="0">
                <a:solidFill>
                  <a:schemeClr val="tx1"/>
                </a:solidFill>
                <a:latin typeface="Arial" panose="020B0604020202020204" pitchFamily="34" charset="0"/>
                <a:cs typeface="Arial" panose="020B0604020202020204" pitchFamily="34" charset="0"/>
              </a:rPr>
              <a:t>Benefit of environmentally friendly solution</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Better for assets and reservoirs </a:t>
            </a:r>
          </a:p>
          <a:p>
            <a:pPr marL="285750" indent="-285750">
              <a:buFont typeface="Arial" panose="020B0604020202020204" pitchFamily="34" charset="0"/>
              <a:buChar char="•"/>
            </a:pPr>
            <a:r>
              <a:rPr lang="en-US" sz="1400" dirty="0">
                <a:solidFill>
                  <a:schemeClr val="tx1"/>
                </a:solidFill>
                <a:latin typeface="Arial" panose="020B0604020202020204" pitchFamily="34" charset="0"/>
                <a:cs typeface="Arial" panose="020B0604020202020204" pitchFamily="34" charset="0"/>
              </a:rPr>
              <a:t>Improvement to crude quality / value - pure separation, no chemical bi-products</a:t>
            </a:r>
          </a:p>
        </p:txBody>
      </p:sp>
      <p:sp>
        <p:nvSpPr>
          <p:cNvPr id="12" name="Rectangle 11">
            <a:extLst>
              <a:ext uri="{FF2B5EF4-FFF2-40B4-BE49-F238E27FC236}">
                <a16:creationId xmlns:a16="http://schemas.microsoft.com/office/drawing/2014/main" id="{9B2E5558-04FF-4814-9DF8-AE6A2A331B78}"/>
              </a:ext>
            </a:extLst>
          </p:cNvPr>
          <p:cNvSpPr/>
          <p:nvPr/>
        </p:nvSpPr>
        <p:spPr>
          <a:xfrm>
            <a:off x="323098" y="390742"/>
            <a:ext cx="11620529" cy="8043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spcBef>
                <a:spcPct val="0"/>
              </a:spcBef>
              <a:defRPr/>
            </a:pPr>
            <a:r>
              <a:rPr lang="en-US" sz="2800" spc="300" dirty="0">
                <a:solidFill>
                  <a:prstClr val="white"/>
                </a:solidFill>
                <a:latin typeface="Arial" pitchFamily="34" charset="0"/>
                <a:cs typeface="Arial" pitchFamily="34" charset="0"/>
              </a:rPr>
              <a:t>Value Proposition for Oil Recovery</a:t>
            </a:r>
          </a:p>
          <a:p>
            <a:pPr lvl="0">
              <a:spcBef>
                <a:spcPct val="0"/>
              </a:spcBef>
              <a:defRPr/>
            </a:pPr>
            <a:endParaRPr lang="en-US" sz="2800" b="1" spc="300" dirty="0">
              <a:solidFill>
                <a:schemeClr val="bg1"/>
              </a:solidFill>
              <a:latin typeface="Arial" pitchFamily="34" charset="0"/>
              <a:cs typeface="Arial" pitchFamily="34" charset="0"/>
            </a:endParaRPr>
          </a:p>
        </p:txBody>
      </p:sp>
      <p:pic>
        <p:nvPicPr>
          <p:cNvPr id="13" name="Immagine 12" descr="Immagine che contiene candelabro, scuro&#10;&#10;Descrizione generata automaticamente">
            <a:extLst>
              <a:ext uri="{FF2B5EF4-FFF2-40B4-BE49-F238E27FC236}">
                <a16:creationId xmlns:a16="http://schemas.microsoft.com/office/drawing/2014/main" id="{C8B12DC6-67AF-4A10-BED2-56D40AE804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190" y="6165567"/>
            <a:ext cx="1146318" cy="692433"/>
          </a:xfrm>
          <a:prstGeom prst="rect">
            <a:avLst/>
          </a:prstGeom>
        </p:spPr>
      </p:pic>
    </p:spTree>
    <p:extLst>
      <p:ext uri="{BB962C8B-B14F-4D97-AF65-F5344CB8AC3E}">
        <p14:creationId xmlns:p14="http://schemas.microsoft.com/office/powerpoint/2010/main" val="8598923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a:extLst>
              <a:ext uri="{FF2B5EF4-FFF2-40B4-BE49-F238E27FC236}">
                <a16:creationId xmlns:a16="http://schemas.microsoft.com/office/drawing/2014/main" id="{0F9EC1E7-C661-48B3-B91F-6337E570EC07}"/>
              </a:ext>
            </a:extLst>
          </p:cNvPr>
          <p:cNvGrpSpPr/>
          <p:nvPr/>
        </p:nvGrpSpPr>
        <p:grpSpPr>
          <a:xfrm>
            <a:off x="6439618" y="3553467"/>
            <a:ext cx="200688" cy="196736"/>
            <a:chOff x="607056" y="5937853"/>
            <a:chExt cx="351736" cy="344812"/>
          </a:xfrm>
          <a:solidFill>
            <a:schemeClr val="bg1"/>
          </a:solidFill>
        </p:grpSpPr>
        <p:sp>
          <p:nvSpPr>
            <p:cNvPr id="90" name="Rectangle 451">
              <a:extLst>
                <a:ext uri="{FF2B5EF4-FFF2-40B4-BE49-F238E27FC236}">
                  <a16:creationId xmlns:a16="http://schemas.microsoft.com/office/drawing/2014/main" id="{1E2BEEAC-DECA-47A1-B1F9-9E912E0F5B5A}"/>
                </a:ext>
              </a:extLst>
            </p:cNvPr>
            <p:cNvSpPr>
              <a:spLocks noChangeArrowheads="1"/>
            </p:cNvSpPr>
            <p:nvPr/>
          </p:nvSpPr>
          <p:spPr bwMode="auto">
            <a:xfrm>
              <a:off x="670756" y="6097796"/>
              <a:ext cx="21464" cy="2146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1" name="Rectangle 452">
              <a:extLst>
                <a:ext uri="{FF2B5EF4-FFF2-40B4-BE49-F238E27FC236}">
                  <a16:creationId xmlns:a16="http://schemas.microsoft.com/office/drawing/2014/main" id="{02D45CBE-28B0-4ABE-9649-E8E1B344CD30}"/>
                </a:ext>
              </a:extLst>
            </p:cNvPr>
            <p:cNvSpPr>
              <a:spLocks noChangeArrowheads="1"/>
            </p:cNvSpPr>
            <p:nvPr/>
          </p:nvSpPr>
          <p:spPr bwMode="auto">
            <a:xfrm>
              <a:off x="670756" y="6153880"/>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2" name="Rectangle 453">
              <a:extLst>
                <a:ext uri="{FF2B5EF4-FFF2-40B4-BE49-F238E27FC236}">
                  <a16:creationId xmlns:a16="http://schemas.microsoft.com/office/drawing/2014/main" id="{A6FC5503-3D90-435F-ADD3-E0839D96598F}"/>
                </a:ext>
              </a:extLst>
            </p:cNvPr>
            <p:cNvSpPr>
              <a:spLocks noChangeArrowheads="1"/>
            </p:cNvSpPr>
            <p:nvPr/>
          </p:nvSpPr>
          <p:spPr bwMode="auto">
            <a:xfrm>
              <a:off x="670756" y="6210656"/>
              <a:ext cx="21464" cy="2284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3" name="Freeform 454">
              <a:extLst>
                <a:ext uri="{FF2B5EF4-FFF2-40B4-BE49-F238E27FC236}">
                  <a16:creationId xmlns:a16="http://schemas.microsoft.com/office/drawing/2014/main" id="{DE679AE8-7E2F-4DCB-BBB1-D1AD6AF8A83B}"/>
                </a:ext>
              </a:extLst>
            </p:cNvPr>
            <p:cNvSpPr>
              <a:spLocks noEditPoints="1"/>
            </p:cNvSpPr>
            <p:nvPr/>
          </p:nvSpPr>
          <p:spPr bwMode="auto">
            <a:xfrm>
              <a:off x="607056" y="5937853"/>
              <a:ext cx="351736" cy="344812"/>
            </a:xfrm>
            <a:custGeom>
              <a:avLst/>
              <a:gdLst>
                <a:gd name="T0" fmla="*/ 428 w 508"/>
                <a:gd name="T1" fmla="*/ 153 h 498"/>
                <a:gd name="T2" fmla="*/ 428 w 508"/>
                <a:gd name="T3" fmla="*/ 0 h 498"/>
                <a:gd name="T4" fmla="*/ 411 w 508"/>
                <a:gd name="T5" fmla="*/ 0 h 498"/>
                <a:gd name="T6" fmla="*/ 411 w 508"/>
                <a:gd name="T7" fmla="*/ 153 h 498"/>
                <a:gd name="T8" fmla="*/ 0 w 508"/>
                <a:gd name="T9" fmla="*/ 153 h 498"/>
                <a:gd name="T10" fmla="*/ 0 w 508"/>
                <a:gd name="T11" fmla="*/ 498 h 498"/>
                <a:gd name="T12" fmla="*/ 508 w 508"/>
                <a:gd name="T13" fmla="*/ 498 h 498"/>
                <a:gd name="T14" fmla="*/ 508 w 508"/>
                <a:gd name="T15" fmla="*/ 153 h 498"/>
                <a:gd name="T16" fmla="*/ 428 w 508"/>
                <a:gd name="T17" fmla="*/ 153 h 498"/>
                <a:gd name="T18" fmla="*/ 491 w 508"/>
                <a:gd name="T19" fmla="*/ 482 h 498"/>
                <a:gd name="T20" fmla="*/ 17 w 508"/>
                <a:gd name="T21" fmla="*/ 482 h 498"/>
                <a:gd name="T22" fmla="*/ 17 w 508"/>
                <a:gd name="T23" fmla="*/ 170 h 498"/>
                <a:gd name="T24" fmla="*/ 491 w 508"/>
                <a:gd name="T25" fmla="*/ 170 h 498"/>
                <a:gd name="T26" fmla="*/ 491 w 508"/>
                <a:gd name="T27" fmla="*/ 482 h 4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8" h="498">
                  <a:moveTo>
                    <a:pt x="428" y="153"/>
                  </a:moveTo>
                  <a:lnTo>
                    <a:pt x="428" y="0"/>
                  </a:lnTo>
                  <a:lnTo>
                    <a:pt x="411" y="0"/>
                  </a:lnTo>
                  <a:lnTo>
                    <a:pt x="411" y="153"/>
                  </a:lnTo>
                  <a:lnTo>
                    <a:pt x="0" y="153"/>
                  </a:lnTo>
                  <a:lnTo>
                    <a:pt x="0" y="498"/>
                  </a:lnTo>
                  <a:lnTo>
                    <a:pt x="508" y="498"/>
                  </a:lnTo>
                  <a:lnTo>
                    <a:pt x="508" y="153"/>
                  </a:lnTo>
                  <a:lnTo>
                    <a:pt x="428" y="153"/>
                  </a:lnTo>
                  <a:close/>
                  <a:moveTo>
                    <a:pt x="491" y="482"/>
                  </a:moveTo>
                  <a:lnTo>
                    <a:pt x="17" y="482"/>
                  </a:lnTo>
                  <a:lnTo>
                    <a:pt x="17" y="170"/>
                  </a:lnTo>
                  <a:lnTo>
                    <a:pt x="491" y="170"/>
                  </a:lnTo>
                  <a:lnTo>
                    <a:pt x="491" y="48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4" name="Freeform 455">
              <a:extLst>
                <a:ext uri="{FF2B5EF4-FFF2-40B4-BE49-F238E27FC236}">
                  <a16:creationId xmlns:a16="http://schemas.microsoft.com/office/drawing/2014/main" id="{235AB47C-AACB-467A-AD42-05FD4EBDA221}"/>
                </a:ext>
              </a:extLst>
            </p:cNvPr>
            <p:cNvSpPr>
              <a:spLocks noEditPoints="1"/>
            </p:cNvSpPr>
            <p:nvPr/>
          </p:nvSpPr>
          <p:spPr bwMode="auto">
            <a:xfrm>
              <a:off x="752458" y="6074947"/>
              <a:ext cx="175175" cy="176560"/>
            </a:xfrm>
            <a:custGeom>
              <a:avLst/>
              <a:gdLst>
                <a:gd name="T0" fmla="*/ 53 w 107"/>
                <a:gd name="T1" fmla="*/ 108 h 108"/>
                <a:gd name="T2" fmla="*/ 107 w 107"/>
                <a:gd name="T3" fmla="*/ 54 h 108"/>
                <a:gd name="T4" fmla="*/ 53 w 107"/>
                <a:gd name="T5" fmla="*/ 0 h 108"/>
                <a:gd name="T6" fmla="*/ 0 w 107"/>
                <a:gd name="T7" fmla="*/ 54 h 108"/>
                <a:gd name="T8" fmla="*/ 53 w 107"/>
                <a:gd name="T9" fmla="*/ 108 h 108"/>
                <a:gd name="T10" fmla="*/ 53 w 107"/>
                <a:gd name="T11" fmla="*/ 7 h 108"/>
                <a:gd name="T12" fmla="*/ 100 w 107"/>
                <a:gd name="T13" fmla="*/ 54 h 108"/>
                <a:gd name="T14" fmla="*/ 53 w 107"/>
                <a:gd name="T15" fmla="*/ 101 h 108"/>
                <a:gd name="T16" fmla="*/ 7 w 107"/>
                <a:gd name="T17" fmla="*/ 54 h 108"/>
                <a:gd name="T18" fmla="*/ 53 w 107"/>
                <a:gd name="T19" fmla="*/ 7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108">
                  <a:moveTo>
                    <a:pt x="53" y="108"/>
                  </a:moveTo>
                  <a:cubicBezTo>
                    <a:pt x="83" y="108"/>
                    <a:pt x="107" y="84"/>
                    <a:pt x="107" y="54"/>
                  </a:cubicBezTo>
                  <a:cubicBezTo>
                    <a:pt x="107" y="25"/>
                    <a:pt x="83" y="0"/>
                    <a:pt x="53" y="0"/>
                  </a:cubicBezTo>
                  <a:cubicBezTo>
                    <a:pt x="24" y="0"/>
                    <a:pt x="0" y="25"/>
                    <a:pt x="0" y="54"/>
                  </a:cubicBezTo>
                  <a:cubicBezTo>
                    <a:pt x="0" y="84"/>
                    <a:pt x="24" y="108"/>
                    <a:pt x="53" y="108"/>
                  </a:cubicBezTo>
                  <a:close/>
                  <a:moveTo>
                    <a:pt x="53" y="7"/>
                  </a:moveTo>
                  <a:cubicBezTo>
                    <a:pt x="79" y="7"/>
                    <a:pt x="100" y="28"/>
                    <a:pt x="100" y="54"/>
                  </a:cubicBezTo>
                  <a:cubicBezTo>
                    <a:pt x="100" y="80"/>
                    <a:pt x="79" y="101"/>
                    <a:pt x="53" y="101"/>
                  </a:cubicBezTo>
                  <a:cubicBezTo>
                    <a:pt x="28" y="101"/>
                    <a:pt x="7" y="80"/>
                    <a:pt x="7" y="54"/>
                  </a:cubicBezTo>
                  <a:cubicBezTo>
                    <a:pt x="7" y="28"/>
                    <a:pt x="28" y="7"/>
                    <a:pt x="53"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sp>
          <p:nvSpPr>
            <p:cNvPr id="95" name="Freeform 456">
              <a:extLst>
                <a:ext uri="{FF2B5EF4-FFF2-40B4-BE49-F238E27FC236}">
                  <a16:creationId xmlns:a16="http://schemas.microsoft.com/office/drawing/2014/main" id="{C08B431B-642D-4169-90C7-709560345C3A}"/>
                </a:ext>
              </a:extLst>
            </p:cNvPr>
            <p:cNvSpPr>
              <a:spLocks noEditPoints="1"/>
            </p:cNvSpPr>
            <p:nvPr/>
          </p:nvSpPr>
          <p:spPr bwMode="auto">
            <a:xfrm>
              <a:off x="796771" y="6120645"/>
              <a:ext cx="85164" cy="85164"/>
            </a:xfrm>
            <a:custGeom>
              <a:avLst/>
              <a:gdLst>
                <a:gd name="T0" fmla="*/ 26 w 52"/>
                <a:gd name="T1" fmla="*/ 52 h 52"/>
                <a:gd name="T2" fmla="*/ 52 w 52"/>
                <a:gd name="T3" fmla="*/ 26 h 52"/>
                <a:gd name="T4" fmla="*/ 26 w 52"/>
                <a:gd name="T5" fmla="*/ 0 h 52"/>
                <a:gd name="T6" fmla="*/ 0 w 52"/>
                <a:gd name="T7" fmla="*/ 26 h 52"/>
                <a:gd name="T8" fmla="*/ 26 w 52"/>
                <a:gd name="T9" fmla="*/ 52 h 52"/>
                <a:gd name="T10" fmla="*/ 26 w 52"/>
                <a:gd name="T11" fmla="*/ 7 h 52"/>
                <a:gd name="T12" fmla="*/ 46 w 52"/>
                <a:gd name="T13" fmla="*/ 26 h 52"/>
                <a:gd name="T14" fmla="*/ 26 w 52"/>
                <a:gd name="T15" fmla="*/ 45 h 52"/>
                <a:gd name="T16" fmla="*/ 7 w 52"/>
                <a:gd name="T17" fmla="*/ 26 h 52"/>
                <a:gd name="T18" fmla="*/ 26 w 52"/>
                <a:gd name="T19" fmla="*/ 7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52">
                  <a:moveTo>
                    <a:pt x="26" y="52"/>
                  </a:moveTo>
                  <a:cubicBezTo>
                    <a:pt x="41" y="52"/>
                    <a:pt x="52" y="40"/>
                    <a:pt x="52" y="26"/>
                  </a:cubicBezTo>
                  <a:cubicBezTo>
                    <a:pt x="52" y="12"/>
                    <a:pt x="41" y="0"/>
                    <a:pt x="26" y="0"/>
                  </a:cubicBezTo>
                  <a:cubicBezTo>
                    <a:pt x="12" y="0"/>
                    <a:pt x="0" y="12"/>
                    <a:pt x="0" y="26"/>
                  </a:cubicBezTo>
                  <a:cubicBezTo>
                    <a:pt x="0" y="40"/>
                    <a:pt x="12" y="52"/>
                    <a:pt x="26" y="52"/>
                  </a:cubicBezTo>
                  <a:close/>
                  <a:moveTo>
                    <a:pt x="26" y="7"/>
                  </a:moveTo>
                  <a:cubicBezTo>
                    <a:pt x="37" y="7"/>
                    <a:pt x="46" y="16"/>
                    <a:pt x="46" y="26"/>
                  </a:cubicBezTo>
                  <a:cubicBezTo>
                    <a:pt x="46" y="37"/>
                    <a:pt x="37" y="45"/>
                    <a:pt x="26" y="45"/>
                  </a:cubicBezTo>
                  <a:cubicBezTo>
                    <a:pt x="16" y="45"/>
                    <a:pt x="7" y="37"/>
                    <a:pt x="7" y="26"/>
                  </a:cubicBezTo>
                  <a:cubicBezTo>
                    <a:pt x="7" y="16"/>
                    <a:pt x="16" y="7"/>
                    <a:pt x="26" y="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ysClr val="windowText" lastClr="000000"/>
                </a:solidFill>
                <a:effectLst/>
                <a:uLnTx/>
                <a:uFillTx/>
                <a:latin typeface="Montserrat Light" charset="0"/>
              </a:endParaRPr>
            </a:p>
          </p:txBody>
        </p:sp>
      </p:grpSp>
      <p:sp>
        <p:nvSpPr>
          <p:cNvPr id="36" name="Shape 2546"/>
          <p:cNvSpPr/>
          <p:nvPr/>
        </p:nvSpPr>
        <p:spPr>
          <a:xfrm>
            <a:off x="6294069" y="3971488"/>
            <a:ext cx="328459" cy="322347"/>
          </a:xfrm>
          <a:custGeom>
            <a:avLst/>
            <a:gdLst/>
            <a:ahLst/>
            <a:cxnLst>
              <a:cxn ang="0">
                <a:pos x="wd2" y="hd2"/>
              </a:cxn>
              <a:cxn ang="5400000">
                <a:pos x="wd2" y="hd2"/>
              </a:cxn>
              <a:cxn ang="10800000">
                <a:pos x="wd2" y="hd2"/>
              </a:cxn>
              <a:cxn ang="16200000">
                <a:pos x="wd2" y="hd2"/>
              </a:cxn>
            </a:cxnLst>
            <a:rect l="0" t="0" r="r" b="b"/>
            <a:pathLst>
              <a:path w="21600" h="21600" extrusionOk="0">
                <a:moveTo>
                  <a:pt x="20618" y="20400"/>
                </a:moveTo>
                <a:lnTo>
                  <a:pt x="18655" y="20400"/>
                </a:lnTo>
                <a:lnTo>
                  <a:pt x="18655" y="1200"/>
                </a:lnTo>
                <a:lnTo>
                  <a:pt x="20618" y="1200"/>
                </a:lnTo>
                <a:cubicBezTo>
                  <a:pt x="20618" y="1200"/>
                  <a:pt x="20618" y="20400"/>
                  <a:pt x="20618" y="20400"/>
                </a:cubicBezTo>
                <a:close/>
                <a:moveTo>
                  <a:pt x="21109" y="0"/>
                </a:moveTo>
                <a:lnTo>
                  <a:pt x="18164" y="0"/>
                </a:lnTo>
                <a:cubicBezTo>
                  <a:pt x="17893" y="0"/>
                  <a:pt x="17673" y="269"/>
                  <a:pt x="17673" y="600"/>
                </a:cubicBezTo>
                <a:lnTo>
                  <a:pt x="17673" y="21000"/>
                </a:lnTo>
                <a:cubicBezTo>
                  <a:pt x="17673" y="21332"/>
                  <a:pt x="17893" y="21600"/>
                  <a:pt x="18164" y="21600"/>
                </a:cubicBezTo>
                <a:lnTo>
                  <a:pt x="21109" y="21600"/>
                </a:lnTo>
                <a:cubicBezTo>
                  <a:pt x="21380" y="21600"/>
                  <a:pt x="21600" y="21332"/>
                  <a:pt x="21600" y="21000"/>
                </a:cubicBezTo>
                <a:lnTo>
                  <a:pt x="21600" y="600"/>
                </a:lnTo>
                <a:cubicBezTo>
                  <a:pt x="21600" y="269"/>
                  <a:pt x="21380" y="0"/>
                  <a:pt x="21109" y="0"/>
                </a:cubicBezTo>
                <a:moveTo>
                  <a:pt x="8836" y="20400"/>
                </a:moveTo>
                <a:lnTo>
                  <a:pt x="6873" y="20400"/>
                </a:lnTo>
                <a:lnTo>
                  <a:pt x="6873" y="3600"/>
                </a:lnTo>
                <a:lnTo>
                  <a:pt x="8836" y="3600"/>
                </a:lnTo>
                <a:cubicBezTo>
                  <a:pt x="8836" y="3600"/>
                  <a:pt x="8836" y="20400"/>
                  <a:pt x="8836" y="20400"/>
                </a:cubicBezTo>
                <a:close/>
                <a:moveTo>
                  <a:pt x="9327" y="2400"/>
                </a:moveTo>
                <a:lnTo>
                  <a:pt x="6382" y="2400"/>
                </a:lnTo>
                <a:cubicBezTo>
                  <a:pt x="6111" y="2400"/>
                  <a:pt x="5891" y="2669"/>
                  <a:pt x="5891" y="3000"/>
                </a:cubicBezTo>
                <a:lnTo>
                  <a:pt x="5891" y="21000"/>
                </a:lnTo>
                <a:cubicBezTo>
                  <a:pt x="5891" y="21332"/>
                  <a:pt x="6111" y="21600"/>
                  <a:pt x="6382" y="21600"/>
                </a:cubicBezTo>
                <a:lnTo>
                  <a:pt x="9327" y="21600"/>
                </a:lnTo>
                <a:cubicBezTo>
                  <a:pt x="9598" y="21600"/>
                  <a:pt x="9818" y="21332"/>
                  <a:pt x="9818" y="21000"/>
                </a:cubicBezTo>
                <a:lnTo>
                  <a:pt x="9818" y="3000"/>
                </a:lnTo>
                <a:cubicBezTo>
                  <a:pt x="9818" y="2669"/>
                  <a:pt x="9598" y="2400"/>
                  <a:pt x="9327" y="2400"/>
                </a:cubicBezTo>
                <a:moveTo>
                  <a:pt x="14727" y="20400"/>
                </a:moveTo>
                <a:lnTo>
                  <a:pt x="12764" y="20400"/>
                </a:lnTo>
                <a:lnTo>
                  <a:pt x="12764" y="10800"/>
                </a:lnTo>
                <a:lnTo>
                  <a:pt x="14727" y="10800"/>
                </a:lnTo>
                <a:cubicBezTo>
                  <a:pt x="14727" y="10800"/>
                  <a:pt x="14727" y="20400"/>
                  <a:pt x="14727" y="20400"/>
                </a:cubicBezTo>
                <a:close/>
                <a:moveTo>
                  <a:pt x="15218" y="9600"/>
                </a:moveTo>
                <a:lnTo>
                  <a:pt x="12273" y="9600"/>
                </a:lnTo>
                <a:cubicBezTo>
                  <a:pt x="12002" y="9600"/>
                  <a:pt x="11782" y="9869"/>
                  <a:pt x="11782" y="10200"/>
                </a:cubicBezTo>
                <a:lnTo>
                  <a:pt x="11782" y="21000"/>
                </a:lnTo>
                <a:cubicBezTo>
                  <a:pt x="11782" y="21332"/>
                  <a:pt x="12002" y="21600"/>
                  <a:pt x="12273" y="21600"/>
                </a:cubicBezTo>
                <a:lnTo>
                  <a:pt x="15218" y="21600"/>
                </a:lnTo>
                <a:cubicBezTo>
                  <a:pt x="15489" y="21600"/>
                  <a:pt x="15709" y="21332"/>
                  <a:pt x="15709" y="21000"/>
                </a:cubicBezTo>
                <a:lnTo>
                  <a:pt x="15709" y="10200"/>
                </a:lnTo>
                <a:cubicBezTo>
                  <a:pt x="15709" y="9869"/>
                  <a:pt x="15489" y="9600"/>
                  <a:pt x="15218" y="9600"/>
                </a:cubicBezTo>
                <a:moveTo>
                  <a:pt x="2945" y="20400"/>
                </a:moveTo>
                <a:lnTo>
                  <a:pt x="982" y="20400"/>
                </a:lnTo>
                <a:lnTo>
                  <a:pt x="982" y="14400"/>
                </a:lnTo>
                <a:lnTo>
                  <a:pt x="2945" y="14400"/>
                </a:lnTo>
                <a:cubicBezTo>
                  <a:pt x="2945" y="14400"/>
                  <a:pt x="2945" y="20400"/>
                  <a:pt x="2945" y="20400"/>
                </a:cubicBezTo>
                <a:close/>
                <a:moveTo>
                  <a:pt x="3436" y="13200"/>
                </a:moveTo>
                <a:lnTo>
                  <a:pt x="491" y="13200"/>
                </a:lnTo>
                <a:cubicBezTo>
                  <a:pt x="220" y="13200"/>
                  <a:pt x="0" y="13469"/>
                  <a:pt x="0" y="13800"/>
                </a:cubicBezTo>
                <a:lnTo>
                  <a:pt x="0" y="21000"/>
                </a:lnTo>
                <a:cubicBezTo>
                  <a:pt x="0" y="21332"/>
                  <a:pt x="220" y="21600"/>
                  <a:pt x="491" y="21600"/>
                </a:cubicBezTo>
                <a:lnTo>
                  <a:pt x="3436" y="21600"/>
                </a:lnTo>
                <a:cubicBezTo>
                  <a:pt x="3707" y="21600"/>
                  <a:pt x="3927" y="21332"/>
                  <a:pt x="3927" y="21000"/>
                </a:cubicBezTo>
                <a:lnTo>
                  <a:pt x="3927" y="13800"/>
                </a:lnTo>
                <a:cubicBezTo>
                  <a:pt x="3927" y="13469"/>
                  <a:pt x="3707" y="13200"/>
                  <a:pt x="3436" y="13200"/>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37" name="Shape 2748"/>
          <p:cNvSpPr/>
          <p:nvPr/>
        </p:nvSpPr>
        <p:spPr>
          <a:xfrm>
            <a:off x="6281801" y="5150180"/>
            <a:ext cx="374861" cy="348838"/>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7"/>
                  <a:pt x="5377" y="982"/>
                  <a:pt x="10800" y="982"/>
                </a:cubicBezTo>
                <a:cubicBezTo>
                  <a:pt x="16223" y="982"/>
                  <a:pt x="20618" y="5377"/>
                  <a:pt x="20618" y="10800"/>
                </a:cubicBezTo>
                <a:cubicBezTo>
                  <a:pt x="20618" y="16223"/>
                  <a:pt x="16223" y="20618"/>
                  <a:pt x="10800" y="20618"/>
                </a:cubicBezTo>
                <a:moveTo>
                  <a:pt x="18280" y="18579"/>
                </a:moveTo>
                <a:cubicBezTo>
                  <a:pt x="20323" y="16614"/>
                  <a:pt x="21600" y="13859"/>
                  <a:pt x="21600" y="10800"/>
                </a:cubicBezTo>
                <a:cubicBezTo>
                  <a:pt x="21600" y="4835"/>
                  <a:pt x="16764" y="0"/>
                  <a:pt x="10800" y="0"/>
                </a:cubicBezTo>
                <a:cubicBezTo>
                  <a:pt x="4836" y="0"/>
                  <a:pt x="0" y="4835"/>
                  <a:pt x="0" y="10800"/>
                </a:cubicBezTo>
                <a:cubicBezTo>
                  <a:pt x="0" y="13859"/>
                  <a:pt x="1277" y="16614"/>
                  <a:pt x="3320" y="18579"/>
                </a:cubicBezTo>
                <a:lnTo>
                  <a:pt x="2107" y="20762"/>
                </a:lnTo>
                <a:cubicBezTo>
                  <a:pt x="2019" y="20851"/>
                  <a:pt x="1964" y="20974"/>
                  <a:pt x="1964" y="21109"/>
                </a:cubicBezTo>
                <a:cubicBezTo>
                  <a:pt x="1964" y="21380"/>
                  <a:pt x="2184" y="21600"/>
                  <a:pt x="2455" y="21600"/>
                </a:cubicBezTo>
                <a:cubicBezTo>
                  <a:pt x="2590" y="21600"/>
                  <a:pt x="2713" y="21545"/>
                  <a:pt x="2802" y="21456"/>
                </a:cubicBezTo>
                <a:cubicBezTo>
                  <a:pt x="2858" y="21400"/>
                  <a:pt x="2894" y="21327"/>
                  <a:pt x="2917" y="21248"/>
                </a:cubicBezTo>
                <a:lnTo>
                  <a:pt x="4044" y="19219"/>
                </a:lnTo>
                <a:cubicBezTo>
                  <a:pt x="5895" y="20706"/>
                  <a:pt x="8242" y="21600"/>
                  <a:pt x="10800" y="21600"/>
                </a:cubicBezTo>
                <a:cubicBezTo>
                  <a:pt x="13358" y="21600"/>
                  <a:pt x="15705" y="20706"/>
                  <a:pt x="17555" y="19219"/>
                </a:cubicBezTo>
                <a:lnTo>
                  <a:pt x="18683" y="21248"/>
                </a:lnTo>
                <a:cubicBezTo>
                  <a:pt x="18743" y="21450"/>
                  <a:pt x="18923" y="21600"/>
                  <a:pt x="19145" y="21600"/>
                </a:cubicBezTo>
                <a:cubicBezTo>
                  <a:pt x="19416" y="21600"/>
                  <a:pt x="19636" y="21380"/>
                  <a:pt x="19636" y="21109"/>
                </a:cubicBezTo>
                <a:cubicBezTo>
                  <a:pt x="19636" y="20974"/>
                  <a:pt x="19581" y="20851"/>
                  <a:pt x="19493" y="20762"/>
                </a:cubicBezTo>
                <a:cubicBezTo>
                  <a:pt x="19493" y="20762"/>
                  <a:pt x="18280" y="18579"/>
                  <a:pt x="18280" y="18579"/>
                </a:cubicBezTo>
                <a:close/>
                <a:moveTo>
                  <a:pt x="10800" y="16691"/>
                </a:moveTo>
                <a:cubicBezTo>
                  <a:pt x="7547" y="16691"/>
                  <a:pt x="4909" y="14053"/>
                  <a:pt x="4909" y="10800"/>
                </a:cubicBezTo>
                <a:cubicBezTo>
                  <a:pt x="4909" y="7547"/>
                  <a:pt x="7547" y="4909"/>
                  <a:pt x="10800" y="4909"/>
                </a:cubicBezTo>
                <a:cubicBezTo>
                  <a:pt x="14053" y="4909"/>
                  <a:pt x="16691" y="7547"/>
                  <a:pt x="16691" y="10800"/>
                </a:cubicBezTo>
                <a:cubicBezTo>
                  <a:pt x="16691" y="14053"/>
                  <a:pt x="14053" y="16691"/>
                  <a:pt x="10800" y="16691"/>
                </a:cubicBezTo>
                <a:moveTo>
                  <a:pt x="10800" y="3927"/>
                </a:moveTo>
                <a:cubicBezTo>
                  <a:pt x="7004" y="3927"/>
                  <a:pt x="3927" y="7004"/>
                  <a:pt x="3927" y="10800"/>
                </a:cubicBezTo>
                <a:cubicBezTo>
                  <a:pt x="3927" y="14596"/>
                  <a:pt x="7004" y="17673"/>
                  <a:pt x="10800" y="17673"/>
                </a:cubicBezTo>
                <a:cubicBezTo>
                  <a:pt x="14596" y="17673"/>
                  <a:pt x="17673" y="14596"/>
                  <a:pt x="17673" y="10800"/>
                </a:cubicBezTo>
                <a:cubicBezTo>
                  <a:pt x="17673" y="7004"/>
                  <a:pt x="14596" y="3927"/>
                  <a:pt x="10800" y="3927"/>
                </a:cubicBezTo>
                <a:moveTo>
                  <a:pt x="10800" y="12764"/>
                </a:moveTo>
                <a:cubicBezTo>
                  <a:pt x="9716" y="12764"/>
                  <a:pt x="8836" y="11884"/>
                  <a:pt x="8836" y="10800"/>
                </a:cubicBezTo>
                <a:cubicBezTo>
                  <a:pt x="8836" y="9716"/>
                  <a:pt x="9716" y="8836"/>
                  <a:pt x="10800" y="8836"/>
                </a:cubicBezTo>
                <a:cubicBezTo>
                  <a:pt x="11884" y="8836"/>
                  <a:pt x="12764" y="9716"/>
                  <a:pt x="12764" y="10800"/>
                </a:cubicBezTo>
                <a:cubicBezTo>
                  <a:pt x="12764" y="11884"/>
                  <a:pt x="11884" y="12764"/>
                  <a:pt x="10800" y="12764"/>
                </a:cubicBezTo>
                <a:moveTo>
                  <a:pt x="10800" y="7855"/>
                </a:moveTo>
                <a:cubicBezTo>
                  <a:pt x="9173" y="7855"/>
                  <a:pt x="7855" y="9173"/>
                  <a:pt x="7855" y="10800"/>
                </a:cubicBezTo>
                <a:cubicBezTo>
                  <a:pt x="7855" y="12427"/>
                  <a:pt x="9173" y="13745"/>
                  <a:pt x="10800" y="13745"/>
                </a:cubicBezTo>
                <a:cubicBezTo>
                  <a:pt x="12427" y="13745"/>
                  <a:pt x="13745" y="12427"/>
                  <a:pt x="13745" y="10800"/>
                </a:cubicBezTo>
                <a:cubicBezTo>
                  <a:pt x="13745" y="9173"/>
                  <a:pt x="12427" y="7855"/>
                  <a:pt x="10800" y="7855"/>
                </a:cubicBezTo>
              </a:path>
            </a:pathLst>
          </a:custGeom>
          <a:solidFill>
            <a:schemeClr val="bg1"/>
          </a:solidFill>
          <a:ln w="12700">
            <a:miter lim="400000"/>
          </a:ln>
        </p:spPr>
        <p:txBody>
          <a:bodyPr lIns="19045" tIns="19045" rIns="19045" bIns="19045" anchor="ctr"/>
          <a:lstStyle/>
          <a:p>
            <a:pPr defTabSz="228532">
              <a:defRPr sz="3000" cap="none">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1500" dirty="0">
              <a:latin typeface="Open Sans" charset="0"/>
            </a:endParaRPr>
          </a:p>
        </p:txBody>
      </p:sp>
      <p:sp>
        <p:nvSpPr>
          <p:cNvPr id="107" name="Right Triangle 106"/>
          <p:cNvSpPr/>
          <p:nvPr/>
        </p:nvSpPr>
        <p:spPr>
          <a:xfrm rot="5400000">
            <a:off x="0" y="0"/>
            <a:ext cx="914400" cy="914400"/>
          </a:xfrm>
          <a:prstGeom prst="r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id="{9BECE174-1A0C-4A03-9F3C-FF7F651E2D0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8589820"/>
          </a:xfrm>
          <a:prstGeom prst="rect">
            <a:avLst/>
          </a:prstGeom>
        </p:spPr>
      </p:pic>
      <p:sp>
        <p:nvSpPr>
          <p:cNvPr id="2" name="TextBox 1">
            <a:extLst>
              <a:ext uri="{FF2B5EF4-FFF2-40B4-BE49-F238E27FC236}">
                <a16:creationId xmlns:a16="http://schemas.microsoft.com/office/drawing/2014/main" id="{F933300C-8127-4E73-A3A2-7D0BE4D6D826}"/>
              </a:ext>
            </a:extLst>
          </p:cNvPr>
          <p:cNvSpPr txBox="1"/>
          <p:nvPr/>
        </p:nvSpPr>
        <p:spPr>
          <a:xfrm>
            <a:off x="1583935" y="569213"/>
            <a:ext cx="9024130" cy="769441"/>
          </a:xfrm>
          <a:prstGeom prst="rect">
            <a:avLst/>
          </a:prstGeom>
          <a:noFill/>
        </p:spPr>
        <p:txBody>
          <a:bodyPr wrap="square" rtlCol="0">
            <a:spAutoFit/>
          </a:bodyPr>
          <a:lstStyle/>
          <a:p>
            <a:pPr algn="ctr"/>
            <a:r>
              <a:rPr lang="en-US" sz="4400" dirty="0">
                <a:solidFill>
                  <a:schemeClr val="bg1"/>
                </a:solidFill>
              </a:rPr>
              <a:t>Technology Background</a:t>
            </a:r>
          </a:p>
        </p:txBody>
      </p:sp>
    </p:spTree>
    <p:extLst>
      <p:ext uri="{BB962C8B-B14F-4D97-AF65-F5344CB8AC3E}">
        <p14:creationId xmlns:p14="http://schemas.microsoft.com/office/powerpoint/2010/main" val="531612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8"/>
          </p:nvPr>
        </p:nvPicPr>
        <p:blipFill rotWithShape="1">
          <a:blip r:embed="rId3">
            <a:extLst>
              <a:ext uri="{28A0092B-C50C-407E-A947-70E740481C1C}">
                <a14:useLocalDpi xmlns:a14="http://schemas.microsoft.com/office/drawing/2010/main" val="0"/>
              </a:ext>
            </a:extLst>
          </a:blip>
          <a:srcRect l="205" r="42395"/>
          <a:stretch/>
        </p:blipFill>
        <p:spPr>
          <a:xfrm>
            <a:off x="5550083" y="0"/>
            <a:ext cx="6718300" cy="6858000"/>
          </a:xfrm>
        </p:spPr>
      </p:pic>
      <p:sp>
        <p:nvSpPr>
          <p:cNvPr id="6" name="Freeform: Shape 5">
            <a:extLst>
              <a:ext uri="{FF2B5EF4-FFF2-40B4-BE49-F238E27FC236}">
                <a16:creationId xmlns:a16="http://schemas.microsoft.com/office/drawing/2014/main" id="{B0C6AD41-D61E-4C44-B3EF-C906103FE470}"/>
              </a:ext>
            </a:extLst>
          </p:cNvPr>
          <p:cNvSpPr/>
          <p:nvPr/>
        </p:nvSpPr>
        <p:spPr>
          <a:xfrm flipH="1">
            <a:off x="5550082" y="0"/>
            <a:ext cx="6718300" cy="6858000"/>
          </a:xfrm>
          <a:custGeom>
            <a:avLst/>
            <a:gdLst>
              <a:gd name="connsiteX0" fmla="*/ 5195079 w 6718300"/>
              <a:gd name="connsiteY0" fmla="*/ 0 h 6858000"/>
              <a:gd name="connsiteX1" fmla="*/ 914400 w 6718300"/>
              <a:gd name="connsiteY1" fmla="*/ 0 h 6858000"/>
              <a:gd name="connsiteX2" fmla="*/ 791091 w 6718300"/>
              <a:gd name="connsiteY2" fmla="*/ 0 h 6858000"/>
              <a:gd name="connsiteX3" fmla="*/ 0 w 6718300"/>
              <a:gd name="connsiteY3" fmla="*/ 0 h 6858000"/>
              <a:gd name="connsiteX4" fmla="*/ 0 w 6718300"/>
              <a:gd name="connsiteY4" fmla="*/ 6858000 h 6858000"/>
              <a:gd name="connsiteX5" fmla="*/ 791091 w 6718300"/>
              <a:gd name="connsiteY5" fmla="*/ 6858000 h 6858000"/>
              <a:gd name="connsiteX6" fmla="*/ 914400 w 6718300"/>
              <a:gd name="connsiteY6" fmla="*/ 6858000 h 6858000"/>
              <a:gd name="connsiteX7" fmla="*/ 6718300 w 6718300"/>
              <a:gd name="connsiteY7" fmla="*/ 6858000 h 6858000"/>
              <a:gd name="connsiteX8" fmla="*/ 6669149 w 6718300"/>
              <a:gd name="connsiteY8" fmla="*/ 6787911 h 6858000"/>
              <a:gd name="connsiteX9" fmla="*/ 5970879 w 6718300"/>
              <a:gd name="connsiteY9" fmla="*/ 5577360 h 6858000"/>
              <a:gd name="connsiteX10" fmla="*/ 5189861 w 6718300"/>
              <a:gd name="connsiteY10" fmla="*/ 1914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718300" h="6858000">
                <a:moveTo>
                  <a:pt x="5195079" y="0"/>
                </a:moveTo>
                <a:lnTo>
                  <a:pt x="914400" y="0"/>
                </a:lnTo>
                <a:lnTo>
                  <a:pt x="791091" y="0"/>
                </a:lnTo>
                <a:lnTo>
                  <a:pt x="0" y="0"/>
                </a:lnTo>
                <a:lnTo>
                  <a:pt x="0" y="6858000"/>
                </a:lnTo>
                <a:lnTo>
                  <a:pt x="791091" y="6858000"/>
                </a:lnTo>
                <a:lnTo>
                  <a:pt x="914400" y="6858000"/>
                </a:lnTo>
                <a:lnTo>
                  <a:pt x="6718300" y="6858000"/>
                </a:lnTo>
                <a:lnTo>
                  <a:pt x="6669149" y="6787911"/>
                </a:lnTo>
                <a:cubicBezTo>
                  <a:pt x="6414643" y="6411018"/>
                  <a:pt x="6180252" y="6006579"/>
                  <a:pt x="5970879" y="5577360"/>
                </a:cubicBezTo>
                <a:cubicBezTo>
                  <a:pt x="5028703" y="3645874"/>
                  <a:pt x="4793850" y="1624015"/>
                  <a:pt x="5189861" y="19142"/>
                </a:cubicBezTo>
                <a:close/>
              </a:path>
            </a:pathLst>
          </a:custGeom>
          <a:gradFill>
            <a:gsLst>
              <a:gs pos="0">
                <a:srgbClr val="009147">
                  <a:alpha val="87000"/>
                </a:srgbClr>
              </a:gs>
              <a:gs pos="47000">
                <a:srgbClr val="89CCAA">
                  <a:alpha val="62000"/>
                </a:srgbClr>
              </a:gs>
              <a:gs pos="100000">
                <a:srgbClr val="89CCAA">
                  <a:alpha val="26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ontserrat Light" charset="0"/>
            </a:endParaRPr>
          </a:p>
        </p:txBody>
      </p:sp>
      <p:sp>
        <p:nvSpPr>
          <p:cNvPr id="11" name="TextBox 10">
            <a:extLst>
              <a:ext uri="{FF2B5EF4-FFF2-40B4-BE49-F238E27FC236}">
                <a16:creationId xmlns:a16="http://schemas.microsoft.com/office/drawing/2014/main" id="{0A37D270-CE9D-4612-A670-35BC0E93AF26}"/>
              </a:ext>
            </a:extLst>
          </p:cNvPr>
          <p:cNvSpPr txBox="1"/>
          <p:nvPr/>
        </p:nvSpPr>
        <p:spPr>
          <a:xfrm>
            <a:off x="744458" y="2202724"/>
            <a:ext cx="4409631" cy="757772"/>
          </a:xfrm>
          <a:prstGeom prst="rect">
            <a:avLst/>
          </a:prstGeom>
          <a:noFill/>
        </p:spPr>
        <p:txBody>
          <a:bodyPr wrap="square" rtlCol="0">
            <a:spAutoFit/>
          </a:bodyPr>
          <a:lstStyle/>
          <a:p>
            <a:pPr marL="457200" indent="-457200">
              <a:lnSpc>
                <a:spcPct val="140000"/>
              </a:lnSpc>
              <a:buFont typeface="+mj-lt"/>
              <a:buAutoNum type="arabicPeriod"/>
            </a:pPr>
            <a:endParaRPr lang="en-US" sz="2000" dirty="0">
              <a:solidFill>
                <a:schemeClr val="tx1">
                  <a:lumMod val="65000"/>
                  <a:lumOff val="35000"/>
                </a:schemeClr>
              </a:solidFill>
              <a:latin typeface="Montserrat Light" charset="0"/>
              <a:ea typeface="Montserrat Light" charset="0"/>
              <a:cs typeface="Montserrat Light" charset="0"/>
            </a:endParaRPr>
          </a:p>
          <a:p>
            <a:pPr marL="171450" indent="-171450">
              <a:lnSpc>
                <a:spcPct val="140000"/>
              </a:lnSpc>
              <a:buFont typeface="Arial" panose="020B0604020202020204" pitchFamily="34" charset="0"/>
              <a:buChar char="•"/>
            </a:pPr>
            <a:endParaRPr lang="en-US" sz="1200" dirty="0">
              <a:solidFill>
                <a:schemeClr val="tx1">
                  <a:lumMod val="65000"/>
                  <a:lumOff val="35000"/>
                </a:schemeClr>
              </a:solidFill>
              <a:latin typeface="Montserrat Light" charset="0"/>
              <a:ea typeface="Montserrat Light" charset="0"/>
              <a:cs typeface="Montserrat Light" charset="0"/>
            </a:endParaRPr>
          </a:p>
        </p:txBody>
      </p:sp>
      <p:cxnSp>
        <p:nvCxnSpPr>
          <p:cNvPr id="12" name="Straight Connector 11">
            <a:extLst>
              <a:ext uri="{FF2B5EF4-FFF2-40B4-BE49-F238E27FC236}">
                <a16:creationId xmlns:a16="http://schemas.microsoft.com/office/drawing/2014/main" id="{10BBD263-8688-4422-A7F8-E76D541F9235}"/>
              </a:ext>
            </a:extLst>
          </p:cNvPr>
          <p:cNvCxnSpPr>
            <a:cxnSpLocks/>
          </p:cNvCxnSpPr>
          <p:nvPr/>
        </p:nvCxnSpPr>
        <p:spPr>
          <a:xfrm>
            <a:off x="2649858" y="6112159"/>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953684" y="963362"/>
            <a:ext cx="5857846" cy="1261884"/>
          </a:xfrm>
          <a:prstGeom prst="rect">
            <a:avLst/>
          </a:prstGeom>
        </p:spPr>
        <p:txBody>
          <a:bodyPr wrap="square">
            <a:spAutoFit/>
          </a:bodyPr>
          <a:lstStyle/>
          <a:p>
            <a:endParaRPr lang="en-US" sz="2800" spc="30" dirty="0">
              <a:solidFill>
                <a:schemeClr val="tx1">
                  <a:lumMod val="75000"/>
                  <a:lumOff val="25000"/>
                </a:schemeClr>
              </a:solidFill>
              <a:latin typeface="Montserrat-Bold" charset="0"/>
              <a:ea typeface="Montserrat Light" charset="0"/>
              <a:cs typeface="Montserrat Light" charset="0"/>
            </a:endParaRPr>
          </a:p>
          <a:p>
            <a:endParaRPr lang="en-US" sz="2800" spc="30" dirty="0">
              <a:solidFill>
                <a:schemeClr val="tx1">
                  <a:lumMod val="75000"/>
                  <a:lumOff val="25000"/>
                </a:schemeClr>
              </a:solidFill>
              <a:latin typeface="Montserrat-Bold" charset="0"/>
              <a:ea typeface="Montserrat Light" charset="0"/>
              <a:cs typeface="Montserrat Light" charset="0"/>
            </a:endParaRPr>
          </a:p>
          <a:p>
            <a:endParaRPr lang="en-US" sz="2000" dirty="0">
              <a:latin typeface="Montserrat Light" charset="0"/>
              <a:ea typeface="Montserrat Light" charset="0"/>
              <a:cs typeface="Montserrat Light" charset="0"/>
            </a:endParaRPr>
          </a:p>
        </p:txBody>
      </p:sp>
      <p:sp>
        <p:nvSpPr>
          <p:cNvPr id="3" name="TextBox 2">
            <a:extLst>
              <a:ext uri="{FF2B5EF4-FFF2-40B4-BE49-F238E27FC236}">
                <a16:creationId xmlns:a16="http://schemas.microsoft.com/office/drawing/2014/main" id="{3F8A2289-2C88-4BC0-8EE6-C5C0F29B7275}"/>
              </a:ext>
            </a:extLst>
          </p:cNvPr>
          <p:cNvSpPr txBox="1"/>
          <p:nvPr/>
        </p:nvSpPr>
        <p:spPr>
          <a:xfrm>
            <a:off x="93230" y="1421139"/>
            <a:ext cx="6718300" cy="4247317"/>
          </a:xfrm>
          <a:prstGeom prst="rect">
            <a:avLst/>
          </a:prstGeom>
          <a:noFill/>
        </p:spPr>
        <p:txBody>
          <a:bodyPr wrap="square" rtlCol="0">
            <a:spAutoFit/>
          </a:bodyPr>
          <a:lstStyle/>
          <a:p>
            <a:r>
              <a:rPr lang="en-GB" dirty="0"/>
              <a:t>Dr. Philip Lau obtained his PhD in Chemical Engineering from Texas A&amp;M University and began his career working with Dow Chemical. </a:t>
            </a:r>
          </a:p>
          <a:p>
            <a:endParaRPr lang="en-GB" dirty="0"/>
          </a:p>
          <a:p>
            <a:r>
              <a:rPr lang="en-GB" dirty="0"/>
              <a:t>Dow Career	</a:t>
            </a:r>
          </a:p>
          <a:p>
            <a:pPr marL="742950" lvl="1" indent="-285750">
              <a:buFont typeface="Arial" panose="020B0604020202020204" pitchFamily="34" charset="0"/>
              <a:buChar char="•"/>
            </a:pPr>
            <a:r>
              <a:rPr lang="en-GB" dirty="0"/>
              <a:t>10-year tenure serving as Dow Research Group Leader</a:t>
            </a:r>
          </a:p>
          <a:p>
            <a:pPr marL="742950" lvl="1" indent="-285750">
              <a:buFont typeface="Arial" panose="020B0604020202020204" pitchFamily="34" charset="0"/>
              <a:buChar char="•"/>
            </a:pPr>
            <a:r>
              <a:rPr lang="en-GB" dirty="0"/>
              <a:t>Managed 300 technical staff, 60 of which were PhD’s</a:t>
            </a:r>
          </a:p>
          <a:p>
            <a:pPr marL="742950" lvl="1" indent="-285750">
              <a:buFont typeface="Arial" panose="020B0604020202020204" pitchFamily="34" charset="0"/>
              <a:buChar char="•"/>
            </a:pPr>
            <a:r>
              <a:rPr lang="en-GB" dirty="0"/>
              <a:t>His group developed ASP technologies still utilized today </a:t>
            </a:r>
          </a:p>
          <a:p>
            <a:pPr marL="742950" lvl="1" indent="-285750">
              <a:buFont typeface="Arial" panose="020B0604020202020204" pitchFamily="34" charset="0"/>
              <a:buChar char="•"/>
            </a:pPr>
            <a:r>
              <a:rPr lang="en-GB" dirty="0"/>
              <a:t>Dr. Lau personally commercialized 12-patent technologies during the same period</a:t>
            </a:r>
          </a:p>
          <a:p>
            <a:endParaRPr lang="en-GB" dirty="0"/>
          </a:p>
          <a:p>
            <a:r>
              <a:rPr lang="en-GB" dirty="0"/>
              <a:t>Only two promotions away from achieving the honour of Dow Fellow, Dr. Lau resigned from his role to fulfil his vision to create a new technology – the first of its kind – a non-living oil-releasing catalyst. </a:t>
            </a:r>
            <a:endParaRPr lang="en-US" dirty="0"/>
          </a:p>
        </p:txBody>
      </p:sp>
      <p:sp>
        <p:nvSpPr>
          <p:cNvPr id="4" name="TextBox 3">
            <a:extLst>
              <a:ext uri="{FF2B5EF4-FFF2-40B4-BE49-F238E27FC236}">
                <a16:creationId xmlns:a16="http://schemas.microsoft.com/office/drawing/2014/main" id="{CB6C632A-B465-4BD6-A1E8-10829B0802BB}"/>
              </a:ext>
            </a:extLst>
          </p:cNvPr>
          <p:cNvSpPr txBox="1"/>
          <p:nvPr/>
        </p:nvSpPr>
        <p:spPr>
          <a:xfrm>
            <a:off x="1426990" y="443921"/>
            <a:ext cx="5187170" cy="523220"/>
          </a:xfrm>
          <a:prstGeom prst="rect">
            <a:avLst/>
          </a:prstGeom>
          <a:noFill/>
        </p:spPr>
        <p:txBody>
          <a:bodyPr wrap="square" rtlCol="0">
            <a:spAutoFit/>
          </a:bodyPr>
          <a:lstStyle/>
          <a:p>
            <a:pPr algn="ctr"/>
            <a:r>
              <a:rPr lang="en-US" sz="2800" dirty="0">
                <a:latin typeface="Montserrat-Bold"/>
              </a:rPr>
              <a:t>Vision for a</a:t>
            </a:r>
            <a:r>
              <a:rPr lang="en-US" sz="2800" dirty="0">
                <a:solidFill>
                  <a:srgbClr val="00B050"/>
                </a:solidFill>
                <a:latin typeface="Montserrat-Bold"/>
              </a:rPr>
              <a:t> Disruptive </a:t>
            </a:r>
            <a:r>
              <a:rPr lang="en-US" sz="2800" dirty="0">
                <a:latin typeface="Montserrat-Bold"/>
              </a:rPr>
              <a:t>Technology </a:t>
            </a:r>
          </a:p>
        </p:txBody>
      </p:sp>
    </p:spTree>
    <p:extLst>
      <p:ext uri="{BB962C8B-B14F-4D97-AF65-F5344CB8AC3E}">
        <p14:creationId xmlns:p14="http://schemas.microsoft.com/office/powerpoint/2010/main" val="341633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1422" r="21422"/>
          <a:stretch>
            <a:fillRect/>
          </a:stretch>
        </p:blipFill>
        <p:spPr/>
      </p:pic>
      <p:sp>
        <p:nvSpPr>
          <p:cNvPr id="18" name="Freeform: Shape 17">
            <a:extLst>
              <a:ext uri="{FF2B5EF4-FFF2-40B4-BE49-F238E27FC236}">
                <a16:creationId xmlns:a16="http://schemas.microsoft.com/office/drawing/2014/main" id="{D53EB0E0-A5FB-4808-A36C-8048C89F152D}"/>
              </a:ext>
            </a:extLst>
          </p:cNvPr>
          <p:cNvSpPr/>
          <p:nvPr/>
        </p:nvSpPr>
        <p:spPr>
          <a:xfrm>
            <a:off x="1" y="0"/>
            <a:ext cx="5927209" cy="6858000"/>
          </a:xfrm>
          <a:custGeom>
            <a:avLst/>
            <a:gdLst>
              <a:gd name="connsiteX0" fmla="*/ 0 w 5927209"/>
              <a:gd name="connsiteY0" fmla="*/ 0 h 6858000"/>
              <a:gd name="connsiteX1" fmla="*/ 4403988 w 5927209"/>
              <a:gd name="connsiteY1" fmla="*/ 0 h 6858000"/>
              <a:gd name="connsiteX2" fmla="*/ 4398770 w 5927209"/>
              <a:gd name="connsiteY2" fmla="*/ 19142 h 6858000"/>
              <a:gd name="connsiteX3" fmla="*/ 5179788 w 5927209"/>
              <a:gd name="connsiteY3" fmla="*/ 5577360 h 6858000"/>
              <a:gd name="connsiteX4" fmla="*/ 5878058 w 5927209"/>
              <a:gd name="connsiteY4" fmla="*/ 6787911 h 6858000"/>
              <a:gd name="connsiteX5" fmla="*/ 5927209 w 5927209"/>
              <a:gd name="connsiteY5" fmla="*/ 6858000 h 6858000"/>
              <a:gd name="connsiteX6" fmla="*/ 0 w 5927209"/>
              <a:gd name="connsiteY6" fmla="*/ 6858000 h 6858000"/>
              <a:gd name="connsiteX7" fmla="*/ 0 w 592720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7209" h="6858000">
                <a:moveTo>
                  <a:pt x="0" y="0"/>
                </a:moveTo>
                <a:lnTo>
                  <a:pt x="4403988" y="0"/>
                </a:lnTo>
                <a:lnTo>
                  <a:pt x="4398770" y="19142"/>
                </a:lnTo>
                <a:cubicBezTo>
                  <a:pt x="4002759" y="1624015"/>
                  <a:pt x="4237612" y="3645874"/>
                  <a:pt x="5179788" y="5577360"/>
                </a:cubicBezTo>
                <a:cubicBezTo>
                  <a:pt x="5389161" y="6006579"/>
                  <a:pt x="5623552" y="6411018"/>
                  <a:pt x="5878058" y="6787911"/>
                </a:cubicBezTo>
                <a:lnTo>
                  <a:pt x="5927209" y="6858000"/>
                </a:lnTo>
                <a:lnTo>
                  <a:pt x="0" y="6858000"/>
                </a:lnTo>
                <a:lnTo>
                  <a:pt x="0" y="0"/>
                </a:lnTo>
                <a:close/>
              </a:path>
            </a:pathLst>
          </a:custGeom>
          <a:gradFill>
            <a:gsLst>
              <a:gs pos="0">
                <a:srgbClr val="009147">
                  <a:alpha val="85000"/>
                </a:srgbClr>
              </a:gs>
              <a:gs pos="48000">
                <a:srgbClr val="2EA568">
                  <a:alpha val="63000"/>
                </a:srgbClr>
              </a:gs>
              <a:gs pos="100000">
                <a:srgbClr val="89CCAA">
                  <a:alpha val="2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ontserrat Light" charset="0"/>
              <a:ea typeface="+mn-ea"/>
              <a:cs typeface="+mn-cs"/>
            </a:endParaRPr>
          </a:p>
        </p:txBody>
      </p:sp>
      <p:sp>
        <p:nvSpPr>
          <p:cNvPr id="27" name="TextBox 26">
            <a:extLst>
              <a:ext uri="{FF2B5EF4-FFF2-40B4-BE49-F238E27FC236}">
                <a16:creationId xmlns:a16="http://schemas.microsoft.com/office/drawing/2014/main" id="{0A37D270-CE9D-4612-A670-35BC0E93AF26}"/>
              </a:ext>
            </a:extLst>
          </p:cNvPr>
          <p:cNvSpPr txBox="1"/>
          <p:nvPr/>
        </p:nvSpPr>
        <p:spPr>
          <a:xfrm>
            <a:off x="6590600" y="3429000"/>
            <a:ext cx="4272471" cy="2419124"/>
          </a:xfrm>
          <a:prstGeom prst="rect">
            <a:avLst/>
          </a:prstGeom>
          <a:noFill/>
        </p:spPr>
        <p:txBody>
          <a:bodyPr wrap="square" rtlCol="0">
            <a:spAutoFit/>
          </a:bodyPr>
          <a:lstStyle/>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black">
                    <a:lumMod val="65000"/>
                    <a:lumOff val="35000"/>
                  </a:prstClr>
                </a:solidFill>
                <a:effectLst/>
                <a:uLnTx/>
                <a:uFillTx/>
                <a:latin typeface="Montserrat Light" charset="0"/>
                <a:ea typeface="+mn-ea"/>
                <a:cs typeface="+mn-cs"/>
              </a:rPr>
              <a:t>AlphaZyme</a:t>
            </a:r>
            <a:r>
              <a:rPr kumimoji="0" lang="en-US" sz="1200" b="0" i="0" u="none" strike="noStrike" kern="1200" cap="none" spc="0" normalizeH="0" baseline="0" noProof="0" dirty="0">
                <a:ln>
                  <a:noFill/>
                </a:ln>
                <a:solidFill>
                  <a:prstClr val="black">
                    <a:lumMod val="65000"/>
                    <a:lumOff val="35000"/>
                  </a:prstClr>
                </a:solidFill>
                <a:effectLst/>
                <a:uLnTx/>
                <a:uFillTx/>
                <a:latin typeface="Montserrat Light" charset="0"/>
                <a:ea typeface="+mn-ea"/>
                <a:cs typeface="+mn-cs"/>
              </a:rPr>
              <a:t> is the evolution of microbe technology for the purpose of EOR.</a:t>
            </a:r>
          </a:p>
          <a:p>
            <a:pPr marL="0" marR="0" lvl="0" indent="0" algn="l" defTabSz="914400" rtl="0" eaLnBrk="1" fontAlgn="auto" latinLnBrk="0" hangingPunct="1">
              <a:lnSpc>
                <a:spcPct val="14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Montserrat Light" charset="0"/>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Montserrat Light" charset="0"/>
                <a:ea typeface="+mn-ea"/>
                <a:cs typeface="+mn-cs"/>
              </a:rPr>
              <a:t>A natural biological catalyst designed to increase oil mobility and improve relative-permeability, helping to recover more OOIP.</a:t>
            </a:r>
          </a:p>
          <a:p>
            <a:pPr marL="0" marR="0" lvl="0" indent="0" algn="l" defTabSz="914400" rtl="0" eaLnBrk="1" fontAlgn="auto" latinLnBrk="0" hangingPunct="1">
              <a:lnSpc>
                <a:spcPct val="14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Montserrat Light" charset="0"/>
              <a:ea typeface="+mn-ea"/>
              <a:cs typeface="+mn-cs"/>
            </a:endParaRPr>
          </a:p>
          <a:p>
            <a:pPr marL="0" marR="0" lvl="0" indent="0" algn="l" defTabSz="914400" rtl="0" eaLnBrk="1" fontAlgn="auto" latinLnBrk="0" hangingPunct="1">
              <a:lnSpc>
                <a:spcPct val="14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Montserrat Light" charset="0"/>
                <a:ea typeface="+mn-ea"/>
                <a:cs typeface="+mn-cs"/>
              </a:rPr>
              <a:t>A 100% biodegradable solution that is more powerful and longer lasting in the reservoir as a result of its catalytic functionality. </a:t>
            </a:r>
          </a:p>
          <a:p>
            <a:pPr marL="0" marR="0" lvl="0" indent="0" algn="l" defTabSz="914400" rtl="0" eaLnBrk="1" fontAlgn="auto" latinLnBrk="0" hangingPunct="1">
              <a:lnSpc>
                <a:spcPct val="14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lumMod val="65000"/>
                  <a:lumOff val="35000"/>
                </a:prstClr>
              </a:solidFill>
              <a:effectLst/>
              <a:uLnTx/>
              <a:uFillTx/>
              <a:latin typeface="Montserrat Light" charset="0"/>
              <a:ea typeface="+mn-ea"/>
              <a:cs typeface="+mn-cs"/>
            </a:endParaRPr>
          </a:p>
        </p:txBody>
      </p:sp>
      <p:cxnSp>
        <p:nvCxnSpPr>
          <p:cNvPr id="31" name="Straight Connector 30">
            <a:extLst>
              <a:ext uri="{FF2B5EF4-FFF2-40B4-BE49-F238E27FC236}">
                <a16:creationId xmlns:a16="http://schemas.microsoft.com/office/drawing/2014/main" id="{10BBD263-8688-4422-A7F8-E76D541F9235}"/>
              </a:ext>
            </a:extLst>
          </p:cNvPr>
          <p:cNvCxnSpPr>
            <a:cxnSpLocks/>
          </p:cNvCxnSpPr>
          <p:nvPr/>
        </p:nvCxnSpPr>
        <p:spPr>
          <a:xfrm>
            <a:off x="6743486" y="3000864"/>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590601" y="1747033"/>
            <a:ext cx="3545224"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B050"/>
                </a:solidFill>
                <a:effectLst/>
                <a:uLnTx/>
                <a:uFillTx/>
                <a:latin typeface="Montserrat Light" charset="0"/>
                <a:ea typeface="Montserrat Light" charset="0"/>
                <a:cs typeface="Montserrat Light" charset="0"/>
              </a:rPr>
              <a:t>AlphaZyme</a:t>
            </a:r>
            <a:r>
              <a:rPr kumimoji="0" lang="en-US" sz="4000" b="0" i="0" u="none" strike="noStrike" kern="1200" cap="none" spc="0" normalizeH="0" baseline="30000" noProof="0" dirty="0">
                <a:ln>
                  <a:noFill/>
                </a:ln>
                <a:solidFill>
                  <a:srgbClr val="00B050"/>
                </a:solidFill>
                <a:effectLst/>
                <a:uLnTx/>
                <a:uFillTx/>
                <a:latin typeface="Montserrat Light" charset="0"/>
                <a:ea typeface="Montserrat Light" charset="0"/>
                <a:cs typeface="Montserrat Light" charset="0"/>
              </a:rPr>
              <a:t>®</a:t>
            </a:r>
            <a:r>
              <a:rPr kumimoji="0" lang="en-US" sz="4000" b="0" i="0" u="none" strike="noStrike" kern="1200" cap="none" spc="0" normalizeH="0" baseline="0" noProof="0" dirty="0">
                <a:ln>
                  <a:noFill/>
                </a:ln>
                <a:solidFill>
                  <a:srgbClr val="00B050"/>
                </a:solidFill>
                <a:effectLst/>
                <a:uLnTx/>
                <a:uFillTx/>
                <a:latin typeface="Montserrat Light" charset="0"/>
                <a:ea typeface="Montserrat Light" charset="0"/>
                <a:cs typeface="Montserrat Light" charset="0"/>
              </a:rPr>
              <a:t> </a:t>
            </a:r>
            <a:endParaRPr kumimoji="0" lang="en-US" sz="4000" b="0" i="0" u="none" strike="noStrike" kern="1200" cap="none" spc="0" normalizeH="0" baseline="0" noProof="0" dirty="0">
              <a:ln>
                <a:noFill/>
              </a:ln>
              <a:solidFill>
                <a:prstClr val="black"/>
              </a:solidFill>
              <a:effectLst/>
              <a:uLnTx/>
              <a:uFillTx/>
              <a:latin typeface="Montserrat Light" charset="0"/>
              <a:ea typeface="Montserrat Light" charset="0"/>
              <a:cs typeface="Montserrat Light" charset="0"/>
            </a:endParaRPr>
          </a:p>
        </p:txBody>
      </p:sp>
      <p:sp>
        <p:nvSpPr>
          <p:cNvPr id="42" name="TextBox 41">
            <a:extLst>
              <a:ext uri="{FF2B5EF4-FFF2-40B4-BE49-F238E27FC236}">
                <a16:creationId xmlns:a16="http://schemas.microsoft.com/office/drawing/2014/main" id="{B6E08C89-1BEC-496D-9FBD-98C8ED54ADD2}"/>
              </a:ext>
            </a:extLst>
          </p:cNvPr>
          <p:cNvSpPr txBox="1"/>
          <p:nvPr/>
        </p:nvSpPr>
        <p:spPr>
          <a:xfrm>
            <a:off x="6590600" y="1282432"/>
            <a:ext cx="3545225"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30" normalizeH="0" baseline="0" noProof="0" dirty="0">
                <a:ln>
                  <a:noFill/>
                </a:ln>
                <a:solidFill>
                  <a:prstClr val="black">
                    <a:lumMod val="75000"/>
                    <a:lumOff val="25000"/>
                  </a:prstClr>
                </a:solidFill>
                <a:effectLst/>
                <a:uLnTx/>
                <a:uFillTx/>
                <a:latin typeface="Montserrat-Bold" charset="0"/>
                <a:ea typeface="+mn-ea"/>
                <a:cs typeface="+mn-cs"/>
              </a:rPr>
              <a:t>What is</a:t>
            </a:r>
          </a:p>
        </p:txBody>
      </p:sp>
      <p:sp>
        <p:nvSpPr>
          <p:cNvPr id="43" name="TextBox 42">
            <a:extLst>
              <a:ext uri="{FF2B5EF4-FFF2-40B4-BE49-F238E27FC236}">
                <a16:creationId xmlns:a16="http://schemas.microsoft.com/office/drawing/2014/main" id="{B6E08C89-1BEC-496D-9FBD-98C8ED54ADD2}"/>
              </a:ext>
            </a:extLst>
          </p:cNvPr>
          <p:cNvSpPr txBox="1"/>
          <p:nvPr/>
        </p:nvSpPr>
        <p:spPr>
          <a:xfrm>
            <a:off x="9641050" y="1805510"/>
            <a:ext cx="496000" cy="590931"/>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30" normalizeH="0" baseline="0" noProof="0" dirty="0">
                <a:ln>
                  <a:noFill/>
                </a:ln>
                <a:solidFill>
                  <a:prstClr val="black">
                    <a:lumMod val="75000"/>
                    <a:lumOff val="25000"/>
                  </a:prstClr>
                </a:solidFill>
                <a:effectLst/>
                <a:uLnTx/>
                <a:uFillTx/>
                <a:latin typeface="Montserrat-Bold" charset="0"/>
                <a:ea typeface="+mn-ea"/>
                <a:cs typeface="+mn-cs"/>
              </a:rPr>
              <a:t>?</a:t>
            </a:r>
          </a:p>
        </p:txBody>
      </p:sp>
    </p:spTree>
    <p:extLst>
      <p:ext uri="{BB962C8B-B14F-4D97-AF65-F5344CB8AC3E}">
        <p14:creationId xmlns:p14="http://schemas.microsoft.com/office/powerpoint/2010/main" val="42625812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3">
            <a:extLst>
              <a:ext uri="{28A0092B-C50C-407E-A947-70E740481C1C}">
                <a14:useLocalDpi xmlns:a14="http://schemas.microsoft.com/office/drawing/2010/main" val="0"/>
              </a:ext>
            </a:extLst>
          </a:blip>
          <a:stretch>
            <a:fillRect/>
          </a:stretch>
        </p:blipFill>
        <p:spPr>
          <a:xfrm>
            <a:off x="1" y="1"/>
            <a:ext cx="5927209" cy="6857998"/>
          </a:xfrm>
        </p:spPr>
      </p:pic>
      <p:sp>
        <p:nvSpPr>
          <p:cNvPr id="18" name="Freeform: Shape 17">
            <a:extLst>
              <a:ext uri="{FF2B5EF4-FFF2-40B4-BE49-F238E27FC236}">
                <a16:creationId xmlns:a16="http://schemas.microsoft.com/office/drawing/2014/main" id="{D53EB0E0-A5FB-4808-A36C-8048C89F152D}"/>
              </a:ext>
            </a:extLst>
          </p:cNvPr>
          <p:cNvSpPr/>
          <p:nvPr/>
        </p:nvSpPr>
        <p:spPr>
          <a:xfrm>
            <a:off x="1" y="0"/>
            <a:ext cx="5927209" cy="6858000"/>
          </a:xfrm>
          <a:custGeom>
            <a:avLst/>
            <a:gdLst>
              <a:gd name="connsiteX0" fmla="*/ 0 w 5927209"/>
              <a:gd name="connsiteY0" fmla="*/ 0 h 6858000"/>
              <a:gd name="connsiteX1" fmla="*/ 4403988 w 5927209"/>
              <a:gd name="connsiteY1" fmla="*/ 0 h 6858000"/>
              <a:gd name="connsiteX2" fmla="*/ 4398770 w 5927209"/>
              <a:gd name="connsiteY2" fmla="*/ 19142 h 6858000"/>
              <a:gd name="connsiteX3" fmla="*/ 5179788 w 5927209"/>
              <a:gd name="connsiteY3" fmla="*/ 5577360 h 6858000"/>
              <a:gd name="connsiteX4" fmla="*/ 5878058 w 5927209"/>
              <a:gd name="connsiteY4" fmla="*/ 6787911 h 6858000"/>
              <a:gd name="connsiteX5" fmla="*/ 5927209 w 5927209"/>
              <a:gd name="connsiteY5" fmla="*/ 6858000 h 6858000"/>
              <a:gd name="connsiteX6" fmla="*/ 0 w 5927209"/>
              <a:gd name="connsiteY6" fmla="*/ 6858000 h 6858000"/>
              <a:gd name="connsiteX7" fmla="*/ 0 w 5927209"/>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27209" h="6858000">
                <a:moveTo>
                  <a:pt x="0" y="0"/>
                </a:moveTo>
                <a:lnTo>
                  <a:pt x="4403988" y="0"/>
                </a:lnTo>
                <a:lnTo>
                  <a:pt x="4398770" y="19142"/>
                </a:lnTo>
                <a:cubicBezTo>
                  <a:pt x="4002759" y="1624015"/>
                  <a:pt x="4237612" y="3645874"/>
                  <a:pt x="5179788" y="5577360"/>
                </a:cubicBezTo>
                <a:cubicBezTo>
                  <a:pt x="5389161" y="6006579"/>
                  <a:pt x="5623552" y="6411018"/>
                  <a:pt x="5878058" y="6787911"/>
                </a:cubicBezTo>
                <a:lnTo>
                  <a:pt x="5927209" y="6858000"/>
                </a:lnTo>
                <a:lnTo>
                  <a:pt x="0" y="6858000"/>
                </a:lnTo>
                <a:lnTo>
                  <a:pt x="0" y="0"/>
                </a:lnTo>
                <a:close/>
              </a:path>
            </a:pathLst>
          </a:custGeom>
          <a:gradFill>
            <a:gsLst>
              <a:gs pos="0">
                <a:srgbClr val="009147">
                  <a:alpha val="85000"/>
                </a:srgbClr>
              </a:gs>
              <a:gs pos="48000">
                <a:srgbClr val="2EA568">
                  <a:alpha val="63000"/>
                </a:srgbClr>
              </a:gs>
              <a:gs pos="100000">
                <a:srgbClr val="89CCAA">
                  <a:alpha val="2000"/>
                </a:srgb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ontserrat Light" charset="0"/>
            </a:endParaRPr>
          </a:p>
        </p:txBody>
      </p:sp>
      <p:sp>
        <p:nvSpPr>
          <p:cNvPr id="9" name="TextBox 8">
            <a:extLst>
              <a:ext uri="{FF2B5EF4-FFF2-40B4-BE49-F238E27FC236}">
                <a16:creationId xmlns:a16="http://schemas.microsoft.com/office/drawing/2014/main" id="{0A37D270-CE9D-4612-A670-35BC0E93AF26}"/>
              </a:ext>
            </a:extLst>
          </p:cNvPr>
          <p:cNvSpPr txBox="1"/>
          <p:nvPr/>
        </p:nvSpPr>
        <p:spPr>
          <a:xfrm>
            <a:off x="6590601" y="2395454"/>
            <a:ext cx="4409631" cy="2477281"/>
          </a:xfrm>
          <a:prstGeom prst="rect">
            <a:avLst/>
          </a:prstGeom>
          <a:noFill/>
        </p:spPr>
        <p:txBody>
          <a:bodyPr wrap="square" rtlCol="0">
            <a:spAutoFit/>
          </a:bodyPr>
          <a:lstStyle/>
          <a:p>
            <a:pPr marL="171450"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Temperature</a:t>
            </a:r>
          </a:p>
          <a:p>
            <a:pPr marL="171450"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pH</a:t>
            </a:r>
          </a:p>
          <a:p>
            <a:pPr marL="171450"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Salinity</a:t>
            </a:r>
          </a:p>
          <a:p>
            <a:pPr marL="171450"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Radioactive Isotopes</a:t>
            </a:r>
          </a:p>
          <a:p>
            <a:pPr marL="171450"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NORM</a:t>
            </a:r>
          </a:p>
          <a:p>
            <a:pPr marL="171450"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Sulfur</a:t>
            </a:r>
          </a:p>
          <a:p>
            <a:pPr marL="171450"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Hydrogen Sulfide content</a:t>
            </a:r>
          </a:p>
          <a:p>
            <a:pPr marL="171450" indent="-171450">
              <a:lnSpc>
                <a:spcPct val="140000"/>
              </a:lnSpc>
              <a:buFont typeface="Arial" charset="0"/>
              <a:buChar char="•"/>
            </a:pPr>
            <a:r>
              <a:rPr lang="en-US" sz="1400" dirty="0">
                <a:solidFill>
                  <a:schemeClr val="tx1">
                    <a:lumMod val="65000"/>
                    <a:lumOff val="35000"/>
                  </a:schemeClr>
                </a:solidFill>
                <a:latin typeface="Montserrat Light" charset="0"/>
                <a:ea typeface="Montserrat Light" charset="0"/>
                <a:cs typeface="Montserrat Light" charset="0"/>
              </a:rPr>
              <a:t>Paraffin</a:t>
            </a:r>
          </a:p>
        </p:txBody>
      </p:sp>
      <p:cxnSp>
        <p:nvCxnSpPr>
          <p:cNvPr id="10" name="Straight Connector 9">
            <a:extLst>
              <a:ext uri="{FF2B5EF4-FFF2-40B4-BE49-F238E27FC236}">
                <a16:creationId xmlns:a16="http://schemas.microsoft.com/office/drawing/2014/main" id="{10BBD263-8688-4422-A7F8-E76D541F9235}"/>
              </a:ext>
            </a:extLst>
          </p:cNvPr>
          <p:cNvCxnSpPr>
            <a:cxnSpLocks/>
          </p:cNvCxnSpPr>
          <p:nvPr/>
        </p:nvCxnSpPr>
        <p:spPr>
          <a:xfrm>
            <a:off x="6686336" y="5756637"/>
            <a:ext cx="598830" cy="0"/>
          </a:xfrm>
          <a:prstGeom prst="line">
            <a:avLst/>
          </a:prstGeom>
          <a:ln w="38100">
            <a:solidFill>
              <a:srgbClr val="009147"/>
            </a:solidFill>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590600" y="1216681"/>
            <a:ext cx="4686999" cy="954107"/>
          </a:xfrm>
          <a:prstGeom prst="rect">
            <a:avLst/>
          </a:prstGeom>
        </p:spPr>
        <p:txBody>
          <a:bodyPr wrap="square">
            <a:spAutoFit/>
          </a:bodyPr>
          <a:lstStyle/>
          <a:p>
            <a:r>
              <a:rPr lang="en-US" sz="2800" spc="30" dirty="0">
                <a:solidFill>
                  <a:srgbClr val="009147"/>
                </a:solidFill>
                <a:latin typeface="Montserrat" charset="0"/>
                <a:ea typeface="Montserrat" charset="0"/>
                <a:cs typeface="Montserrat" charset="0"/>
              </a:rPr>
              <a:t>Unaffected</a:t>
            </a:r>
            <a:r>
              <a:rPr lang="en-US" sz="2800" spc="30" dirty="0">
                <a:solidFill>
                  <a:schemeClr val="tx1">
                    <a:lumMod val="75000"/>
                    <a:lumOff val="25000"/>
                  </a:schemeClr>
                </a:solidFill>
                <a:latin typeface="Montserrat" charset="0"/>
                <a:ea typeface="Montserrat" charset="0"/>
                <a:cs typeface="Montserrat" charset="0"/>
              </a:rPr>
              <a:t> by adverse well conditions such as:</a:t>
            </a:r>
          </a:p>
        </p:txBody>
      </p:sp>
    </p:spTree>
    <p:extLst>
      <p:ext uri="{BB962C8B-B14F-4D97-AF65-F5344CB8AC3E}">
        <p14:creationId xmlns:p14="http://schemas.microsoft.com/office/powerpoint/2010/main" val="530354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advClick="0" advTm="10000">
        <p159:morph option="byObject"/>
      </p:transition>
    </mc:Choice>
    <mc:Fallback xmlns="">
      <p:transition spd="slow" advClick="0" advTm="10000">
        <p:fade/>
      </p:transition>
    </mc:Fallback>
  </mc:AlternateContent>
</p:sld>
</file>

<file path=ppt/theme/theme1.xml><?xml version="1.0" encoding="utf-8"?>
<a:theme xmlns:a="http://schemas.openxmlformats.org/drawingml/2006/main" name="Office Theme">
  <a:themeElements>
    <a:clrScheme name="Custom 9">
      <a:dk1>
        <a:sysClr val="windowText" lastClr="000000"/>
      </a:dk1>
      <a:lt1>
        <a:sysClr val="window" lastClr="FFFFFF"/>
      </a:lt1>
      <a:dk2>
        <a:srgbClr val="44546A"/>
      </a:dk2>
      <a:lt2>
        <a:srgbClr val="848484"/>
      </a:lt2>
      <a:accent1>
        <a:srgbClr val="009CD9"/>
      </a:accent1>
      <a:accent2>
        <a:srgbClr val="00B4D9"/>
      </a:accent2>
      <a:accent3>
        <a:srgbClr val="3BC9DF"/>
      </a:accent3>
      <a:accent4>
        <a:srgbClr val="4AD9E1"/>
      </a:accent4>
      <a:accent5>
        <a:srgbClr val="6DE0E7"/>
      </a:accent5>
      <a:accent6>
        <a:srgbClr val="A6E8EC"/>
      </a:accent6>
      <a:hlink>
        <a:srgbClr val="0563C1"/>
      </a:hlink>
      <a:folHlink>
        <a:srgbClr val="954F72"/>
      </a:folHlink>
    </a:clrScheme>
    <a:fontScheme name="bản 1">
      <a:majorFont>
        <a:latin typeface="Raleway SemiBold"/>
        <a:ea typeface=""/>
        <a:cs typeface=""/>
      </a:majorFont>
      <a:minorFont>
        <a:latin typeface="Lato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43516</TotalTime>
  <Words>4412</Words>
  <Application>Microsoft Office PowerPoint</Application>
  <PresentationFormat>Widescreen</PresentationFormat>
  <Paragraphs>642</Paragraphs>
  <Slides>47</Slides>
  <Notes>36</Notes>
  <HiddenSlides>0</HiddenSlides>
  <MMClips>1</MMClips>
  <ScaleCrop>false</ScaleCrop>
  <HeadingPairs>
    <vt:vector size="6" baseType="variant">
      <vt:variant>
        <vt:lpstr>Caratteri utilizzati</vt:lpstr>
      </vt:variant>
      <vt:variant>
        <vt:i4>11</vt:i4>
      </vt:variant>
      <vt:variant>
        <vt:lpstr>Tema</vt:lpstr>
      </vt:variant>
      <vt:variant>
        <vt:i4>1</vt:i4>
      </vt:variant>
      <vt:variant>
        <vt:lpstr>Titoli diapositive</vt:lpstr>
      </vt:variant>
      <vt:variant>
        <vt:i4>47</vt:i4>
      </vt:variant>
    </vt:vector>
  </HeadingPairs>
  <TitlesOfParts>
    <vt:vector size="59" baseType="lpstr">
      <vt:lpstr>Arial</vt:lpstr>
      <vt:lpstr>Calibri</vt:lpstr>
      <vt:lpstr>Corbel</vt:lpstr>
      <vt:lpstr>Helvetica Neue</vt:lpstr>
      <vt:lpstr>Lato Light</vt:lpstr>
      <vt:lpstr>Montserrat</vt:lpstr>
      <vt:lpstr>Montserrat Light</vt:lpstr>
      <vt:lpstr>Montserrat-Bold</vt:lpstr>
      <vt:lpstr>Open Sans</vt:lpstr>
      <vt:lpstr>Raleway SemiBold</vt:lpstr>
      <vt:lpstr>Wingdings</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Stefano Ferrari</cp:lastModifiedBy>
  <cp:revision>515</cp:revision>
  <dcterms:created xsi:type="dcterms:W3CDTF">2017-07-18T01:04:09Z</dcterms:created>
  <dcterms:modified xsi:type="dcterms:W3CDTF">2021-08-20T16:18:33Z</dcterms:modified>
</cp:coreProperties>
</file>